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6" r:id="rId3"/>
    <p:sldId id="393" r:id="rId4"/>
    <p:sldId id="392" r:id="rId5"/>
    <p:sldId id="395" r:id="rId6"/>
    <p:sldId id="397" r:id="rId7"/>
    <p:sldId id="389" r:id="rId8"/>
    <p:sldId id="265" r:id="rId9"/>
    <p:sldId id="371" r:id="rId10"/>
    <p:sldId id="367" r:id="rId11"/>
    <p:sldId id="407" r:id="rId12"/>
    <p:sldId id="398" r:id="rId13"/>
    <p:sldId id="399" r:id="rId14"/>
    <p:sldId id="408" r:id="rId15"/>
    <p:sldId id="372" r:id="rId16"/>
    <p:sldId id="383" r:id="rId17"/>
    <p:sldId id="384" r:id="rId18"/>
    <p:sldId id="376" r:id="rId19"/>
    <p:sldId id="380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382" r:id="rId28"/>
    <p:sldId id="391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4F81BD"/>
    <a:srgbClr val="9900CC"/>
    <a:srgbClr val="D7E4BD"/>
    <a:srgbClr val="21F61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786" autoAdjust="0"/>
  </p:normalViewPr>
  <p:slideViewPr>
    <p:cSldViewPr>
      <p:cViewPr>
        <p:scale>
          <a:sx n="70" d="100"/>
          <a:sy n="70" d="100"/>
        </p:scale>
        <p:origin x="-312" y="-102"/>
      </p:cViewPr>
      <p:guideLst>
        <p:guide orient="horz" pos="2160"/>
        <p:guide pos="34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78E56-6770-4329-BE23-8E114B1BB59F}" type="datetimeFigureOut">
              <a:rPr kumimoji="1" lang="ja-JP" altLang="en-US" smtClean="0"/>
              <a:t>2014/10/19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87D2-4FBA-47CB-BD10-48004DA10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59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87D2-4FBA-47CB-BD10-48004DA10A6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75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685817" indent="-263776"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055103" indent="-211021"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477145" indent="-211021"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1899186" indent="-211021"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321227" indent="-211021" defTabSz="414715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743269" indent="-211021" defTabSz="414715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165310" indent="-211021" defTabSz="414715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587351" indent="-211021" defTabSz="414715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174163EB-928E-4492-AB76-3817127D5EF6}" type="slidenum">
              <a:rPr lang="en-GB" altLang="ja-JP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buFont typeface="Calibri" pitchFamily="34" charset="0"/>
                <a:buNone/>
              </a:pPr>
              <a:t>25</a:t>
            </a:fld>
            <a:endParaRPr lang="en-GB" altLang="ja-JP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4463" y="8685877"/>
            <a:ext cx="2967403" cy="4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842804DE-2468-42E2-BBF4-A45A28B838E2}" type="slidenum">
              <a:rPr lang="en-GB" altLang="ja-JP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25</a:t>
            </a:fld>
            <a:endParaRPr lang="en-GB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958465" y="686474"/>
            <a:ext cx="4941072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/>
          </p:nvPr>
        </p:nvSpPr>
        <p:spPr>
          <a:xfrm>
            <a:off x="685494" y="4342940"/>
            <a:ext cx="5476278" cy="41060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685817" indent="-263776"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055103" indent="-211021"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477145" indent="-211021"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1899186" indent="-211021"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321227" indent="-211021" defTabSz="414715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743269" indent="-211021" defTabSz="414715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165310" indent="-211021" defTabSz="414715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587351" indent="-211021" defTabSz="414715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DEFAC898-798A-447C-9F54-DEA2581A1A3E}" type="slidenum">
              <a:rPr lang="en-GB" altLang="ja-JP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buFont typeface="Calibri" pitchFamily="34" charset="0"/>
                <a:buNone/>
              </a:pPr>
              <a:t>26</a:t>
            </a:fld>
            <a:endParaRPr lang="en-GB" altLang="ja-JP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463" y="8685877"/>
            <a:ext cx="2967403" cy="4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C987344A-4CA7-43C7-8D78-857EF87013FF}" type="slidenum">
              <a:rPr lang="en-GB" altLang="ja-JP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26</a:t>
            </a:fld>
            <a:endParaRPr lang="en-GB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958465" y="686474"/>
            <a:ext cx="4941072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685494" y="4342940"/>
            <a:ext cx="5476278" cy="41060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998E-DE17-4946-83EC-9E3E74106F60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3FD9-A580-49FE-9162-4FF7AD580207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9BD7-C48E-4BBD-990E-44C8C4BEF7F9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4FAF-B185-4AF1-8A81-AEE23B7A0B36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3EFE-4945-487F-925E-5B9D9FC50A6F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D558-89E4-4434-92D1-CA8CF5E1B815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4671-82C5-4BDF-9E6E-4241F7AC5DF7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1ADB-A935-43D8-89AA-7EDC5F8B3A74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9432-9277-4C64-93A4-10EA7B93208B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1278-A11A-4018-BCE5-4118F1E145DC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7B37-712D-4BD9-9112-04C7CA39058B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0CE6-41CC-4D5D-82B8-2964BA3C07C3}" type="datetime1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42.png"/><Relationship Id="rId7" Type="http://schemas.openxmlformats.org/officeDocument/2006/relationships/image" Target="../media/image113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44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29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46.png"/><Relationship Id="rId10" Type="http://schemas.openxmlformats.org/officeDocument/2006/relationships/image" Target="../media/image440.png"/><Relationship Id="rId4" Type="http://schemas.openxmlformats.org/officeDocument/2006/relationships/image" Target="../media/image380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2.xml"/><Relationship Id="rId7" Type="http://schemas.openxmlformats.org/officeDocument/2006/relationships/image" Target="NUL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88.png"/><Relationship Id="rId5" Type="http://schemas.openxmlformats.org/officeDocument/2006/relationships/image" Target="../media/image62.wmf"/><Relationship Id="rId10" Type="http://schemas.openxmlformats.org/officeDocument/2006/relationships/image" Target="../media/image63.jpeg"/><Relationship Id="rId4" Type="http://schemas.openxmlformats.org/officeDocument/2006/relationships/oleObject" Target="../embeddings/oleObject9.bin"/><Relationship Id="rId9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Relationship Id="rId9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498024" y="764704"/>
            <a:ext cx="8136904" cy="4752528"/>
          </a:xfrm>
          <a:prstGeom prst="roundRect">
            <a:avLst/>
          </a:prstGeom>
          <a:solidFill>
            <a:srgbClr val="21F616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19672" y="3083476"/>
            <a:ext cx="54887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u="sng" dirty="0" smtClean="0"/>
              <a:t>Toshiki </a:t>
            </a:r>
            <a:r>
              <a:rPr kumimoji="1" lang="en-US" altLang="ja-JP" sz="2400" b="1" i="1" u="sng" dirty="0" smtClean="0"/>
              <a:t>Maruyama  </a:t>
            </a:r>
            <a:r>
              <a:rPr kumimoji="1" lang="en-US" altLang="ja-JP" sz="2400" b="1" u="sng" dirty="0" smtClean="0"/>
              <a:t>(</a:t>
            </a:r>
            <a:r>
              <a:rPr kumimoji="1" lang="en-US" altLang="ja-JP" sz="2400" b="1" i="1" u="sng" dirty="0" smtClean="0"/>
              <a:t>JAEA</a:t>
            </a:r>
            <a:r>
              <a:rPr kumimoji="1" lang="en-US" altLang="ja-JP" sz="2400" b="1" u="sng" dirty="0" smtClean="0"/>
              <a:t>)</a:t>
            </a:r>
            <a:endParaRPr kumimoji="1" lang="en-US" altLang="ja-JP" sz="2400" u="sng" dirty="0" smtClean="0"/>
          </a:p>
          <a:p>
            <a:r>
              <a:rPr lang="en-US" altLang="ja-JP" sz="2400" dirty="0" smtClean="0"/>
              <a:t>Nobutoshi </a:t>
            </a:r>
            <a:r>
              <a:rPr lang="en-US" altLang="ja-JP" sz="2400" dirty="0" err="1" smtClean="0"/>
              <a:t>Yasutake</a:t>
            </a:r>
            <a:r>
              <a:rPr lang="en-US" altLang="ja-JP" sz="2400" dirty="0" smtClean="0"/>
              <a:t> (Chiba Inst. </a:t>
            </a:r>
            <a:r>
              <a:rPr lang="en-US" altLang="ja-JP" sz="2400" dirty="0"/>
              <a:t>o</a:t>
            </a:r>
            <a:r>
              <a:rPr lang="en-US" altLang="ja-JP" sz="2400" dirty="0" smtClean="0"/>
              <a:t>f Tech.)</a:t>
            </a:r>
          </a:p>
          <a:p>
            <a:r>
              <a:rPr lang="en-US" altLang="ja-JP" sz="2400" dirty="0"/>
              <a:t>Minoru Okamoto (Univ. of Tsukuba </a:t>
            </a:r>
            <a:r>
              <a:rPr lang="en-US" altLang="ja-JP" sz="2000" dirty="0"/>
              <a:t>&amp; JAEA</a:t>
            </a:r>
            <a:r>
              <a:rPr lang="en-US" altLang="ja-JP" sz="2400" dirty="0"/>
              <a:t>) </a:t>
            </a:r>
            <a:endParaRPr lang="en-US" altLang="ja-JP" sz="2400" dirty="0" smtClean="0"/>
          </a:p>
          <a:p>
            <a:r>
              <a:rPr lang="en-US" altLang="ja-JP" sz="2400" dirty="0" smtClean="0"/>
              <a:t>Toshitaka </a:t>
            </a:r>
            <a:r>
              <a:rPr lang="en-US" altLang="ja-JP" sz="2400" dirty="0" smtClean="0"/>
              <a:t>Tatsumi (Kyoto Univ.)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1547664" y="1124744"/>
            <a:ext cx="612068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/>
              <a:t>Structures and properties of nuclear matter at the first-order phase transitions </a:t>
            </a:r>
            <a:endParaRPr lang="en-US" altLang="ja-JP" sz="3200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01036" y="3888344"/>
            <a:ext cx="1305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dirty="0" smtClean="0"/>
              <a:t> private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kumimoji="1" lang="en-US" altLang="ja-JP" dirty="0" smtClean="0"/>
              <a:t>company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1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9859" y="404664"/>
            <a:ext cx="3838295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 smtClean="0"/>
              <a:t>Result of fully </a:t>
            </a:r>
            <a:r>
              <a:rPr lang="en-US" altLang="ja-JP" sz="2400" dirty="0" smtClean="0"/>
              <a:t>3D </a:t>
            </a:r>
            <a:r>
              <a:rPr lang="en-US" altLang="ja-JP" sz="2400" dirty="0" smtClean="0"/>
              <a:t>calculation</a:t>
            </a:r>
            <a:endParaRPr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4941168"/>
            <a:ext cx="2238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“droplet” </a:t>
            </a:r>
          </a:p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[</a:t>
            </a:r>
            <a:r>
              <a:rPr lang="en-US" altLang="ja-JP" dirty="0" err="1" smtClean="0">
                <a:latin typeface="+mj-lt"/>
                <a:cs typeface="Andalus" pitchFamily="18" charset="-78"/>
              </a:rPr>
              <a:t>fcc</a:t>
            </a:r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]</a:t>
            </a:r>
          </a:p>
          <a:p>
            <a:pPr algn="ctr"/>
            <a:r>
              <a:rPr lang="en-US" altLang="ja-JP" sz="1600" i="1" dirty="0" err="1" smtClean="0">
                <a:latin typeface="Andalus" pitchFamily="18" charset="-78"/>
                <a:cs typeface="Andalus" pitchFamily="18" charset="-78"/>
              </a:rPr>
              <a:t>ρ</a:t>
            </a:r>
            <a:r>
              <a:rPr lang="en-US" altLang="ja-JP" sz="1600" baseline="-25000" dirty="0" err="1" smtClean="0">
                <a:latin typeface="Andalus" pitchFamily="18" charset="-78"/>
                <a:cs typeface="Andalus" pitchFamily="18" charset="-78"/>
              </a:rPr>
              <a:t>B</a:t>
            </a:r>
            <a:r>
              <a:rPr lang="en-US" altLang="ja-JP" sz="1600" baseline="-25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= 0.012 fm</a:t>
            </a:r>
            <a:r>
              <a:rPr lang="en-US" altLang="ja-JP" sz="16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6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23611" y="5013176"/>
            <a:ext cx="168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“rod” </a:t>
            </a:r>
          </a:p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[honeycomb]</a:t>
            </a:r>
          </a:p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0.024 fm</a:t>
            </a:r>
            <a:r>
              <a:rPr lang="en-US" altLang="ja-JP" sz="16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6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18880" y="5085184"/>
            <a:ext cx="128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“slab”</a:t>
            </a:r>
          </a:p>
          <a:p>
            <a:pPr algn="ctr"/>
            <a:endParaRPr lang="en-US" altLang="ja-JP" sz="1600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0.05 fm</a:t>
            </a:r>
            <a:r>
              <a:rPr lang="en-US" altLang="ja-JP" sz="16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6817" y="5085184"/>
            <a:ext cx="168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“tube” [honeycomb]</a:t>
            </a:r>
          </a:p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0.08 fm</a:t>
            </a:r>
            <a:r>
              <a:rPr lang="en-US" altLang="ja-JP" sz="16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6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07850" y="5085184"/>
            <a:ext cx="1524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“bubble” </a:t>
            </a:r>
          </a:p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[fcc]</a:t>
            </a:r>
          </a:p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0.094 fm</a:t>
            </a:r>
            <a:r>
              <a:rPr lang="en-US" altLang="ja-JP" sz="16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6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31640" y="5229200"/>
            <a:ext cx="790865" cy="25426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7236" y="980728"/>
            <a:ext cx="232467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latin typeface="Iskoola Pota" pitchFamily="34" charset="0"/>
                <a:cs typeface="Iskoola Pota" pitchFamily="34" charset="0"/>
              </a:rPr>
              <a:t>Symmetric nuclear matter</a:t>
            </a:r>
          </a:p>
          <a:p>
            <a:pPr algn="ctr"/>
            <a:r>
              <a:rPr lang="en-US" altLang="ja-JP" sz="1600" i="1" dirty="0" err="1" smtClean="0">
                <a:latin typeface="Iskoola Pota" pitchFamily="34" charset="0"/>
                <a:cs typeface="Iskoola Pota" pitchFamily="34" charset="0"/>
              </a:rPr>
              <a:t>Y</a:t>
            </a:r>
            <a:r>
              <a:rPr lang="en-US" altLang="ja-JP" sz="1600" i="1" baseline="-25000" dirty="0" err="1" smtClean="0">
                <a:latin typeface="Iskoola Pota" pitchFamily="34" charset="0"/>
                <a:cs typeface="Iskoola Pota" pitchFamily="34" charset="0"/>
              </a:rPr>
              <a:t>p</a:t>
            </a:r>
            <a:r>
              <a:rPr lang="en-US" altLang="ja-JP" sz="1600" i="1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altLang="ja-JP" sz="1600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altLang="ja-JP" sz="1600" dirty="0" smtClean="0">
                <a:latin typeface="Iskoola Pota" pitchFamily="34" charset="0"/>
                <a:cs typeface="Iskoola Pota" pitchFamily="34" charset="0"/>
              </a:rPr>
              <a:t>= </a:t>
            </a:r>
            <a:r>
              <a:rPr lang="en-US" altLang="ja-JP" sz="1600" i="1" dirty="0" smtClean="0">
                <a:latin typeface="Iskoola Pota" pitchFamily="34" charset="0"/>
                <a:cs typeface="Iskoola Pota" pitchFamily="34" charset="0"/>
              </a:rPr>
              <a:t>Z/A</a:t>
            </a:r>
            <a:r>
              <a:rPr lang="en-US" altLang="ja-JP" sz="1600" dirty="0" smtClean="0">
                <a:latin typeface="Iskoola Pota" pitchFamily="34" charset="0"/>
                <a:cs typeface="Iskoola Pota" pitchFamily="34" charset="0"/>
              </a:rPr>
              <a:t> = </a:t>
            </a:r>
            <a:r>
              <a:rPr lang="en-US" altLang="ja-JP" sz="1600" dirty="0" smtClean="0">
                <a:latin typeface="Iskoola Pota" pitchFamily="34" charset="0"/>
                <a:cs typeface="Iskoola Pota" pitchFamily="34" charset="0"/>
              </a:rPr>
              <a:t>0.5</a:t>
            </a:r>
          </a:p>
          <a:p>
            <a:pPr algn="ctr"/>
            <a:r>
              <a:rPr kumimoji="1" lang="en-US" altLang="ja-JP" sz="1600" dirty="0" smtClean="0">
                <a:latin typeface="Iskoola Pota" pitchFamily="34" charset="0"/>
                <a:cs typeface="Iskoola Pota" pitchFamily="34" charset="0"/>
              </a:rPr>
              <a:t>(supernova matter)</a:t>
            </a:r>
            <a:endParaRPr kumimoji="1" lang="ja-JP" altLang="en-US" sz="1600" dirty="0">
              <a:latin typeface="Iskoola Pota" pitchFamily="34" charset="0"/>
              <a:cs typeface="Iskoola Pota" pitchFamily="34" charset="0"/>
            </a:endParaRPr>
          </a:p>
        </p:txBody>
      </p: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829655" y="1830340"/>
            <a:ext cx="7961806" cy="2994716"/>
            <a:chOff x="524119" y="376346"/>
            <a:chExt cx="6545735" cy="246208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19" y="380156"/>
              <a:ext cx="1428750" cy="2446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368" y="376346"/>
              <a:ext cx="1413510" cy="2449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034" y="376346"/>
              <a:ext cx="1451610" cy="2449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000" y="384787"/>
              <a:ext cx="1383030" cy="2453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494" y="380977"/>
              <a:ext cx="1356360" cy="2449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テキスト ボックス 15"/>
          <p:cNvSpPr txBox="1"/>
          <p:nvPr/>
        </p:nvSpPr>
        <p:spPr>
          <a:xfrm>
            <a:off x="539552" y="1646454"/>
            <a:ext cx="86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skoola Pota" pitchFamily="34" charset="0"/>
                <a:cs typeface="Iskoola Pota" pitchFamily="34" charset="0"/>
              </a:rPr>
              <a:t>proton</a:t>
            </a:r>
            <a:endParaRPr kumimoji="1" lang="ja-JP" altLang="en-US" sz="140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7544" y="3212976"/>
            <a:ext cx="112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skoola Pota" pitchFamily="34" charset="0"/>
                <a:cs typeface="Iskoola Pota" pitchFamily="34" charset="0"/>
              </a:rPr>
              <a:t>electron</a:t>
            </a:r>
            <a:endParaRPr kumimoji="1" lang="ja-JP" altLang="en-US" sz="1400" dirty="0">
              <a:solidFill>
                <a:srgbClr val="0070C0"/>
              </a:solidFill>
              <a:uFill>
                <a:solidFill>
                  <a:srgbClr val="0070C0"/>
                </a:solidFill>
              </a:u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/>
          <a:srcRect l="626" t="92304" r="86118" b="1484"/>
          <a:stretch>
            <a:fillRect/>
          </a:stretch>
        </p:blipFill>
        <p:spPr bwMode="auto">
          <a:xfrm>
            <a:off x="4178057" y="1556792"/>
            <a:ext cx="3888440" cy="42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4889440" y="692696"/>
            <a:ext cx="286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lang="en-US" altLang="ja-JP" b="1" dirty="0" err="1"/>
              <a:t>Phys.Lett</a:t>
            </a:r>
            <a:r>
              <a:rPr lang="en-US" altLang="ja-JP" b="1" dirty="0"/>
              <a:t>. B713 (2012) 284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0" name="フッター プレースホルダー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59632" y="6021288"/>
            <a:ext cx="504195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Confirmed the appearance of pasta structures.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143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44180" y="5974061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“droplet” </a:t>
            </a:r>
          </a:p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[fcc]</a:t>
            </a:r>
          </a:p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ρ</a:t>
            </a:r>
            <a:r>
              <a:rPr lang="en-US" altLang="ja-JP" sz="1400" baseline="-25000" dirty="0" smtClean="0">
                <a:latin typeface="Andalus" pitchFamily="18" charset="-78"/>
                <a:cs typeface="Andalus" pitchFamily="18" charset="-78"/>
              </a:rPr>
              <a:t>B</a:t>
            </a:r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=0.020 fm</a:t>
            </a:r>
            <a:r>
              <a:rPr lang="en-US" altLang="ja-JP" sz="14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4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24300" y="5974061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“rod” </a:t>
            </a:r>
          </a:p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[simple]</a:t>
            </a:r>
          </a:p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0.040fm</a:t>
            </a:r>
            <a:r>
              <a:rPr lang="en-US" altLang="ja-JP" sz="14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4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13945" y="5974061"/>
            <a:ext cx="883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“slab”</a:t>
            </a:r>
          </a:p>
          <a:p>
            <a:pPr algn="ctr"/>
            <a:endParaRPr lang="en-US" altLang="ja-JP" sz="1400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0.05 fm</a:t>
            </a:r>
            <a:r>
              <a:rPr lang="en-US" altLang="ja-JP" sz="14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68516" y="5974061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“tube” </a:t>
            </a:r>
          </a:p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[simple]</a:t>
            </a:r>
          </a:p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0.066 fm</a:t>
            </a:r>
            <a:r>
              <a:rPr lang="en-US" altLang="ja-JP" sz="14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4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6628" y="5974061"/>
            <a:ext cx="1044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“bubble” </a:t>
            </a:r>
          </a:p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[fcc]</a:t>
            </a:r>
          </a:p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0.070 fm</a:t>
            </a:r>
            <a:r>
              <a:rPr lang="en-US" altLang="ja-JP" sz="14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400" dirty="0" smtClean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687846" y="4091489"/>
            <a:ext cx="4935552" cy="1973164"/>
            <a:chOff x="-1260648" y="3024848"/>
            <a:chExt cx="6169439" cy="2466455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0648" y="3040636"/>
              <a:ext cx="1352550" cy="2449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310" y="3031181"/>
              <a:ext cx="1314450" cy="2449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863" y="3031181"/>
              <a:ext cx="1314450" cy="2449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374" y="3041473"/>
              <a:ext cx="1314450" cy="2449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481" y="3024848"/>
              <a:ext cx="1337310" cy="2453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テキスト ボックス 14"/>
          <p:cNvSpPr txBox="1"/>
          <p:nvPr/>
        </p:nvSpPr>
        <p:spPr>
          <a:xfrm>
            <a:off x="112132" y="406387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heavy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ndalus" pitchFamily="18" charset="-78"/>
                <a:cs typeface="Andalus" pitchFamily="18" charset="-78"/>
              </a:rPr>
              <a:t>proton</a:t>
            </a:r>
            <a:endParaRPr kumimoji="1" lang="ja-JP" altLang="en-US" sz="1600" u="heavy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3659" y="571307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u="heavy" dirty="0" smtClean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Andalus" pitchFamily="18" charset="-78"/>
                <a:cs typeface="Andalus" pitchFamily="18" charset="-78"/>
              </a:rPr>
              <a:t>neutron</a:t>
            </a:r>
            <a:endParaRPr kumimoji="1" lang="ja-JP" altLang="en-US" sz="1600" u="heavy" dirty="0">
              <a:solidFill>
                <a:srgbClr val="00B050"/>
              </a:solidFill>
              <a:uFill>
                <a:solidFill>
                  <a:srgbClr val="00B050"/>
                </a:solidFill>
              </a:u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 l="626" t="92304" r="86118" b="1484"/>
          <a:stretch>
            <a:fillRect/>
          </a:stretch>
        </p:blipFill>
        <p:spPr bwMode="auto">
          <a:xfrm>
            <a:off x="2867336" y="3933056"/>
            <a:ext cx="26642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262568" y="2653760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Iskoola Pota" pitchFamily="34" charset="0"/>
                <a:cs typeface="Iskoola Pota" pitchFamily="34" charset="0"/>
              </a:rPr>
              <a:t>“droplet” </a:t>
            </a:r>
          </a:p>
          <a:p>
            <a:pPr algn="ctr"/>
            <a:r>
              <a:rPr lang="en-US" altLang="ja-JP" sz="1400" dirty="0" smtClean="0">
                <a:latin typeface="Iskoola Pota" pitchFamily="34" charset="0"/>
                <a:cs typeface="Iskoola Pota" pitchFamily="34" charset="0"/>
              </a:rPr>
              <a:t>[fcc]</a:t>
            </a:r>
          </a:p>
          <a:p>
            <a:pPr algn="ctr"/>
            <a:r>
              <a:rPr lang="en-US" altLang="ja-JP" sz="1400" i="1" dirty="0" err="1" smtClean="0">
                <a:latin typeface="Andalus" pitchFamily="18" charset="-78"/>
                <a:cs typeface="Andalus" pitchFamily="18" charset="-78"/>
              </a:rPr>
              <a:t>ρ</a:t>
            </a:r>
            <a:r>
              <a:rPr lang="en-US" altLang="ja-JP" sz="1400" baseline="-25000" dirty="0" err="1" smtClean="0">
                <a:latin typeface="Andalus" pitchFamily="18" charset="-78"/>
                <a:cs typeface="Andalus" pitchFamily="18" charset="-78"/>
              </a:rPr>
              <a:t>B</a:t>
            </a:r>
            <a:r>
              <a:rPr lang="en-US" altLang="ja-JP" sz="1400" baseline="-25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= 0.016 fm</a:t>
            </a:r>
            <a:r>
              <a:rPr lang="en-US" altLang="ja-JP" sz="14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4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29517" y="2661763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“rod” </a:t>
            </a:r>
          </a:p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[simple]</a:t>
            </a:r>
          </a:p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0.030 fm</a:t>
            </a:r>
            <a:r>
              <a:rPr lang="en-US" altLang="ja-JP" sz="14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4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00488" y="2678144"/>
            <a:ext cx="883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“slab”</a:t>
            </a:r>
          </a:p>
          <a:p>
            <a:pPr algn="ctr"/>
            <a:endParaRPr lang="en-US" altLang="ja-JP" sz="1400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0.05 fm</a:t>
            </a:r>
            <a:r>
              <a:rPr lang="en-US" altLang="ja-JP" sz="14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64584" y="2664099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“tube” </a:t>
            </a:r>
          </a:p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[simple]</a:t>
            </a:r>
          </a:p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0.066 fm</a:t>
            </a:r>
            <a:r>
              <a:rPr lang="en-US" altLang="ja-JP" sz="14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4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34238" y="2664099"/>
            <a:ext cx="1044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“bubble” </a:t>
            </a:r>
          </a:p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[fcc]</a:t>
            </a:r>
          </a:p>
          <a:p>
            <a:pPr algn="ctr"/>
            <a:r>
              <a:rPr lang="en-US" altLang="ja-JP" sz="1400" dirty="0" smtClean="0">
                <a:latin typeface="Andalus" pitchFamily="18" charset="-78"/>
                <a:cs typeface="Andalus" pitchFamily="18" charset="-78"/>
              </a:rPr>
              <a:t>0.080 fm</a:t>
            </a:r>
            <a:r>
              <a:rPr lang="en-US" altLang="ja-JP" sz="14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400" dirty="0" smtClean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4" name="グループ化 23"/>
          <p:cNvGrpSpPr>
            <a:grpSpLocks noChangeAspect="1"/>
          </p:cNvGrpSpPr>
          <p:nvPr/>
        </p:nvGrpSpPr>
        <p:grpSpPr>
          <a:xfrm>
            <a:off x="513461" y="696479"/>
            <a:ext cx="5183371" cy="2012441"/>
            <a:chOff x="-452808" y="236407"/>
            <a:chExt cx="7434551" cy="2886461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2808" y="238845"/>
              <a:ext cx="1696688" cy="287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514" y="238845"/>
              <a:ext cx="1607153" cy="287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927" y="236407"/>
              <a:ext cx="1647444" cy="287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987" y="238645"/>
              <a:ext cx="1678781" cy="2874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683" y="248794"/>
              <a:ext cx="1625060" cy="2874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テキスト ボックス 29"/>
          <p:cNvSpPr txBox="1"/>
          <p:nvPr/>
        </p:nvSpPr>
        <p:spPr>
          <a:xfrm>
            <a:off x="104592" y="58235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heavy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ndalus" pitchFamily="18" charset="-78"/>
                <a:cs typeface="Andalus" pitchFamily="18" charset="-78"/>
              </a:rPr>
              <a:t>proton</a:t>
            </a:r>
            <a:endParaRPr kumimoji="1" lang="ja-JP" altLang="en-US" sz="1600" u="heavy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584" y="2442374"/>
            <a:ext cx="917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u="sng" dirty="0" smtClean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Andalus" pitchFamily="18" charset="-78"/>
                <a:cs typeface="Andalus" pitchFamily="18" charset="-78"/>
              </a:rPr>
              <a:t>neutron</a:t>
            </a:r>
            <a:endParaRPr kumimoji="1" lang="ja-JP" altLang="en-US" sz="1600" u="sng" dirty="0">
              <a:solidFill>
                <a:srgbClr val="00B050"/>
              </a:solidFill>
              <a:uFill>
                <a:solidFill>
                  <a:srgbClr val="00B050"/>
                </a:solidFill>
              </a:u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/>
          <a:srcRect l="626" t="92304" r="86118" b="1484"/>
          <a:stretch>
            <a:fillRect/>
          </a:stretch>
        </p:blipFill>
        <p:spPr bwMode="auto">
          <a:xfrm>
            <a:off x="2826392" y="490320"/>
            <a:ext cx="26642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テキスト ボックス 32"/>
          <p:cNvSpPr txBox="1"/>
          <p:nvPr/>
        </p:nvSpPr>
        <p:spPr>
          <a:xfrm>
            <a:off x="567535" y="3738518"/>
            <a:ext cx="84029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ja-JP" sz="1600" dirty="0" err="1" smtClean="0">
                <a:latin typeface="Andalus" pitchFamily="18" charset="-78"/>
                <a:cs typeface="Andalus" pitchFamily="18" charset="-78"/>
              </a:rPr>
              <a:t>Y</a:t>
            </a:r>
            <a:r>
              <a:rPr lang="en-US" altLang="ja-JP" sz="1600" baseline="-25000" dirty="0" err="1" smtClean="0">
                <a:latin typeface="Andalus" pitchFamily="18" charset="-78"/>
                <a:cs typeface="Andalus" pitchFamily="18" charset="-78"/>
              </a:rPr>
              <a:t>p</a:t>
            </a:r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 = 0.1</a:t>
            </a:r>
            <a:endParaRPr kumimoji="1" lang="ja-JP" altLang="en-US" sz="1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91345" y="210126"/>
            <a:ext cx="84029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ja-JP" sz="1600" dirty="0" err="1" smtClean="0">
                <a:latin typeface="Andalus" pitchFamily="18" charset="-78"/>
                <a:cs typeface="Andalus" pitchFamily="18" charset="-78"/>
              </a:rPr>
              <a:t>Y</a:t>
            </a:r>
            <a:r>
              <a:rPr lang="en-US" altLang="ja-JP" sz="1600" baseline="-25000" dirty="0" err="1" smtClean="0">
                <a:latin typeface="Andalus" pitchFamily="18" charset="-78"/>
                <a:cs typeface="Andalus" pitchFamily="18" charset="-78"/>
              </a:rPr>
              <a:t>p</a:t>
            </a:r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 = 0.3</a:t>
            </a:r>
            <a:endParaRPr kumimoji="1" lang="ja-JP" altLang="en-US" sz="1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998512" y="0"/>
            <a:ext cx="3131840" cy="6793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6456083" y="3293097"/>
            <a:ext cx="2592288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13" cstate="print"/>
          <a:srcRect r="7761"/>
          <a:stretch>
            <a:fillRect/>
          </a:stretch>
        </p:blipFill>
        <p:spPr bwMode="auto">
          <a:xfrm>
            <a:off x="6126668" y="3337552"/>
            <a:ext cx="283604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4" cstate="print"/>
          <a:srcRect t="8315" r="6321" b="5268"/>
          <a:stretch>
            <a:fillRect/>
          </a:stretch>
        </p:blipFill>
        <p:spPr bwMode="auto">
          <a:xfrm>
            <a:off x="6046770" y="4945063"/>
            <a:ext cx="2952328" cy="187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55682" y="30976"/>
            <a:ext cx="307467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6" cstate="print"/>
          <a:srcRect l="4229" t="10318" r="7785" b="6254"/>
          <a:stretch>
            <a:fillRect/>
          </a:stretch>
        </p:blipFill>
        <p:spPr bwMode="auto">
          <a:xfrm>
            <a:off x="6079146" y="1620986"/>
            <a:ext cx="2816938" cy="193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0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3635896" y="75801"/>
            <a:ext cx="5429274" cy="6593559"/>
            <a:chOff x="3384291" y="-794740"/>
            <a:chExt cx="5680879" cy="689912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87340" y="-794740"/>
              <a:ext cx="5677830" cy="401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t="6631"/>
            <a:stretch>
              <a:fillRect/>
            </a:stretch>
          </p:blipFill>
          <p:spPr bwMode="auto">
            <a:xfrm>
              <a:off x="3384291" y="2359964"/>
              <a:ext cx="5677829" cy="374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107504" y="1844824"/>
            <a:ext cx="3600399" cy="4093428"/>
          </a:xfrm>
          <a:prstGeom prst="rect">
            <a:avLst/>
          </a:prstGeom>
          <a:solidFill>
            <a:schemeClr val="accent3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EOS </a:t>
            </a:r>
            <a:r>
              <a:rPr kumimoji="1" lang="en-US" altLang="ja-JP" sz="2000" dirty="0" smtClean="0"/>
              <a:t>(full 3D) is different from that of uniform matter.</a:t>
            </a:r>
          </a:p>
          <a:p>
            <a:r>
              <a:rPr lang="en-US" altLang="ja-JP" sz="2000" dirty="0" smtClean="0"/>
              <a:t>The result is </a:t>
            </a:r>
            <a:r>
              <a:rPr kumimoji="1" lang="en-US" altLang="ja-JP" sz="2000" dirty="0" smtClean="0"/>
              <a:t>similar to </a:t>
            </a:r>
            <a:r>
              <a:rPr kumimoji="1" lang="en-US" altLang="ja-JP" sz="2000" dirty="0" smtClean="0"/>
              <a:t>that of the conventional </a:t>
            </a:r>
            <a:r>
              <a:rPr kumimoji="1" lang="en-US" altLang="ja-JP" sz="2000" dirty="0" smtClean="0"/>
              <a:t>studies with Wigner-Seitz approx.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en-US" altLang="ja-JP" sz="2000" dirty="0" smtClean="0"/>
              <a:t>Novelty:</a:t>
            </a:r>
          </a:p>
          <a:p>
            <a:r>
              <a:rPr lang="en-US" altLang="ja-JP" sz="2000" b="1" dirty="0" err="1" smtClean="0"/>
              <a:t>fcc</a:t>
            </a:r>
            <a:r>
              <a:rPr lang="en-US" altLang="ja-JP" sz="2000" dirty="0" smtClean="0"/>
              <a:t> lattice of droplets can be the ground state at some density.</a:t>
            </a:r>
          </a:p>
          <a:p>
            <a:r>
              <a:rPr kumimoji="1" lang="en-US" altLang="ja-JP" sz="2000" dirty="0" smtClean="0">
                <a:sym typeface="Wingdings" pitchFamily="2" charset="2"/>
              </a:rPr>
              <a:t> Not  the Coulomb interaction among “point particles” but  the change of the droplet size is relevant.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52482" y="642174"/>
            <a:ext cx="146373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err="1" smtClean="0">
                <a:latin typeface="Iskoola Pota" pitchFamily="34" charset="0"/>
                <a:cs typeface="Iskoola Pota" pitchFamily="34" charset="0"/>
              </a:rPr>
              <a:t>Y</a:t>
            </a:r>
            <a:r>
              <a:rPr lang="en-US" altLang="ja-JP" sz="1600" baseline="-25000" dirty="0" err="1" smtClean="0">
                <a:latin typeface="Iskoola Pota" pitchFamily="34" charset="0"/>
                <a:cs typeface="Iskoola Pota" pitchFamily="34" charset="0"/>
              </a:rPr>
              <a:t>p</a:t>
            </a:r>
            <a:r>
              <a:rPr lang="en-US" altLang="ja-JP" sz="1600" dirty="0" smtClean="0">
                <a:latin typeface="Iskoola Pota" pitchFamily="34" charset="0"/>
                <a:cs typeface="Iskoola Pota" pitchFamily="34" charset="0"/>
              </a:rPr>
              <a:t>  = Z/A = 0.5</a:t>
            </a:r>
            <a:endParaRPr kumimoji="1" lang="ja-JP" altLang="en-US" sz="1600" dirty="0"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46699" y="5435932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bcc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3995" y="274434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bcc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2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/>
          <a:stretch/>
        </p:blipFill>
        <p:spPr bwMode="auto">
          <a:xfrm rot="16200000">
            <a:off x="3431805" y="-443781"/>
            <a:ext cx="2280391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/>
        </p:blipFill>
        <p:spPr bwMode="auto">
          <a:xfrm rot="16200000">
            <a:off x="1433324" y="2954620"/>
            <a:ext cx="2880319" cy="397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63985" y="764704"/>
            <a:ext cx="221919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Iskoola Pota" pitchFamily="34" charset="0"/>
                <a:cs typeface="Iskoola Pota" pitchFamily="34" charset="0"/>
              </a:rPr>
              <a:t>Beta equilibrium case	</a:t>
            </a:r>
            <a:endParaRPr kumimoji="1" lang="en-US" altLang="ja-JP" dirty="0" smtClean="0">
              <a:latin typeface="Iskoola Pota" pitchFamily="34" charset="0"/>
              <a:cs typeface="Iskoola Pota" pitchFamily="34" charset="0"/>
            </a:endParaRPr>
          </a:p>
          <a:p>
            <a:pPr algn="ctr"/>
            <a:r>
              <a:rPr lang="en-US" altLang="ja-JP" dirty="0" smtClean="0">
                <a:latin typeface="Iskoola Pota" pitchFamily="34" charset="0"/>
                <a:cs typeface="Iskoola Pota" pitchFamily="34" charset="0"/>
              </a:rPr>
              <a:t>(neutron star crust)</a:t>
            </a:r>
            <a:endParaRPr kumimoji="1" lang="ja-JP" altLang="en-US" dirty="0"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80112" y="4293096"/>
            <a:ext cx="3109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Slightly different result from</a:t>
            </a:r>
          </a:p>
          <a:p>
            <a:r>
              <a:rPr lang="en-US" altLang="ja-JP" dirty="0" smtClean="0"/>
              <a:t>the WS </a:t>
            </a:r>
            <a:r>
              <a:rPr lang="en-US" altLang="ja-JP" dirty="0"/>
              <a:t>approx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 smtClean="0"/>
              <a:t>Crystalline structures bcc &amp; </a:t>
            </a:r>
            <a:r>
              <a:rPr kumimoji="1" lang="en-US" altLang="ja-JP" dirty="0" err="1" smtClean="0"/>
              <a:t>fcc</a:t>
            </a:r>
            <a:r>
              <a:rPr kumimoji="1" lang="en-US" altLang="ja-JP" dirty="0" smtClean="0"/>
              <a:t>.</a:t>
            </a:r>
          </a:p>
          <a:p>
            <a:r>
              <a:rPr lang="en-US" altLang="ja-JP" dirty="0" smtClean="0"/>
              <a:t>Rod phase appears.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89440" y="851520"/>
            <a:ext cx="251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[Phys</a:t>
            </a:r>
            <a:r>
              <a:rPr lang="en-US" altLang="ja-JP" dirty="0"/>
              <a:t>. Rev. C </a:t>
            </a:r>
            <a:r>
              <a:rPr lang="en-US" altLang="ja-JP" b="1" dirty="0"/>
              <a:t>88</a:t>
            </a:r>
            <a:r>
              <a:rPr lang="en-US" altLang="ja-JP" dirty="0"/>
              <a:t>, </a:t>
            </a:r>
            <a:r>
              <a:rPr lang="en-US" altLang="ja-JP" dirty="0" smtClean="0"/>
              <a:t>025801]</a:t>
            </a:r>
            <a:endParaRPr kumimoji="1"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1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グループ化 4"/>
          <p:cNvGrpSpPr>
            <a:grpSpLocks/>
          </p:cNvGrpSpPr>
          <p:nvPr/>
        </p:nvGrpSpPr>
        <p:grpSpPr bwMode="auto">
          <a:xfrm>
            <a:off x="4214813" y="547688"/>
            <a:ext cx="4143375" cy="5953125"/>
            <a:chOff x="2500313" y="452438"/>
            <a:chExt cx="4143375" cy="5953125"/>
          </a:xfrm>
        </p:grpSpPr>
        <p:pic>
          <p:nvPicPr>
            <p:cNvPr id="3379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3" y="452438"/>
              <a:ext cx="4143375" cy="595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テキスト ボックス 3"/>
            <p:cNvSpPr txBox="1">
              <a:spLocks noChangeArrowheads="1"/>
            </p:cNvSpPr>
            <p:nvPr/>
          </p:nvSpPr>
          <p:spPr bwMode="auto">
            <a:xfrm>
              <a:off x="3571868" y="1071546"/>
              <a:ext cx="12747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/>
                <a:t>Beta equil.</a:t>
              </a:r>
              <a:endParaRPr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642938" y="428625"/>
            <a:ext cx="3402406" cy="8720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 smtClean="0"/>
              <a:t>Beta-equilibrium case</a:t>
            </a:r>
          </a:p>
          <a:p>
            <a:pPr>
              <a:defRPr/>
            </a:pPr>
            <a:r>
              <a:rPr lang="en-US" altLang="ja-JP" sz="4000" baseline="-25000" dirty="0" smtClean="0"/>
              <a:t>By Wigner-Seitz </a:t>
            </a:r>
            <a:r>
              <a:rPr lang="en-US" altLang="ja-JP" sz="4000" baseline="-25000" dirty="0" err="1" smtClean="0"/>
              <a:t>approx</a:t>
            </a:r>
            <a:endParaRPr lang="ja-JP" altLang="en-US" sz="4000" baseline="-25000" dirty="0"/>
          </a:p>
        </p:txBody>
      </p:sp>
      <p:sp>
        <p:nvSpPr>
          <p:cNvPr id="33797" name="テキスト ボックス 6"/>
          <p:cNvSpPr txBox="1">
            <a:spLocks noChangeArrowheads="1"/>
          </p:cNvSpPr>
          <p:nvPr/>
        </p:nvSpPr>
        <p:spPr bwMode="auto">
          <a:xfrm>
            <a:off x="285750" y="2000250"/>
            <a:ext cx="3929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/>
              <a:t>Only “droplet” structure appears.</a:t>
            </a:r>
          </a:p>
          <a:p>
            <a:pPr eaLnBrk="1" hangingPunct="1"/>
            <a:endParaRPr lang="en-US" altLang="ja-JP" sz="2000"/>
          </a:p>
          <a:p>
            <a:pPr eaLnBrk="1" hangingPunct="1"/>
            <a:r>
              <a:rPr lang="en-US" altLang="ja-JP" sz="2000"/>
              <a:t>The change of EOS due to the non-uniform structure is small.</a:t>
            </a:r>
          </a:p>
        </p:txBody>
      </p:sp>
      <p:sp>
        <p:nvSpPr>
          <p:cNvPr id="33798" name="テキスト ボックス 7"/>
          <p:cNvSpPr txBox="1">
            <a:spLocks noChangeArrowheads="1"/>
          </p:cNvSpPr>
          <p:nvPr/>
        </p:nvSpPr>
        <p:spPr bwMode="auto">
          <a:xfrm>
            <a:off x="5411788" y="915988"/>
            <a:ext cx="588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T</a:t>
            </a:r>
            <a:r>
              <a:rPr lang="en-US" altLang="ja-JP"/>
              <a:t>=0</a:t>
            </a: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3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4213" y="239303"/>
            <a:ext cx="3987095" cy="525401"/>
          </a:xfrm>
          <a:prstGeom prst="rect">
            <a:avLst/>
          </a:prstGeom>
          <a:gradFill rotWithShape="0">
            <a:gsLst>
              <a:gs pos="0">
                <a:srgbClr val="5D417E"/>
              </a:gs>
              <a:gs pos="100000">
                <a:srgbClr val="7B57A8"/>
              </a:gs>
            </a:gsLst>
            <a:lin ang="162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>
            <a:outerShdw dist="110430" dir="722555" algn="ctr" rotWithShape="0">
              <a:srgbClr val="000000">
                <a:alpha val="35036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Clr>
                <a:srgbClr val="FFFFFF"/>
              </a:buClr>
              <a:buFont typeface="Calibri" pitchFamily="34" charset="0"/>
              <a:buNone/>
            </a:pPr>
            <a:r>
              <a:rPr lang="en-US" altLang="ja-JP" sz="2800" dirty="0" smtClean="0">
                <a:solidFill>
                  <a:srgbClr val="FFFFFF"/>
                </a:solidFill>
                <a:latin typeface="Calibri" pitchFamily="34" charset="0"/>
              </a:rPr>
              <a:t>Novelty  </a:t>
            </a:r>
            <a:r>
              <a:rPr lang="en-US" altLang="ja-JP" sz="2800" dirty="0" smtClean="0">
                <a:solidFill>
                  <a:srgbClr val="FFFFFF"/>
                </a:solidFill>
                <a:latin typeface="Calibri" pitchFamily="34" charset="0"/>
              </a:rPr>
              <a:t>of </a:t>
            </a:r>
            <a:r>
              <a:rPr lang="en-US" altLang="ja-JP" sz="2800" dirty="0" smtClean="0">
                <a:solidFill>
                  <a:srgbClr val="FFFFFF"/>
                </a:solidFill>
                <a:latin typeface="Calibri" pitchFamily="34" charset="0"/>
              </a:rPr>
              <a:t> 3D </a:t>
            </a:r>
            <a:r>
              <a:rPr lang="en-US" altLang="ja-JP" sz="2800" dirty="0" smtClean="0">
                <a:solidFill>
                  <a:srgbClr val="FFFFFF"/>
                </a:solidFill>
                <a:latin typeface="Calibri" pitchFamily="34" charset="0"/>
              </a:rPr>
              <a:t>calculation</a:t>
            </a:r>
            <a:endParaRPr lang="en-GB" altLang="ja-JP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115616" y="836712"/>
                <a:ext cx="6192688" cy="31393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dirty="0" smtClean="0"/>
                  <a:t>Not only simple structures but any complex ones are taken into consideration in our new calculation.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ja-JP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ja-JP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ja-JP" dirty="0" smtClean="0"/>
              </a:p>
              <a:p>
                <a:r>
                  <a:rPr lang="en-US" altLang="ja-JP" dirty="0"/>
                  <a:t>Above structures are observed as excited states in our RMF calculation for symmetric </a:t>
                </a:r>
                <a:r>
                  <a:rPr lang="en-US" altLang="ja-JP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=0.5</m:t>
                    </m:r>
                  </m:oMath>
                </a14:m>
                <a:r>
                  <a:rPr lang="en-US" altLang="ja-JP" dirty="0" smtClean="0"/>
                  <a:t>) nuclear </a:t>
                </a:r>
                <a:r>
                  <a:rPr lang="en-US" altLang="ja-JP" dirty="0"/>
                  <a:t>matter.</a:t>
                </a:r>
              </a:p>
              <a:p>
                <a:r>
                  <a:rPr lang="en-US" altLang="ja-JP" dirty="0"/>
                  <a:t>Typical pasta structures are found to be the ground states</a:t>
                </a:r>
                <a:r>
                  <a:rPr lang="en-US" altLang="ja-JP" dirty="0" smtClean="0"/>
                  <a:t>.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836712"/>
                <a:ext cx="6192688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787" t="-971" b="-29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/>
          <p:cNvGrpSpPr/>
          <p:nvPr/>
        </p:nvGrpSpPr>
        <p:grpSpPr>
          <a:xfrm>
            <a:off x="2459683" y="1484784"/>
            <a:ext cx="5257725" cy="1592887"/>
            <a:chOff x="2459683" y="1844824"/>
            <a:chExt cx="5257725" cy="159288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683" y="1844824"/>
              <a:ext cx="4848621" cy="1024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481484" y="2852936"/>
              <a:ext cx="14424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Mixture of </a:t>
              </a:r>
              <a:r>
                <a:rPr lang="en-US" altLang="ja-JP" sz="1600" b="1" dirty="0"/>
                <a:t>droplet </a:t>
              </a:r>
              <a:r>
                <a:rPr lang="en-US" altLang="ja-JP" sz="1400" dirty="0" smtClean="0"/>
                <a:t>&amp;</a:t>
              </a:r>
              <a:r>
                <a:rPr kumimoji="1" lang="en-US" altLang="ja-JP" sz="1600" dirty="0" smtClean="0"/>
                <a:t> </a:t>
              </a:r>
              <a:r>
                <a:rPr lang="en-US" altLang="ja-JP" sz="1600" b="1" dirty="0" smtClean="0"/>
                <a:t>rod</a:t>
              </a:r>
              <a:endParaRPr kumimoji="1" lang="ja-JP" altLang="en-US" sz="1600" b="1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874864" y="2852936"/>
              <a:ext cx="1345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Mixture of </a:t>
              </a:r>
              <a:r>
                <a:rPr kumimoji="1" lang="en-US" altLang="ja-JP" sz="1600" b="1" dirty="0" smtClean="0"/>
                <a:t>slab </a:t>
              </a:r>
              <a:r>
                <a:rPr kumimoji="1" lang="en-US" altLang="ja-JP" sz="1400" dirty="0" smtClean="0"/>
                <a:t>&amp;</a:t>
              </a:r>
              <a:r>
                <a:rPr kumimoji="1" lang="en-US" altLang="ja-JP" sz="1600" dirty="0" smtClean="0"/>
                <a:t> </a:t>
              </a:r>
              <a:r>
                <a:rPr kumimoji="1" lang="en-US" altLang="ja-JP" sz="1600" b="1" dirty="0" smtClean="0"/>
                <a:t>tube</a:t>
              </a:r>
              <a:endParaRPr kumimoji="1" lang="ja-JP" altLang="en-US" sz="16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077276" y="2924944"/>
              <a:ext cx="1222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/>
                <a:t>Dumbbell</a:t>
              </a:r>
              <a:endParaRPr kumimoji="1" lang="ja-JP" altLang="en-US" sz="1600" b="1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372200" y="2924944"/>
              <a:ext cx="1345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/>
                <a:t>Network</a:t>
              </a:r>
              <a:endParaRPr kumimoji="1" lang="ja-JP" altLang="en-US" sz="1600" b="1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67544" y="4221088"/>
            <a:ext cx="420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Crystalline structures can be discussed. We have found that </a:t>
            </a:r>
            <a:r>
              <a:rPr kumimoji="1" lang="en-US" altLang="ja-JP" dirty="0" err="1" smtClean="0"/>
              <a:t>fcc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lattice appears  at higher densities of droplet phase.</a:t>
            </a:r>
            <a:endParaRPr kumimoji="1" lang="ja-JP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86" y="4077072"/>
            <a:ext cx="4253086" cy="192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393968" y="5877272"/>
                <a:ext cx="21222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/>
                  <a:t>bcc</a:t>
                </a:r>
                <a:r>
                  <a:rPr kumimoji="1" lang="en-US" altLang="ja-JP" sz="2000" dirty="0" smtClean="0"/>
                  <a:t>, 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𝜌</m:t>
                    </m:r>
                    <m:r>
                      <a:rPr kumimoji="1" lang="en-US" altLang="ja-JP" b="0" i="1" smtClean="0">
                        <a:latin typeface="Cambria Math"/>
                      </a:rPr>
                      <m:t>=0.01 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</a:rPr>
                          <m:t>fm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968" y="5877272"/>
                <a:ext cx="2122248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3161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744711" y="5877272"/>
                <a:ext cx="2066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/>
                  <a:t>fcc</a:t>
                </a:r>
                <a:r>
                  <a:rPr kumimoji="1" lang="en-US" altLang="ja-JP" sz="2000" dirty="0" smtClean="0"/>
                  <a:t>, 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𝜌</m:t>
                    </m:r>
                    <m:r>
                      <a:rPr kumimoji="1" lang="en-US" altLang="ja-JP" b="0" i="1" smtClean="0">
                        <a:latin typeface="Cambria Math"/>
                      </a:rPr>
                      <m:t>=0.03 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</a:rPr>
                          <m:t>fm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711" y="5877272"/>
                <a:ext cx="2066591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2950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2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5576" y="476672"/>
            <a:ext cx="1013419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Shear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619672" y="1124744"/>
                <a:ext cx="5189819" cy="5874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Deformation 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kumimoji="1" lang="en-US" altLang="ja-JP" dirty="0" smtClean="0"/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n-US" altLang="ja-JP" dirty="0"/>
                            <m:t>translation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or</m:t>
                          </m:r>
                          <m:r>
                            <a:rPr kumimoji="1" lang="en-US" altLang="ja-JP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rotation</m:t>
                          </m:r>
                        </m:e>
                      </m:mr>
                    </m:m>
                  </m:oMath>
                </a14:m>
                <a:r>
                  <a:rPr kumimoji="1" lang="en-US" altLang="ja-JP" dirty="0" smtClean="0"/>
                  <a:t> +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dirty="0"/>
                      <m:t>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i="1" dirty="0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n-US" altLang="ja-JP" dirty="0"/>
                            <m:t>isotropic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en-US" altLang="ja-JP" dirty="0"/>
                            <m:t>compression</m:t>
                          </m:r>
                        </m:e>
                      </m:mr>
                    </m:m>
                  </m:oMath>
                </a14:m>
                <a:r>
                  <a:rPr kumimoji="1" lang="en-US" altLang="ja-JP" dirty="0" smtClean="0"/>
                  <a:t> + </a:t>
                </a:r>
                <a14:m>
                  <m:oMath xmlns:m="http://schemas.openxmlformats.org/officeDocument/2006/math">
                    <m:r>
                      <a:rPr kumimoji="1" lang="en-US" altLang="ja-JP" b="1" i="0" smtClean="0">
                        <a:latin typeface="Cambria Math"/>
                      </a:rPr>
                      <m:t>𝐬𝐡𝐞𝐚𝐫</m:t>
                    </m:r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124744"/>
                <a:ext cx="5189819" cy="587405"/>
              </a:xfrm>
              <a:prstGeom prst="rect">
                <a:avLst/>
              </a:prstGeom>
              <a:blipFill rotWithShape="1">
                <a:blip r:embed="rId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619672" y="2826278"/>
                <a:ext cx="3581558" cy="1106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D1: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𝑥𝑥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𝜖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𝑦𝑦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𝑧𝑧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=−</m:t>
                    </m:r>
                    <m:r>
                      <a:rPr lang="en-US" altLang="ja-JP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altLang="ja-JP" b="0" dirty="0" smtClean="0"/>
              </a:p>
              <a:p>
                <a:r>
                  <a:rPr lang="en-US" altLang="ja-JP" dirty="0" smtClean="0"/>
                  <a:t>D2:  </a:t>
                </a:r>
                <a:r>
                  <a:rPr lang="en-US" altLang="ja-JP" sz="1600" dirty="0" smtClean="0"/>
                  <a:t>D1 with </a:t>
                </a:r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/>
                      </a:rPr>
                      <m:t>𝑥</m:t>
                    </m:r>
                    <m:r>
                      <a:rPr lang="en-US" altLang="ja-JP" sz="1400" b="0" i="1" smtClean="0">
                        <a:latin typeface="Cambria Math"/>
                      </a:rPr>
                      <m:t>→</m:t>
                    </m:r>
                    <m:r>
                      <a:rPr lang="en-US" altLang="ja-JP" sz="1400" b="0" i="1" smtClean="0">
                        <a:latin typeface="Cambria Math"/>
                      </a:rPr>
                      <m:t>𝑦</m:t>
                    </m:r>
                    <m:r>
                      <a:rPr lang="en-US" altLang="ja-JP" sz="1400" b="0" i="1" smtClean="0">
                        <a:latin typeface="Cambria Math"/>
                      </a:rPr>
                      <m:t>,</m:t>
                    </m:r>
                    <m:r>
                      <a:rPr lang="en-US" altLang="ja-JP" sz="1400" b="0" i="1" smtClean="0">
                        <a:latin typeface="Cambria Math"/>
                      </a:rPr>
                      <m:t>𝑦</m:t>
                    </m:r>
                    <m:r>
                      <a:rPr lang="en-US" altLang="ja-JP" sz="1400" b="0" i="1" smtClean="0">
                        <a:latin typeface="Cambria Math"/>
                      </a:rPr>
                      <m:t>→</m:t>
                    </m:r>
                    <m:r>
                      <a:rPr lang="en-US" altLang="ja-JP" sz="1400" b="0" i="1" smtClean="0">
                        <a:latin typeface="Cambria Math"/>
                      </a:rPr>
                      <m:t>𝑧</m:t>
                    </m:r>
                    <m:r>
                      <a:rPr lang="en-US" altLang="ja-JP" sz="1400" b="0" i="1" smtClean="0">
                        <a:latin typeface="Cambria Math"/>
                      </a:rPr>
                      <m:t>,</m:t>
                    </m:r>
                    <m:r>
                      <a:rPr lang="en-US" altLang="ja-JP" sz="1400" b="0" i="1" smtClean="0">
                        <a:latin typeface="Cambria Math"/>
                      </a:rPr>
                      <m:t>𝑧</m:t>
                    </m:r>
                    <m:r>
                      <a:rPr lang="en-US" altLang="ja-JP" sz="1400" b="0" i="1" smtClean="0">
                        <a:latin typeface="Cambria Math"/>
                      </a:rPr>
                      <m:t>→</m:t>
                    </m:r>
                    <m:r>
                      <a:rPr lang="en-US" altLang="ja-JP" sz="1400" b="0" i="1" smtClean="0">
                        <a:latin typeface="Cambria Math"/>
                      </a:rPr>
                      <m:t>𝑥</m:t>
                    </m:r>
                  </m:oMath>
                </a14:m>
                <a:endParaRPr lang="ja-JP" altLang="en-US" sz="1600" dirty="0"/>
              </a:p>
              <a:p>
                <a:r>
                  <a:rPr lang="en-US" altLang="ja-JP" dirty="0" smtClean="0"/>
                  <a:t>D3: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 </a:t>
                </a:r>
                <a:r>
                  <a:rPr lang="en-US" altLang="ja-JP" sz="1600" dirty="0" smtClean="0"/>
                  <a:t>D1 with </a:t>
                </a:r>
                <a14:m>
                  <m:oMath xmlns:m="http://schemas.openxmlformats.org/officeDocument/2006/math">
                    <m:r>
                      <a:rPr lang="en-US" altLang="ja-JP" sz="1400" i="1">
                        <a:latin typeface="Cambria Math"/>
                      </a:rPr>
                      <m:t>𝑥</m:t>
                    </m:r>
                    <m:r>
                      <a:rPr lang="en-US" altLang="ja-JP" sz="1400" i="1">
                        <a:latin typeface="Cambria Math"/>
                      </a:rPr>
                      <m:t>→</m:t>
                    </m:r>
                    <m:r>
                      <a:rPr lang="en-US" altLang="ja-JP" sz="1400" b="0" i="1" smtClean="0">
                        <a:latin typeface="Cambria Math"/>
                      </a:rPr>
                      <m:t>𝑧</m:t>
                    </m:r>
                    <m:r>
                      <a:rPr lang="en-US" altLang="ja-JP" sz="1400" i="1">
                        <a:latin typeface="Cambria Math"/>
                      </a:rPr>
                      <m:t>,</m:t>
                    </m:r>
                    <m:r>
                      <a:rPr lang="en-US" altLang="ja-JP" sz="1400" i="1">
                        <a:latin typeface="Cambria Math"/>
                      </a:rPr>
                      <m:t>𝑦</m:t>
                    </m:r>
                    <m:r>
                      <a:rPr lang="en-US" altLang="ja-JP" sz="1400" i="1">
                        <a:latin typeface="Cambria Math"/>
                      </a:rPr>
                      <m:t>→</m:t>
                    </m:r>
                    <m:r>
                      <a:rPr lang="en-US" altLang="ja-JP" sz="1400" b="0" i="1" smtClean="0">
                        <a:latin typeface="Cambria Math"/>
                      </a:rPr>
                      <m:t>𝑥</m:t>
                    </m:r>
                    <m:r>
                      <a:rPr lang="en-US" altLang="ja-JP" sz="1400" i="1">
                        <a:latin typeface="Cambria Math"/>
                      </a:rPr>
                      <m:t>,</m:t>
                    </m:r>
                    <m:r>
                      <a:rPr lang="en-US" altLang="ja-JP" sz="1400" i="1">
                        <a:latin typeface="Cambria Math"/>
                      </a:rPr>
                      <m:t>𝑧</m:t>
                    </m:r>
                    <m:r>
                      <a:rPr lang="en-US" altLang="ja-JP" sz="1400" i="1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ja-JP" sz="1400" b="0" i="0" smtClean="0">
                        <a:latin typeface="Cambria Math"/>
                      </a:rPr>
                      <m:t>y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826278"/>
                <a:ext cx="3581558" cy="1106778"/>
              </a:xfrm>
              <a:prstGeom prst="rect">
                <a:avLst/>
              </a:prstGeom>
              <a:blipFill rotWithShape="1">
                <a:blip r:embed="rId3"/>
                <a:stretch>
                  <a:fillRect l="-1533" b="-82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220072" y="2852936"/>
                <a:ext cx="3319820" cy="1113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D4: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𝑥𝑥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(1−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𝜖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𝑦𝑧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𝑧𝑦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r>
                      <a:rPr lang="en-US" altLang="ja-JP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altLang="ja-JP" b="0" dirty="0" smtClean="0"/>
              </a:p>
              <a:p>
                <a:r>
                  <a:rPr lang="en-US" altLang="ja-JP" dirty="0" smtClean="0"/>
                  <a:t>D5:</a:t>
                </a:r>
                <a:r>
                  <a:rPr lang="en-US" altLang="ja-JP" dirty="0"/>
                  <a:t> </a:t>
                </a:r>
                <a:r>
                  <a:rPr lang="en-US" altLang="ja-JP" sz="1600" dirty="0" smtClean="0"/>
                  <a:t>D4 with </a:t>
                </a:r>
                <a14:m>
                  <m:oMath xmlns:m="http://schemas.openxmlformats.org/officeDocument/2006/math">
                    <m:r>
                      <a:rPr lang="en-US" altLang="ja-JP" sz="1400" i="1">
                        <a:latin typeface="Cambria Math"/>
                      </a:rPr>
                      <m:t>𝑥</m:t>
                    </m:r>
                    <m:r>
                      <a:rPr lang="en-US" altLang="ja-JP" sz="1400" i="1">
                        <a:latin typeface="Cambria Math"/>
                      </a:rPr>
                      <m:t>→</m:t>
                    </m:r>
                    <m:r>
                      <a:rPr lang="en-US" altLang="ja-JP" sz="1400" i="1">
                        <a:latin typeface="Cambria Math"/>
                      </a:rPr>
                      <m:t>𝑦</m:t>
                    </m:r>
                    <m:r>
                      <a:rPr lang="en-US" altLang="ja-JP" sz="1400" i="1">
                        <a:latin typeface="Cambria Math"/>
                      </a:rPr>
                      <m:t>,</m:t>
                    </m:r>
                    <m:r>
                      <a:rPr lang="en-US" altLang="ja-JP" sz="1400" i="1">
                        <a:latin typeface="Cambria Math"/>
                      </a:rPr>
                      <m:t>𝑦</m:t>
                    </m:r>
                    <m:r>
                      <a:rPr lang="en-US" altLang="ja-JP" sz="1400" i="1">
                        <a:latin typeface="Cambria Math"/>
                      </a:rPr>
                      <m:t>→</m:t>
                    </m:r>
                    <m:r>
                      <a:rPr lang="en-US" altLang="ja-JP" sz="1400" i="1">
                        <a:latin typeface="Cambria Math"/>
                      </a:rPr>
                      <m:t>𝑧</m:t>
                    </m:r>
                    <m:r>
                      <a:rPr lang="en-US" altLang="ja-JP" sz="1400" i="1" smtClean="0">
                        <a:latin typeface="Cambria Math"/>
                      </a:rPr>
                      <m:t>,</m:t>
                    </m:r>
                    <m:r>
                      <a:rPr lang="en-US" altLang="ja-JP" sz="1400" i="1" smtClean="0">
                        <a:latin typeface="Cambria Math"/>
                      </a:rPr>
                      <m:t>𝑧</m:t>
                    </m:r>
                    <m:r>
                      <a:rPr lang="en-US" altLang="ja-JP" sz="1400" i="1">
                        <a:latin typeface="Cambria Math"/>
                      </a:rPr>
                      <m:t>→</m:t>
                    </m:r>
                    <m:r>
                      <a:rPr lang="en-US" altLang="ja-JP" sz="1400" i="1">
                        <a:latin typeface="Cambria Math"/>
                      </a:rPr>
                      <m:t>𝑥</m:t>
                    </m:r>
                  </m:oMath>
                </a14:m>
                <a:endParaRPr lang="ja-JP" altLang="en-US" dirty="0"/>
              </a:p>
              <a:p>
                <a:r>
                  <a:rPr lang="en-US" altLang="ja-JP" dirty="0" smtClean="0"/>
                  <a:t>D6:</a:t>
                </a:r>
                <a:r>
                  <a:rPr lang="en-US" altLang="ja-JP" dirty="0"/>
                  <a:t> </a:t>
                </a:r>
                <a:r>
                  <a:rPr lang="en-US" altLang="ja-JP" sz="1600" dirty="0"/>
                  <a:t>D4 with </a:t>
                </a:r>
                <a14:m>
                  <m:oMath xmlns:m="http://schemas.openxmlformats.org/officeDocument/2006/math">
                    <m:r>
                      <a:rPr lang="en-US" altLang="ja-JP" sz="1400" i="1">
                        <a:latin typeface="Cambria Math"/>
                      </a:rPr>
                      <m:t>𝑥</m:t>
                    </m:r>
                    <m:r>
                      <a:rPr lang="en-US" altLang="ja-JP" sz="1400" i="1">
                        <a:latin typeface="Cambria Math"/>
                      </a:rPr>
                      <m:t>→</m:t>
                    </m:r>
                    <m:r>
                      <a:rPr lang="en-US" altLang="ja-JP" sz="1400" i="1">
                        <a:latin typeface="Cambria Math"/>
                      </a:rPr>
                      <m:t>𝑧</m:t>
                    </m:r>
                    <m:r>
                      <a:rPr lang="en-US" altLang="ja-JP" sz="1400" i="1">
                        <a:latin typeface="Cambria Math"/>
                      </a:rPr>
                      <m:t>,</m:t>
                    </m:r>
                    <m:r>
                      <a:rPr lang="en-US" altLang="ja-JP" sz="1400" i="1">
                        <a:latin typeface="Cambria Math"/>
                      </a:rPr>
                      <m:t>𝑦</m:t>
                    </m:r>
                    <m:r>
                      <a:rPr lang="en-US" altLang="ja-JP" sz="1400" i="1">
                        <a:latin typeface="Cambria Math"/>
                      </a:rPr>
                      <m:t>→</m:t>
                    </m:r>
                    <m:r>
                      <a:rPr lang="en-US" altLang="ja-JP" sz="1400" i="1">
                        <a:latin typeface="Cambria Math"/>
                      </a:rPr>
                      <m:t>𝑥</m:t>
                    </m:r>
                    <m:r>
                      <a:rPr lang="en-US" altLang="ja-JP" sz="1400" i="1">
                        <a:latin typeface="Cambria Math"/>
                      </a:rPr>
                      <m:t>,</m:t>
                    </m:r>
                    <m:r>
                      <a:rPr lang="en-US" altLang="ja-JP" sz="1400" i="1">
                        <a:latin typeface="Cambria Math"/>
                      </a:rPr>
                      <m:t>𝑧</m:t>
                    </m:r>
                    <m:r>
                      <a:rPr lang="en-US" altLang="ja-JP" sz="1400" i="1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ja-JP" sz="1400">
                        <a:latin typeface="Cambria Math"/>
                      </a:rPr>
                      <m:t>y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52936"/>
                <a:ext cx="3319820" cy="1113895"/>
              </a:xfrm>
              <a:prstGeom prst="rect">
                <a:avLst/>
              </a:prstGeom>
              <a:blipFill rotWithShape="1">
                <a:blip r:embed="rId4"/>
                <a:stretch>
                  <a:fillRect l="-1468" b="-76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2123728" y="404664"/>
            <a:ext cx="194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[Ogata </a:t>
            </a:r>
            <a:r>
              <a:rPr kumimoji="1" lang="en-US" altLang="ja-JP" dirty="0" err="1" smtClean="0"/>
              <a:t>etal</a:t>
            </a:r>
            <a:r>
              <a:rPr kumimoji="1" lang="en-US" altLang="ja-JP" dirty="0" smtClean="0"/>
              <a:t>,</a:t>
            </a:r>
          </a:p>
          <a:p>
            <a:r>
              <a:rPr kumimoji="1" lang="en-US" altLang="ja-JP" dirty="0" smtClean="0"/>
              <a:t>PRA42(1990)4867]</a:t>
            </a:r>
            <a:endParaRPr kumimoji="1" lang="ja-JP" altLang="en-US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1768995" y="1988840"/>
            <a:ext cx="2010917" cy="418895"/>
          </a:xfrm>
          <a:prstGeom prst="wedgeRoundRectCallout">
            <a:avLst>
              <a:gd name="adj1" fmla="val 36855"/>
              <a:gd name="adj2" fmla="val -1297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Nothing </a:t>
            </a:r>
            <a:r>
              <a:rPr lang="en-US" altLang="ja-JP" dirty="0"/>
              <a:t>essential</a:t>
            </a:r>
            <a:endParaRPr kumimoji="1" lang="ja-JP" altLang="en-US" dirty="0"/>
          </a:p>
        </p:txBody>
      </p:sp>
      <p:sp>
        <p:nvSpPr>
          <p:cNvPr id="15" name="円形吹き出し 14"/>
          <p:cNvSpPr/>
          <p:nvPr/>
        </p:nvSpPr>
        <p:spPr>
          <a:xfrm rot="21121760">
            <a:off x="5037137" y="1926639"/>
            <a:ext cx="3312369" cy="792088"/>
          </a:xfrm>
          <a:prstGeom prst="wedgeEllipseCallout">
            <a:avLst>
              <a:gd name="adj1" fmla="val -5176"/>
              <a:gd name="adj2" fmla="val -94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Conserves the volume.</a:t>
            </a:r>
          </a:p>
          <a:p>
            <a:pPr algn="ctr"/>
            <a:r>
              <a:rPr lang="en-US" altLang="ja-JP" dirty="0"/>
              <a:t>There are 6 kinds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角丸四角形吹き出し 15"/>
              <p:cNvSpPr/>
              <p:nvPr/>
            </p:nvSpPr>
            <p:spPr>
              <a:xfrm>
                <a:off x="4788025" y="260648"/>
                <a:ext cx="1440159" cy="648072"/>
              </a:xfrm>
              <a:prstGeom prst="wedgeRoundRectCallout">
                <a:avLst>
                  <a:gd name="adj1" fmla="val -20833"/>
                  <a:gd name="adj2" fmla="val 7724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𝑖𝑘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𝑢</m:t>
                      </m:r>
                      <m:r>
                        <a:rPr lang="en-US" altLang="ja-JP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  <a:p>
                <a:pPr algn="ctr"/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ja-JP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altLang="ja-JP" i="1">
                        <a:latin typeface="Cambria Math"/>
                      </a:rPr>
                      <m:t>→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altLang="ja-JP" i="1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ja-JP" dirty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6" name="角丸四角形吹き出し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5" y="260648"/>
                <a:ext cx="1440159" cy="648072"/>
              </a:xfrm>
              <a:prstGeom prst="wedgeRoundRectCallout">
                <a:avLst>
                  <a:gd name="adj1" fmla="val -20833"/>
                  <a:gd name="adj2" fmla="val 77241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1403648" y="2420888"/>
                <a:ext cx="306686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6 kinds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/>
                      </a:rPr>
                      <m:t>shear</m:t>
                    </m:r>
                    <m:r>
                      <a:rPr kumimoji="1" lang="en-US" altLang="ja-JP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/>
                      </a:rPr>
                      <m:t>deformations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420888"/>
                <a:ext cx="306686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590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グループ化 25"/>
          <p:cNvGrpSpPr>
            <a:grpSpLocks noChangeAspect="1"/>
          </p:cNvGrpSpPr>
          <p:nvPr/>
        </p:nvGrpSpPr>
        <p:grpSpPr>
          <a:xfrm>
            <a:off x="4998226" y="3922889"/>
            <a:ext cx="1905674" cy="2170407"/>
            <a:chOff x="4998218" y="3861048"/>
            <a:chExt cx="2382093" cy="2713009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94"/>
            <a:stretch/>
          </p:blipFill>
          <p:spPr bwMode="auto">
            <a:xfrm>
              <a:off x="4998218" y="3861048"/>
              <a:ext cx="2382093" cy="271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6228184" y="3933056"/>
              <a:ext cx="54053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(D4)</a:t>
              </a:r>
              <a:endParaRPr kumimoji="1" lang="ja-JP" altLang="en-US" sz="1600" dirty="0"/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/>
        </p:nvGrpSpPr>
        <p:grpSpPr>
          <a:xfrm>
            <a:off x="1763690" y="3933059"/>
            <a:ext cx="2085954" cy="2220842"/>
            <a:chOff x="1763688" y="3933056"/>
            <a:chExt cx="2607439" cy="2776053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2" t="2307" r="45771" b="-2307"/>
            <a:stretch/>
          </p:blipFill>
          <p:spPr bwMode="auto">
            <a:xfrm>
              <a:off x="1763688" y="3933056"/>
              <a:ext cx="2607439" cy="2776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3347864" y="3933056"/>
              <a:ext cx="54053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(D1)</a:t>
              </a:r>
              <a:endParaRPr kumimoji="1" lang="ja-JP" alt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2195736" y="5877272"/>
                <a:ext cx="2681247" cy="5016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/>
                      </a:rPr>
                      <m:t>𝑃</m:t>
                    </m:r>
                    <m:r>
                      <a:rPr lang="en-US" altLang="ja-JP" sz="1600" b="0" i="1" smtClean="0">
                        <a:latin typeface="Cambria Math"/>
                      </a:rPr>
                      <m:t>=(1+</m:t>
                    </m:r>
                    <m:f>
                      <m:fPr>
                        <m:ctrlPr>
                          <a:rPr lang="en-US" altLang="ja-JP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1600" i="1">
                            <a:latin typeface="Cambria Math"/>
                          </a:rPr>
                          <m:t>2</m:t>
                        </m:r>
                        <m:r>
                          <a:rPr lang="en-US" altLang="ja-JP" sz="1600" i="1">
                            <a:latin typeface="Cambria Math"/>
                          </a:rPr>
                          <m:t>𝜖</m:t>
                        </m:r>
                        <m:r>
                          <a:rPr lang="en-US" altLang="ja-JP" sz="16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ja-JP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sz="16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1600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altLang="ja-JP" sz="1600" i="1">
                                    <a:latin typeface="Cambria Math"/>
                                  </a:rPr>
                                  <m:t>𝜖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1600" i="1">
                        <a:latin typeface="Cambria Math"/>
                      </a:rPr>
                      <m:t>,1−</m:t>
                    </m:r>
                    <m:r>
                      <a:rPr lang="en-US" altLang="ja-JP" sz="1600" i="1">
                        <a:latin typeface="Cambria Math"/>
                      </a:rPr>
                      <m:t>𝜖</m:t>
                    </m:r>
                    <m:r>
                      <a:rPr lang="en-US" altLang="ja-JP" sz="1600" i="1">
                        <a:latin typeface="Cambria Math"/>
                      </a:rPr>
                      <m:t>,1−</m:t>
                    </m:r>
                    <m:r>
                      <a:rPr lang="en-US" altLang="ja-JP" sz="16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ja-JP" sz="1600" dirty="0" smtClean="0"/>
                  <a:t>)</a:t>
                </a:r>
                <a:endParaRPr lang="ja-JP" altLang="en-US" sz="16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877272"/>
                <a:ext cx="2681247" cy="501612"/>
              </a:xfrm>
              <a:prstGeom prst="rect">
                <a:avLst/>
              </a:prstGeom>
              <a:blipFill rotWithShape="1">
                <a:blip r:embed="rId8"/>
                <a:stretch>
                  <a:fillRect r="-2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5267941" y="5877272"/>
                <a:ext cx="2556854" cy="476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/>
                      </a:rPr>
                      <m:t>𝑃</m:t>
                    </m:r>
                    <m:r>
                      <a:rPr lang="en-US" altLang="ja-JP" sz="1600" b="0" i="1" smtClean="0">
                        <a:latin typeface="Cambria Math"/>
                      </a:rPr>
                      <m:t>=(1+</m:t>
                    </m:r>
                    <m:f>
                      <m:fPr>
                        <m:ctrlPr>
                          <a:rPr lang="en-US" altLang="ja-JP" sz="1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ja-JP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ja-JP" sz="1600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ja-JP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ja-JP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1600" i="1">
                        <a:latin typeface="Cambria Math"/>
                      </a:rPr>
                      <m:t>,1</m:t>
                    </m:r>
                    <m:r>
                      <a:rPr lang="en-US" altLang="ja-JP" sz="1600" b="0" i="1" smtClean="0">
                        <a:latin typeface="Cambria Math"/>
                      </a:rPr>
                      <m:t>+</m:t>
                    </m:r>
                    <m:r>
                      <a:rPr lang="en-US" altLang="ja-JP" sz="1600" i="1">
                        <a:latin typeface="Cambria Math"/>
                      </a:rPr>
                      <m:t>𝜖</m:t>
                    </m:r>
                    <m:r>
                      <a:rPr lang="en-US" altLang="ja-JP" sz="1600" i="1">
                        <a:latin typeface="Cambria Math"/>
                      </a:rPr>
                      <m:t>,1+</m:t>
                    </m:r>
                    <m:r>
                      <a:rPr lang="en-US" altLang="ja-JP" sz="16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ja-JP" sz="1600" dirty="0" smtClean="0"/>
                  <a:t>)</a:t>
                </a:r>
                <a:endParaRPr lang="ja-JP" altLang="en-US" sz="16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941" y="5877272"/>
                <a:ext cx="2556854" cy="476092"/>
              </a:xfrm>
              <a:prstGeom prst="rect">
                <a:avLst/>
              </a:prstGeom>
              <a:blipFill rotWithShape="1">
                <a:blip r:embed="rId9"/>
                <a:stretch>
                  <a:fillRect r="-238" b="-51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23528" y="4077072"/>
                <a:ext cx="19636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kumimoji="1" lang="en-US" altLang="ja-JP" i="1" dirty="0" smtClean="0">
                    <a:latin typeface="Cambria Math"/>
                  </a:rPr>
                  <a:t> </a:t>
                </a:r>
                <a:r>
                  <a:rPr kumimoji="1" lang="en-US" altLang="ja-JP" dirty="0" smtClean="0">
                    <a:latin typeface="Cambria Math"/>
                  </a:rPr>
                  <a:t>: infinitesimal</a:t>
                </a:r>
                <a:endParaRPr kumimoji="1" lang="en-US" altLang="ja-JP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→(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𝑖𝑘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𝑖𝑘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)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77072"/>
                <a:ext cx="1963679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5576" y="476672"/>
            <a:ext cx="4414863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Calculation of shear modulus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47864" y="999892"/>
            <a:ext cx="359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How rigid against shear deformation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123728" y="1475492"/>
                <a:ext cx="2781852" cy="1800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latin typeface="Cambria Math"/>
                  </a:rPr>
                  <a:t>increment of free energy</a:t>
                </a:r>
                <a:endParaRPr kumimoji="1" lang="en-US" altLang="ja-JP" b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dirty="0" smtClean="0">
                          <a:latin typeface="Cambria Math"/>
                        </a:rPr>
                        <m:t>𝛿</m:t>
                      </m:r>
                      <m:r>
                        <a:rPr kumimoji="1" lang="en-US" altLang="ja-JP" sz="2000" b="0" i="1" dirty="0" smtClean="0">
                          <a:latin typeface="Cambria Math"/>
                        </a:rPr>
                        <m:t>𝐹</m:t>
                      </m:r>
                      <m:r>
                        <a:rPr kumimoji="1" lang="en-US" altLang="ja-JP" sz="20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0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000" b="0" i="1" dirty="0" smtClean="0">
                          <a:latin typeface="Cambria Math"/>
                        </a:rPr>
                        <m:t>𝜆</m:t>
                      </m:r>
                      <m:sSubSup>
                        <m:sSubSupPr>
                          <m:ctrlPr>
                            <a:rPr kumimoji="1" lang="en-US" altLang="ja-JP" sz="2000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000" b="0" i="1" dirty="0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2000" b="0" i="1" dirty="0" smtClean="0">
                              <a:latin typeface="Cambria Math"/>
                            </a:rPr>
                            <m:t>𝑖𝑖</m:t>
                          </m:r>
                        </m:sub>
                        <m:sup>
                          <m:r>
                            <a:rPr kumimoji="1" lang="en-US" altLang="ja-JP" sz="2000" b="0" i="1" dirty="0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000" b="0" i="1" dirty="0" smtClean="0">
                          <a:latin typeface="Cambria Math"/>
                        </a:rPr>
                        <m:t>+</m:t>
                      </m:r>
                      <m:r>
                        <a:rPr kumimoji="1" lang="en-US" altLang="ja-JP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𝝁</m:t>
                      </m:r>
                      <m:sSub>
                        <m:sSubPr>
                          <m:ctrlPr>
                            <a:rPr kumimoji="1" lang="en-US" altLang="ja-JP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kumimoji="1" lang="en-US" altLang="ja-JP" sz="2000" b="0" i="1" dirty="0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2000" b="0" i="1" dirty="0" smtClean="0">
                              <a:latin typeface="Cambria Math"/>
                            </a:rPr>
                            <m:t>𝑖𝑘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dirty="0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2000" b="0" i="1" dirty="0" smtClean="0">
                              <a:latin typeface="Cambria Math"/>
                            </a:rPr>
                            <m:t>𝑖𝑘</m:t>
                          </m:r>
                        </m:sub>
                      </m:sSub>
                    </m:oMath>
                  </m:oMathPara>
                </a14:m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/>
                      </a:rPr>
                      <m:t> </m:t>
                    </m:r>
                    <m:r>
                      <a:rPr lang="en-US" altLang="ja-JP" b="0" i="1" dirty="0" smtClean="0">
                        <a:latin typeface="Cambria Math"/>
                      </a:rPr>
                      <m:t>𝜆</m:t>
                    </m:r>
                  </m:oMath>
                </a14:m>
                <a:r>
                  <a:rPr kumimoji="1" lang="en-US" altLang="ja-JP" dirty="0" smtClean="0"/>
                  <a:t>:volume elasticity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𝝁</m:t>
                    </m:r>
                  </m:oMath>
                </a14:m>
                <a:r>
                  <a:rPr lang="en-US" altLang="ja-JP" dirty="0" smtClean="0"/>
                  <a:t>: shear modulus</a:t>
                </a:r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475492"/>
                <a:ext cx="2781852" cy="1800173"/>
              </a:xfrm>
              <a:prstGeom prst="rect">
                <a:avLst/>
              </a:prstGeom>
              <a:blipFill rotWithShape="1">
                <a:blip r:embed="rId2"/>
                <a:stretch>
                  <a:fillRect l="-1751" t="-20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1835696" y="3356992"/>
            <a:ext cx="59766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 smtClean="0"/>
              <a:t>How to calculate the shear modulus in our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Prepare a ground state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Give a small shear deformation without 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Calculate the curvature of the energy change against a shear deformation.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Average the curvature among different shears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5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59632" y="980728"/>
            <a:ext cx="5025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Deformed periodic boundary condition (DPBC)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4846662" cy="19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518421" y="3212976"/>
                <a:ext cx="2477515" cy="59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1600" i="1" dirty="0" smtClean="0">
                          <a:latin typeface="Century" panose="020406040505050203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altLang="ja-JP" sz="1600" dirty="0" smtClean="0">
                          <a:latin typeface="Century" panose="020406040505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ja-JP" sz="1600" i="1" dirty="0" smtClean="0">
                          <a:latin typeface="Century" panose="020406040505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altLang="ja-JP" sz="1600" i="1" dirty="0" smtClean="0">
                          <a:latin typeface="Century" panose="02040604050505020304" pitchFamily="18" charset="0"/>
                        </a:rPr>
                        <m:t> </m:t>
                      </m:r>
                      <m:r>
                        <a:rPr lang="en-US" altLang="ja-JP" sz="1600" b="0" i="1" dirty="0" smtClean="0">
                          <a:latin typeface="Cambria Math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ja-JP" sz="1600" i="1" dirty="0" smtClean="0">
                          <a:latin typeface="Century" panose="02040604050505020304" pitchFamily="18" charset="0"/>
                        </a:rPr>
                        <m:t>Lx</m:t>
                      </m:r>
                      <m:r>
                        <m:rPr>
                          <m:nor/>
                        </m:rPr>
                        <a:rPr lang="en-US" altLang="ja-JP" sz="1600" i="1" dirty="0" smtClean="0">
                          <a:latin typeface="Century" panose="020406040505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ja-JP" sz="1600" i="1" dirty="0" smtClean="0">
                          <a:latin typeface="Century" panose="020406040505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altLang="ja-JP" sz="1600" dirty="0" smtClean="0">
                          <a:latin typeface="Century" panose="020406040505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s-ES" altLang="ja-JP" sz="1600" dirty="0" smtClean="0">
                          <a:latin typeface="Century" panose="020406040505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s-ES" altLang="ja-JP" sz="1600" i="1" dirty="0" smtClean="0">
                          <a:latin typeface="Century" panose="020406040505050203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s-ES" altLang="ja-JP" sz="1600" dirty="0" smtClean="0">
                          <a:latin typeface="Century" panose="020406040505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s-ES" altLang="ja-JP" sz="1600" i="1" dirty="0" smtClean="0">
                          <a:latin typeface="Century" panose="020406040505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s-ES" altLang="ja-JP" sz="1600" i="1" dirty="0" smtClean="0">
                          <a:latin typeface="Century" panose="020406040505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s-ES" altLang="ja-JP" sz="1600" i="1" dirty="0" smtClean="0">
                          <a:latin typeface="Century" panose="020406040505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s-ES" altLang="ja-JP" sz="1600" dirty="0" smtClean="0">
                          <a:latin typeface="Century" panose="020406040505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s-ES" altLang="ja-JP" sz="1600" i="1" dirty="0" smtClean="0">
                          <a:latin typeface="Century" panose="02040604050505020304" pitchFamily="18" charset="0"/>
                        </a:rPr>
                        <m:t>, </m:t>
                      </m:r>
                    </m:oMath>
                  </m:oMathPara>
                </a14:m>
                <a:endParaRPr lang="es-ES" altLang="ja-JP" sz="1400" i="1" dirty="0">
                  <a:latin typeface="Century" panose="020406040505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s-ES" altLang="ja-JP" sz="1600" dirty="0">
                          <a:latin typeface="Century" panose="020406040505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y</m:t>
                      </m:r>
                      <m:r>
                        <a:rPr lang="en-US" altLang="ja-JP" sz="1600" b="0" i="1" dirty="0" smtClean="0">
                          <a:latin typeface="Cambria Math"/>
                        </a:rPr>
                        <m:t>±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Ly</m:t>
                      </m:r>
                      <m:r>
                        <m:rPr>
                          <m:nor/>
                        </m:rPr>
                        <a:rPr lang="es-ES" altLang="ja-JP" sz="1600" dirty="0">
                          <a:latin typeface="Century" panose="02040604050505020304" pitchFamily="18" charset="0"/>
                        </a:rPr>
                        <m:t>) = 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s-ES" altLang="ja-JP" sz="1600" dirty="0">
                          <a:latin typeface="Century" panose="020406040505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s-ES" altLang="ja-JP" sz="1600" dirty="0">
                          <a:latin typeface="Century" panose="02040604050505020304" pitchFamily="18" charset="0"/>
                        </a:rPr>
                        <m:t>)</m:t>
                      </m:r>
                    </m:oMath>
                  </m:oMathPara>
                </a14:m>
                <a:endParaRPr lang="es-ES" altLang="ja-JP" sz="14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21" y="3212976"/>
                <a:ext cx="2477515" cy="592855"/>
              </a:xfrm>
              <a:prstGeom prst="rect">
                <a:avLst/>
              </a:prstGeom>
              <a:blipFill rotWithShape="1">
                <a:blip r:embed="rId3"/>
                <a:stretch>
                  <a:fillRect b="-6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779913" y="3212976"/>
                <a:ext cx="2736303" cy="59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1600" i="1" dirty="0">
                          <a:latin typeface="Century" panose="020406040505050203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altLang="ja-JP" sz="1600" dirty="0">
                          <a:latin typeface="Century" panose="020406040505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ja-JP" sz="1600" i="1" dirty="0">
                          <a:latin typeface="Century" panose="020406040505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altLang="ja-JP" sz="1600" i="1" dirty="0">
                          <a:latin typeface="Century" panose="02040604050505020304" pitchFamily="18" charset="0"/>
                        </a:rPr>
                        <m:t> </m:t>
                      </m:r>
                      <m:r>
                        <a:rPr lang="en-US" altLang="ja-JP" sz="1600" i="1" dirty="0">
                          <a:latin typeface="Cambria Math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ja-JP" sz="1600" i="1" dirty="0">
                          <a:latin typeface="Century" panose="02040604050505020304" pitchFamily="18" charset="0"/>
                        </a:rPr>
                        <m:t>Lx</m:t>
                      </m:r>
                      <m:r>
                        <m:rPr>
                          <m:nor/>
                        </m:rPr>
                        <a:rPr lang="en-US" altLang="ja-JP" sz="1600" i="1" dirty="0">
                          <a:latin typeface="Century" panose="020406040505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ja-JP" sz="1600" i="1" dirty="0">
                          <a:latin typeface="Century" panose="020406040505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altLang="ja-JP" sz="1600" dirty="0">
                          <a:latin typeface="Century" panose="020406040505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s-ES" altLang="ja-JP" sz="1600" dirty="0">
                          <a:latin typeface="Century" panose="020406040505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s-ES" altLang="ja-JP" sz="1600" dirty="0">
                          <a:latin typeface="Century" panose="020406040505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s-ES" altLang="ja-JP" sz="1600" dirty="0">
                          <a:latin typeface="Century" panose="020406040505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sz="1600" i="1" dirty="0" smtClean="0">
                  <a:latin typeface="Century" panose="020406040505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s-ES" altLang="ja-JP" sz="1600" dirty="0">
                          <a:latin typeface="Century" panose="020406040505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y</m:t>
                      </m:r>
                      <m:r>
                        <a:rPr lang="en-US" altLang="ja-JP" sz="1600" b="0" i="1" dirty="0" smtClean="0">
                          <a:latin typeface="Cambria Math"/>
                        </a:rPr>
                        <m:t>±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Ly</m:t>
                      </m:r>
                      <m:r>
                        <m:rPr>
                          <m:nor/>
                        </m:rPr>
                        <a:rPr lang="es-ES" altLang="ja-JP" sz="1600" dirty="0">
                          <a:latin typeface="Century" panose="02040604050505020304" pitchFamily="18" charset="0"/>
                        </a:rPr>
                        <m:t>) = 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s-ES" altLang="ja-JP" sz="1600" dirty="0">
                          <a:latin typeface="Century" panose="020406040505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x</m:t>
                      </m:r>
                      <m:r>
                        <a:rPr lang="en-US" altLang="ja-JP" sz="1600" b="0" i="1" dirty="0" smtClean="0">
                          <a:latin typeface="Cambria Math"/>
                        </a:rPr>
                        <m:t>∓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δx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s-ES" altLang="ja-JP" sz="1600" i="1" dirty="0">
                          <a:latin typeface="Century" panose="020406040505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s-ES" altLang="ja-JP" sz="1600" dirty="0">
                          <a:latin typeface="Century" panose="020406040505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1600" i="1" dirty="0" smtClean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3" y="3212976"/>
                <a:ext cx="2736303" cy="592855"/>
              </a:xfrm>
              <a:prstGeom prst="rect">
                <a:avLst/>
              </a:prstGeom>
              <a:blipFill rotWithShape="1">
                <a:blip r:embed="rId4"/>
                <a:stretch>
                  <a:fillRect b="-6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683568" y="4005064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Ground state under DPBC</a:t>
            </a:r>
            <a:r>
              <a:rPr lang="en-US" altLang="ja-JP" sz="2400" dirty="0"/>
              <a:t>	</a:t>
            </a:r>
            <a:endParaRPr kumimoji="1" lang="en-US" altLang="ja-JP" sz="2400" dirty="0" smtClean="0"/>
          </a:p>
        </p:txBody>
      </p: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251521" y="4421115"/>
            <a:ext cx="5472608" cy="1875792"/>
            <a:chOff x="2100263" y="2510862"/>
            <a:chExt cx="4943475" cy="169442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63" y="2652713"/>
              <a:ext cx="4943475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 rot="21194251">
                  <a:off x="2142754" y="2537646"/>
                  <a:ext cx="78188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latin typeface="Cambria Math"/>
                          </a:rPr>
                          <m:t>𝜖</m:t>
                        </m:r>
                        <m:r>
                          <a:rPr lang="en-US" altLang="ja-JP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94251">
                  <a:off x="2142754" y="2537646"/>
                  <a:ext cx="78188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 rot="21194251">
                  <a:off x="3899631" y="2537646"/>
                  <a:ext cx="108645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latin typeface="Cambria Math"/>
                          </a:rPr>
                          <m:t>𝜖</m:t>
                        </m:r>
                        <m:r>
                          <a:rPr lang="en-US" altLang="ja-JP" i="1" smtClean="0">
                            <a:latin typeface="Cambria Math"/>
                          </a:rPr>
                          <m:t>=0.05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94251">
                  <a:off x="3899631" y="2537646"/>
                  <a:ext cx="108645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 rot="21194251">
                  <a:off x="5456364" y="2510862"/>
                  <a:ext cx="98065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latin typeface="Cambria Math"/>
                          </a:rPr>
                          <m:t>𝜖</m:t>
                        </m:r>
                        <m:r>
                          <a:rPr lang="en-US" altLang="ja-JP" i="1" smtClean="0">
                            <a:latin typeface="Cambria Math"/>
                          </a:rPr>
                          <m:t>=0.1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94251">
                  <a:off x="5456364" y="2510862"/>
                  <a:ext cx="98065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t="7646" r="6391" b="4270"/>
          <a:stretch/>
        </p:blipFill>
        <p:spPr bwMode="auto">
          <a:xfrm>
            <a:off x="5684484" y="4235896"/>
            <a:ext cx="3439294" cy="24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904867" y="2348880"/>
                <a:ext cx="907493" cy="665695"/>
              </a:xfrm>
              <a:prstGeom prst="rect">
                <a:avLst/>
              </a:prstGeom>
              <a:solidFill>
                <a:srgbClr val="FFFF66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𝜖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</a:rPr>
                            <m:t>𝛿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867" y="2348880"/>
                <a:ext cx="907493" cy="66569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770850" y="476672"/>
            <a:ext cx="5062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/>
              <a:t>How to give a shear deformation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2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230341" cy="369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220760" y="4789601"/>
                <a:ext cx="673561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smtClean="0"/>
                  <a:t>Below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0.02 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/>
                          </a:rPr>
                          <m:t>fm</m:t>
                        </m:r>
                      </m:e>
                      <m:sup>
                        <m:r>
                          <a:rPr kumimoji="1" lang="en-US" altLang="ja-JP" sz="2000" b="0" i="0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kumimoji="1" lang="en-US" altLang="ja-JP" sz="2000" dirty="0" smtClean="0"/>
                  <a:t>, we get shear modulus slightly smaller than the conventional study. </a:t>
                </a:r>
                <a:r>
                  <a:rPr kumimoji="1" lang="en-US" altLang="ja-JP" sz="2000" dirty="0" smtClean="0">
                    <a:sym typeface="Wingdings" panose="05000000000000000000" pitchFamily="2" charset="2"/>
                  </a:rPr>
                  <a:t> screening effects</a:t>
                </a:r>
                <a:r>
                  <a:rPr kumimoji="1" lang="en-US" altLang="ja-JP" sz="2000" dirty="0" smtClean="0">
                    <a:sym typeface="Wingdings" panose="05000000000000000000" pitchFamily="2" charset="2"/>
                  </a:rPr>
                  <a:t>.   </a:t>
                </a:r>
              </a:p>
              <a:p>
                <a:r>
                  <a:rPr lang="en-US" altLang="ja-JP" sz="2000" dirty="0">
                    <a:sym typeface="Wingdings" panose="05000000000000000000" pitchFamily="2" charset="2"/>
                  </a:rPr>
                  <a:t> 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    </a:t>
                </a:r>
                <a:r>
                  <a:rPr kumimoji="1" lang="en-US" altLang="ja-JP" sz="2000" dirty="0" smtClean="0">
                    <a:sym typeface="Wingdings" panose="05000000000000000000" pitchFamily="2" charset="2"/>
                  </a:rPr>
                  <a:t> slightly smooth</a:t>
                </a:r>
                <a:endParaRPr kumimoji="1" lang="en-US" altLang="ja-JP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Above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0.02 </m:t>
                    </m:r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fm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ja-JP" sz="2000" dirty="0"/>
                  <a:t>,</a:t>
                </a:r>
                <a:r>
                  <a:rPr lang="en-US" altLang="ja-JP" sz="2000" dirty="0" smtClean="0"/>
                  <a:t> our value is larger. 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finite size effects.</a:t>
                </a:r>
                <a:r>
                  <a:rPr lang="en-US" altLang="ja-JP" sz="2000" dirty="0" smtClean="0"/>
                  <a:t> </a:t>
                </a:r>
                <a:r>
                  <a:rPr lang="en-US" altLang="ja-JP" sz="2000" dirty="0" smtClean="0"/>
                  <a:t>  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</a:t>
                </a:r>
                <a:r>
                  <a:rPr lang="en-US" altLang="ja-JP" sz="2000" dirty="0" smtClean="0"/>
                  <a:t>Rigid.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60" y="4789601"/>
                <a:ext cx="6735616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724" t="-1873" b="-59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1043608" y="332656"/>
            <a:ext cx="3805401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Preliminary result for droplet</a:t>
            </a:r>
            <a:endParaRPr kumimoji="1" lang="ja-JP" altLang="en-US" sz="24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6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6" t="10493" r="28550" b="797"/>
          <a:stretch/>
        </p:blipFill>
        <p:spPr bwMode="auto">
          <a:xfrm rot="16200000">
            <a:off x="5018945" y="1444022"/>
            <a:ext cx="3616748" cy="427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683568" y="919748"/>
                <a:ext cx="3176254" cy="4893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0070C0"/>
                    </a:solidFill>
                  </a:rPr>
                  <a:t>Density</a:t>
                </a:r>
                <a:r>
                  <a:rPr kumimoji="1" lang="en-US" altLang="ja-JP" sz="2000" dirty="0" smtClean="0"/>
                  <a:t> </a:t>
                </a:r>
              </a:p>
              <a:p>
                <a:r>
                  <a:rPr lang="en-US" altLang="ja-JP" sz="20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≈0⋯≈10</m:t>
                    </m:r>
                    <m:r>
                      <a:rPr lang="ja-JP" altLang="en-US" sz="2000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altLang="ja-JP" sz="2000" b="0" i="1" baseline="-25000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kumimoji="1" lang="en-US" altLang="ja-JP" sz="2000" dirty="0" smtClean="0"/>
              </a:p>
              <a:p>
                <a:endParaRPr kumimoji="1" lang="en-US" altLang="ja-JP" sz="2000" dirty="0" smtClean="0"/>
              </a:p>
              <a:p>
                <a:r>
                  <a:rPr lang="en-US" altLang="ja-JP" sz="2400" dirty="0" smtClean="0">
                    <a:solidFill>
                      <a:srgbClr val="4F81BD"/>
                    </a:solidFill>
                  </a:rPr>
                  <a:t>Composition</a:t>
                </a:r>
                <a:endParaRPr lang="en-US" altLang="ja-JP" sz="2000" dirty="0" smtClean="0">
                  <a:solidFill>
                    <a:srgbClr val="4F81BD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Nucleons + leptons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>
                    <a:latin typeface="Cambria Math"/>
                    <a:ea typeface="Cambria Math"/>
                  </a:rPr>
                  <a:t> . . . </a:t>
                </a:r>
                <a:r>
                  <a:rPr lang="en-US" altLang="ja-JP" sz="2000" dirty="0" smtClean="0"/>
                  <a:t> + mesons, hyperons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quarks + gluons + leptons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000" dirty="0" smtClean="0"/>
              </a:p>
              <a:p>
                <a:r>
                  <a:rPr kumimoji="1" lang="en-US" altLang="ja-JP" sz="2400" dirty="0" smtClean="0">
                    <a:solidFill>
                      <a:srgbClr val="4F81BD"/>
                    </a:solidFill>
                  </a:rPr>
                  <a:t>Structure &amp; correlation</a:t>
                </a:r>
                <a:endParaRPr kumimoji="1" lang="en-US" altLang="ja-JP" sz="2000" dirty="0" smtClean="0">
                  <a:solidFill>
                    <a:srgbClr val="4F81BD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uniform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smtClean="0"/>
                  <a:t>crystal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pasta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smtClean="0"/>
                  <a:t>amorphous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pairing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…..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19748"/>
                <a:ext cx="3176254" cy="4893647"/>
              </a:xfrm>
              <a:prstGeom prst="rect">
                <a:avLst/>
              </a:prstGeom>
              <a:blipFill rotWithShape="1">
                <a:blip r:embed="rId3"/>
                <a:stretch>
                  <a:fillRect l="-2879" t="-996" r="-1344" b="-12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角丸四角形 3"/>
          <p:cNvSpPr/>
          <p:nvPr/>
        </p:nvSpPr>
        <p:spPr bwMode="auto">
          <a:xfrm>
            <a:off x="683568" y="332656"/>
            <a:ext cx="5184576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800" dirty="0" smtClean="0">
                <a:solidFill>
                  <a:schemeClr val="bg1"/>
                </a:solidFill>
              </a:rPr>
              <a:t>Matter  of neutron stars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ＭＳ Ｐゴシック" charset="-128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9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1538" y="357166"/>
            <a:ext cx="437991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(2) </a:t>
            </a:r>
            <a:r>
              <a:rPr kumimoji="1" lang="en-US" altLang="ja-JP" sz="3600" dirty="0" err="1" smtClean="0"/>
              <a:t>Kaon</a:t>
            </a:r>
            <a:r>
              <a:rPr kumimoji="1" lang="en-US" altLang="ja-JP" sz="3600" dirty="0" smtClean="0"/>
              <a:t> condensation</a:t>
            </a:r>
            <a:endParaRPr kumimoji="1" lang="ja-JP" altLang="en-US" sz="3600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51261"/>
            <a:ext cx="3643338" cy="33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619125" y="1625600"/>
          <a:ext cx="607695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数式" r:id="rId4" imgW="3733560" imgH="888840" progId="Equation.3">
                  <p:embed/>
                </p:oleObj>
              </mc:Choice>
              <mc:Fallback>
                <p:oleObj name="数式" r:id="rId4" imgW="37335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1625600"/>
                        <a:ext cx="6076950" cy="144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572264" y="1568223"/>
            <a:ext cx="228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From a </a:t>
            </a:r>
            <a:r>
              <a:rPr lang="en-US" altLang="ja-JP" dirty="0" err="1" smtClean="0"/>
              <a:t>Lagrangian</a:t>
            </a:r>
            <a:r>
              <a:rPr lang="en-US" altLang="ja-JP" dirty="0" smtClean="0"/>
              <a:t> with </a:t>
            </a:r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symmetry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472" y="1285860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K</a:t>
            </a:r>
            <a:r>
              <a:rPr kumimoji="1" lang="en-US" altLang="ja-JP" dirty="0" smtClean="0"/>
              <a:t> single particle energy (model-independent form)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43372" y="270247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Threshold condition of condensation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07917" y="1124744"/>
            <a:ext cx="251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[Phys</a:t>
            </a:r>
            <a:r>
              <a:rPr lang="en-US" altLang="ja-JP" dirty="0"/>
              <a:t>. Rev. C </a:t>
            </a:r>
            <a:r>
              <a:rPr lang="en-US" altLang="ja-JP" b="1" dirty="0"/>
              <a:t>73</a:t>
            </a:r>
            <a:r>
              <a:rPr lang="en-US" altLang="ja-JP" dirty="0"/>
              <a:t>, </a:t>
            </a:r>
            <a:r>
              <a:rPr lang="en-US" altLang="ja-JP" dirty="0" smtClean="0"/>
              <a:t>035802]</a:t>
            </a:r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43608" y="611396"/>
            <a:ext cx="2203167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Fully 3D calculation</a:t>
            </a:r>
            <a:endParaRPr kumimoji="1" lang="ja-JP" altLang="en-US" sz="20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77418" y="1679102"/>
            <a:ext cx="5328590" cy="4518956"/>
            <a:chOff x="179514" y="548680"/>
            <a:chExt cx="5552550" cy="470362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2" b="2392"/>
            <a:stretch/>
          </p:blipFill>
          <p:spPr bwMode="auto">
            <a:xfrm rot="16200000">
              <a:off x="824648" y="344886"/>
              <a:ext cx="4262282" cy="55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755576" y="54868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p</a:t>
              </a:r>
              <a:endParaRPr kumimoji="1" lang="ja-JP" altLang="en-US" i="1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746828" y="62068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K</a:t>
              </a:r>
              <a:r>
                <a:rPr kumimoji="1" lang="en-US" altLang="ja-JP" i="1" baseline="30000" dirty="0" smtClean="0">
                  <a:latin typeface="Symbol" panose="05050102010706020507" pitchFamily="18" charset="2"/>
                </a:rPr>
                <a:t>-</a:t>
              </a:r>
              <a:endParaRPr kumimoji="1" lang="ja-JP" altLang="en-US" i="1" baseline="30000" dirty="0">
                <a:latin typeface="Symbol" panose="05050102010706020507" pitchFamily="18" charset="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テキスト ボックス 1"/>
                <p:cNvSpPr txBox="1"/>
                <p:nvPr/>
              </p:nvSpPr>
              <p:spPr>
                <a:xfrm>
                  <a:off x="827584" y="1786626"/>
                  <a:ext cx="10854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0.45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f</m:t>
                      </m:r>
                      <m:sSup>
                        <m:sSupPr>
                          <m:ctrlPr>
                            <a:rPr kumimoji="1" lang="en-US" altLang="ja-JP" b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kumimoji="1" lang="en-US" altLang="ja-JP" b="0" i="0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a14:m>
                  <a:endParaRPr kumimoji="1" lang="ja-JP" altLang="en-US" baseline="-25000" dirty="0"/>
                </a:p>
              </p:txBody>
            </p:sp>
          </mc:Choice>
          <mc:Fallback>
            <p:sp>
              <p:nvSpPr>
                <p:cNvPr id="2" name="テキスト ボックス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1786626"/>
                  <a:ext cx="108549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294" t="-8621" r="-588" b="-3103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3851920" y="1844824"/>
                  <a:ext cx="10854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0.60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f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altLang="ja-JP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a14:m>
                  <a:endParaRPr kumimoji="1" lang="ja-JP" altLang="en-US" baseline="-25000" dirty="0"/>
                </a:p>
              </p:txBody>
            </p:sp>
          </mc:Choice>
          <mc:Fallback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1844824"/>
                  <a:ext cx="108549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263" t="-8621" b="-3103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827584" y="3226786"/>
                  <a:ext cx="10854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0.70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f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altLang="ja-JP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a14:m>
                  <a:endParaRPr kumimoji="1" lang="ja-JP" altLang="en-US" baseline="-25000" dirty="0"/>
                </a:p>
              </p:txBody>
            </p:sp>
          </mc:Choice>
          <mc:Fallback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226786"/>
                  <a:ext cx="108549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294" t="-8621" r="-588" b="-3103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3491880" y="3226786"/>
                  <a:ext cx="10854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0.72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f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altLang="ja-JP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a14:m>
                  <a:endParaRPr kumimoji="1" lang="ja-JP" altLang="en-US" baseline="-25000" dirty="0"/>
                </a:p>
              </p:txBody>
            </p:sp>
          </mc:Choice>
          <mc:Fallback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3226786"/>
                  <a:ext cx="108549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263" t="-8621" b="-3103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827584" y="4882970"/>
                  <a:ext cx="10854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0.75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f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altLang="ja-JP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a14:m>
                  <a:endParaRPr kumimoji="1" lang="ja-JP" altLang="en-US" baseline="-25000" dirty="0"/>
                </a:p>
              </p:txBody>
            </p:sp>
          </mc:Choice>
          <mc:Fallback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4882970"/>
                  <a:ext cx="108549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294" t="-8621" r="-588" b="-3103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テキスト ボックス 12"/>
          <p:cNvSpPr txBox="1"/>
          <p:nvPr/>
        </p:nvSpPr>
        <p:spPr>
          <a:xfrm>
            <a:off x="3401410" y="17728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p</a:t>
            </a:r>
            <a:endParaRPr kumimoji="1" lang="ja-JP" altLang="en-US" i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16016" y="184482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K</a:t>
            </a:r>
            <a:r>
              <a:rPr kumimoji="1" lang="en-US" altLang="ja-JP" i="1" baseline="30000" dirty="0" smtClean="0">
                <a:latin typeface="Symbol" panose="05050102010706020507" pitchFamily="18" charset="2"/>
              </a:rPr>
              <a:t>-</a:t>
            </a:r>
            <a:endParaRPr kumimoji="1" lang="ja-JP" altLang="en-US" i="1" baseline="30000" dirty="0">
              <a:latin typeface="Symbol" panose="05050102010706020507" pitchFamily="18" charset="2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033218" y="683404"/>
            <a:ext cx="1834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[unpublished yet]</a:t>
            </a:r>
            <a:endParaRPr lang="ja-JP" altLang="en-US" dirty="0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7191" r="9971" b="5225"/>
          <a:stretch/>
        </p:blipFill>
        <p:spPr bwMode="auto">
          <a:xfrm>
            <a:off x="5364088" y="1522993"/>
            <a:ext cx="3672408" cy="312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62614" y="3109889"/>
            <a:ext cx="307655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57172" y="2446349"/>
                <a:ext cx="6872282" cy="2677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 smtClean="0">
                    <a:latin typeface="Calibri" pitchFamily="34" charset="0"/>
                  </a:rPr>
                  <a:t>At 2--3</a:t>
                </a:r>
                <a14:m>
                  <m:oMath xmlns:m="http://schemas.openxmlformats.org/officeDocument/2006/math">
                    <m:r>
                      <a:rPr lang="ja-JP" altLang="en-US" sz="2800" i="1" smtClean="0">
                        <a:latin typeface="Cambria Math"/>
                      </a:rPr>
                      <m:t>𝜌</m:t>
                    </m:r>
                    <m:r>
                      <a:rPr lang="en-US" altLang="ja-JP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ja-JP" sz="2800" dirty="0" smtClean="0">
                    <a:latin typeface="Calibri" pitchFamily="34" charset="0"/>
                  </a:rPr>
                  <a:t>, hyperons </a:t>
                </a:r>
                <a:r>
                  <a:rPr lang="en-US" altLang="ja-JP" sz="2800" dirty="0">
                    <a:latin typeface="Calibri" pitchFamily="34" charset="0"/>
                  </a:rPr>
                  <a:t>are expected to appear.</a:t>
                </a:r>
              </a:p>
              <a:p>
                <a:r>
                  <a:rPr lang="en-US" altLang="ja-JP" sz="2800" dirty="0">
                    <a:latin typeface="Calibri" pitchFamily="34" charset="0"/>
                  </a:rPr>
                  <a:t> </a:t>
                </a:r>
                <a:r>
                  <a:rPr lang="en-US" altLang="ja-JP" sz="2800" dirty="0">
                    <a:latin typeface="Calibri" pitchFamily="34" charset="0"/>
                    <a:sym typeface="Wingdings" pitchFamily="2" charset="2"/>
                  </a:rPr>
                  <a:t> Softening of EOS </a:t>
                </a:r>
              </a:p>
              <a:p>
                <a:r>
                  <a:rPr lang="en-US" altLang="ja-JP" sz="2800" dirty="0">
                    <a:latin typeface="Calibri" pitchFamily="34" charset="0"/>
                    <a:sym typeface="Wingdings" pitchFamily="2" charset="2"/>
                  </a:rPr>
                  <a:t>  Maximum mass of neutron star </a:t>
                </a:r>
                <a:endParaRPr lang="en-US" altLang="ja-JP" sz="2800" dirty="0" smtClean="0">
                  <a:latin typeface="Calibri" pitchFamily="34" charset="0"/>
                  <a:sym typeface="Wingdings" pitchFamily="2" charset="2"/>
                </a:endParaRPr>
              </a:p>
              <a:p>
                <a:r>
                  <a:rPr lang="en-US" altLang="ja-JP" sz="2800" dirty="0" smtClean="0">
                    <a:latin typeface="Calibri" pitchFamily="34" charset="0"/>
                    <a:sym typeface="Wingdings" pitchFamily="2" charset="2"/>
                  </a:rPr>
                  <a:t>becomes</a:t>
                </a:r>
                <a:r>
                  <a:rPr lang="ja-JP" altLang="en-US" sz="2800" dirty="0" smtClean="0">
                    <a:latin typeface="Calibri" pitchFamily="34" charset="0"/>
                    <a:sym typeface="Wingdings" pitchFamily="2" charset="2"/>
                  </a:rPr>
                  <a:t> </a:t>
                </a:r>
                <a:r>
                  <a:rPr lang="en-US" altLang="ja-JP" sz="2800" dirty="0">
                    <a:latin typeface="Calibri" pitchFamily="34" charset="0"/>
                    <a:sym typeface="Wingdings" pitchFamily="2" charset="2"/>
                  </a:rPr>
                  <a:t>less than 1.4 solar </a:t>
                </a:r>
                <a:r>
                  <a:rPr lang="en-US" altLang="ja-JP" sz="2800" dirty="0" smtClean="0">
                    <a:latin typeface="Calibri" pitchFamily="34" charset="0"/>
                    <a:sym typeface="Wingdings" pitchFamily="2" charset="2"/>
                  </a:rPr>
                  <a:t>mass</a:t>
                </a:r>
              </a:p>
              <a:p>
                <a:r>
                  <a:rPr lang="en-US" altLang="ja-JP" sz="2800" dirty="0" smtClean="0">
                    <a:latin typeface="Calibri" pitchFamily="34" charset="0"/>
                    <a:sym typeface="Wingdings" pitchFamily="2" charset="2"/>
                  </a:rPr>
                  <a:t>and far from 2 .0 solar mass.</a:t>
                </a:r>
                <a:endParaRPr lang="en-US" altLang="ja-JP" sz="2800" dirty="0">
                  <a:latin typeface="Calibri" pitchFamily="34" charset="0"/>
                  <a:sym typeface="Wingdings" pitchFamily="2" charset="2"/>
                </a:endParaRPr>
              </a:p>
              <a:p>
                <a:r>
                  <a:rPr lang="en-US" altLang="ja-JP" sz="2800" dirty="0">
                    <a:latin typeface="Calibri" pitchFamily="34" charset="0"/>
                    <a:sym typeface="Wingdings" pitchFamily="2" charset="2"/>
                  </a:rPr>
                  <a:t>  Contradicts the </a:t>
                </a:r>
                <a:r>
                  <a:rPr lang="en-US" altLang="ja-JP" sz="2800" dirty="0" err="1" smtClean="0">
                    <a:latin typeface="Calibri" pitchFamily="34" charset="0"/>
                    <a:sym typeface="Wingdings" pitchFamily="2" charset="2"/>
                  </a:rPr>
                  <a:t>obs</a:t>
                </a:r>
                <a:r>
                  <a:rPr lang="en-US" altLang="ja-JP" sz="2800" dirty="0" smtClean="0">
                    <a:latin typeface="Calibri" pitchFamily="34" charset="0"/>
                    <a:sym typeface="Wingdings" pitchFamily="2" charset="2"/>
                  </a:rPr>
                  <a:t> </a:t>
                </a:r>
                <a:r>
                  <a:rPr lang="en-US" altLang="ja-JP" sz="2800" dirty="0">
                    <a:latin typeface="Calibri" pitchFamily="34" charset="0"/>
                    <a:sym typeface="Wingdings" pitchFamily="2" charset="2"/>
                  </a:rPr>
                  <a:t>&gt;1.5 </a:t>
                </a:r>
                <a:r>
                  <a:rPr lang="en-US" altLang="ja-JP" sz="2800" i="1" dirty="0" err="1">
                    <a:latin typeface="Calibri" pitchFamily="34" charset="0"/>
                    <a:sym typeface="Wingdings" pitchFamily="2" charset="2"/>
                  </a:rPr>
                  <a:t>M</a:t>
                </a:r>
                <a:r>
                  <a:rPr lang="en-US" altLang="ja-JP" sz="2800" baseline="-25000" dirty="0" err="1">
                    <a:latin typeface="Calibri" pitchFamily="34" charset="0"/>
                    <a:sym typeface="Wingdings" pitchFamily="2" charset="2"/>
                  </a:rPr>
                  <a:t>sol</a:t>
                </a:r>
                <a:endParaRPr lang="en-US" altLang="ja-JP" sz="2800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72" y="2446349"/>
                <a:ext cx="6872282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773" t="-2045" b="-54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3500431" y="542926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Schulze et al, PRC73 (2006) 058801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1538" y="478413"/>
            <a:ext cx="65252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(</a:t>
            </a:r>
            <a:r>
              <a:rPr lang="en-US" altLang="ja-JP" sz="3600" dirty="0">
                <a:latin typeface="+mj-ea"/>
                <a:ea typeface="+mj-ea"/>
              </a:rPr>
              <a:t>3</a:t>
            </a:r>
            <a:r>
              <a:rPr kumimoji="1" lang="en-US" altLang="ja-JP" sz="3600" dirty="0" smtClean="0"/>
              <a:t>) Hadron-quark phase transition</a:t>
            </a:r>
            <a:endParaRPr kumimoji="1"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860032" y="1484784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lang="en-US" altLang="ja-JP" dirty="0"/>
              <a:t>Phys. Rev. D </a:t>
            </a:r>
            <a:r>
              <a:rPr lang="en-US" altLang="ja-JP" b="1" dirty="0"/>
              <a:t>76</a:t>
            </a:r>
            <a:r>
              <a:rPr lang="en-US" altLang="ja-JP" dirty="0"/>
              <a:t>, 123015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4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8438" y="1108075"/>
          <a:ext cx="8802687" cy="546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数式" r:id="rId3" imgW="5194080" imgH="3225600" progId="Equation.3">
                  <p:embed/>
                </p:oleObj>
              </mc:Choice>
              <mc:Fallback>
                <p:oleObj name="数式" r:id="rId3" imgW="5194080" imgH="322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108075"/>
                        <a:ext cx="8802687" cy="546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35909" y="142875"/>
            <a:ext cx="4148059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 smtClean="0"/>
              <a:t>Quark-hadron mixed phase</a:t>
            </a:r>
            <a:endParaRPr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6498" y="71414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to get density profile, energy, pressure, etc of the </a:t>
            </a:r>
            <a:r>
              <a:rPr kumimoji="1" lang="en-US" altLang="ja-JP" sz="2400" dirty="0" smtClean="0"/>
              <a:t>system</a:t>
            </a:r>
            <a:endParaRPr kumimoji="1" lang="ja-JP" altLang="en-US" sz="2400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5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5500702" cy="660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214313" y="142875"/>
            <a:ext cx="250139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EOS of </a:t>
            </a:r>
            <a:r>
              <a:rPr lang="en-US" altLang="ja-JP" sz="3200" dirty="0" smtClean="0"/>
              <a:t>matter</a:t>
            </a:r>
            <a:endParaRPr lang="ja-JP" altLang="en-US" sz="3200" dirty="0"/>
          </a:p>
        </p:txBody>
      </p:sp>
      <p:sp>
        <p:nvSpPr>
          <p:cNvPr id="13317" name="テキスト ボックス 4"/>
          <p:cNvSpPr txBox="1">
            <a:spLocks noChangeArrowheads="1"/>
          </p:cNvSpPr>
          <p:nvPr/>
        </p:nvSpPr>
        <p:spPr bwMode="auto">
          <a:xfrm>
            <a:off x="142875" y="1562016"/>
            <a:ext cx="29289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latin typeface="Calibri" pitchFamily="34" charset="0"/>
              </a:rPr>
              <a:t>Full calculation is </a:t>
            </a:r>
            <a:r>
              <a:rPr lang="en-US" altLang="ja-JP" sz="2000" dirty="0" smtClean="0">
                <a:latin typeface="Calibri" pitchFamily="34" charset="0"/>
              </a:rPr>
              <a:t>between </a:t>
            </a:r>
            <a:r>
              <a:rPr lang="en-US" altLang="ja-JP" sz="2000" dirty="0">
                <a:latin typeface="Calibri" pitchFamily="34" charset="0"/>
              </a:rPr>
              <a:t>the </a:t>
            </a:r>
            <a:r>
              <a:rPr lang="en-US" altLang="ja-JP" sz="2000" dirty="0">
                <a:solidFill>
                  <a:srgbClr val="00B050"/>
                </a:solidFill>
                <a:latin typeface="Calibri" pitchFamily="34" charset="0"/>
              </a:rPr>
              <a:t>Maxwell </a:t>
            </a:r>
            <a:r>
              <a:rPr lang="en-US" altLang="ja-JP" sz="2000" dirty="0" smtClean="0">
                <a:solidFill>
                  <a:srgbClr val="00B050"/>
                </a:solidFill>
                <a:latin typeface="Calibri" pitchFamily="34" charset="0"/>
              </a:rPr>
              <a:t>construction</a:t>
            </a:r>
            <a:r>
              <a:rPr lang="en-US" altLang="ja-JP" sz="2000" dirty="0" smtClean="0">
                <a:latin typeface="Calibri" pitchFamily="34" charset="0"/>
              </a:rPr>
              <a:t> (local charge neutral) and the </a:t>
            </a:r>
            <a:r>
              <a:rPr lang="en-US" altLang="ja-JP" sz="2000" dirty="0">
                <a:solidFill>
                  <a:srgbClr val="00B050"/>
                </a:solidFill>
                <a:latin typeface="Calibri" pitchFamily="34" charset="0"/>
              </a:rPr>
              <a:t>bulk Gibbs</a:t>
            </a:r>
            <a:r>
              <a:rPr lang="en-US" altLang="ja-JP" sz="2000" dirty="0">
                <a:latin typeface="Calibri" pitchFamily="34" charset="0"/>
              </a:rPr>
              <a:t> </a:t>
            </a:r>
            <a:r>
              <a:rPr lang="en-US" altLang="ja-JP" sz="2000" dirty="0" smtClean="0">
                <a:latin typeface="Calibri" pitchFamily="34" charset="0"/>
              </a:rPr>
              <a:t>calculation (neglects the surface and Coulomb).</a:t>
            </a:r>
          </a:p>
          <a:p>
            <a:endParaRPr lang="en-US" altLang="ja-JP" sz="2000" dirty="0">
              <a:latin typeface="Calibri" pitchFamily="34" charset="0"/>
            </a:endParaRPr>
          </a:p>
          <a:p>
            <a:r>
              <a:rPr lang="en-US" altLang="ja-JP" sz="2000" dirty="0" smtClean="0">
                <a:latin typeface="Calibri" pitchFamily="34" charset="0"/>
              </a:rPr>
              <a:t>Closer to the Maxwell.</a:t>
            </a:r>
            <a:endParaRPr lang="en-US" altLang="ja-JP" sz="2000" dirty="0">
              <a:latin typeface="Calibri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9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>
                <a:srgbClr val="898989"/>
              </a:buClr>
              <a:buFont typeface="Calibri" pitchFamily="34" charset="0"/>
              <a:buNone/>
            </a:pPr>
            <a:fld id="{1D431872-4020-499D-9C05-B59BD3A01B1B}" type="slidenum">
              <a:rPr lang="en-GB" altLang="ja-JP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Clr>
                  <a:srgbClr val="898989"/>
                </a:buClr>
                <a:buFont typeface="Calibri" pitchFamily="34" charset="0"/>
                <a:buNone/>
              </a:pPr>
              <a:t>25</a:t>
            </a:fld>
            <a:endParaRPr lang="en-GB" altLang="ja-JP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4100" name="Group 2"/>
          <p:cNvGrpSpPr>
            <a:grpSpLocks/>
          </p:cNvGrpSpPr>
          <p:nvPr/>
        </p:nvGrpSpPr>
        <p:grpSpPr bwMode="auto">
          <a:xfrm>
            <a:off x="2236788" y="914053"/>
            <a:ext cx="6583351" cy="2422524"/>
            <a:chOff x="1409" y="543"/>
            <a:chExt cx="4147" cy="1526"/>
          </a:xfrm>
        </p:grpSpPr>
        <p:grpSp>
          <p:nvGrpSpPr>
            <p:cNvPr id="4109" name="Group 3"/>
            <p:cNvGrpSpPr>
              <a:grpSpLocks/>
            </p:cNvGrpSpPr>
            <p:nvPr/>
          </p:nvGrpSpPr>
          <p:grpSpPr bwMode="auto">
            <a:xfrm>
              <a:off x="1409" y="543"/>
              <a:ext cx="4147" cy="1526"/>
              <a:chOff x="1409" y="543"/>
              <a:chExt cx="4147" cy="1526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098" name="Object 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902894455"/>
                      </p:ext>
                    </p:extLst>
                  </p:nvPr>
                </p:nvGraphicFramePr>
                <p:xfrm>
                  <a:off x="1409" y="543"/>
                  <a:ext cx="3178" cy="152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4583" name="Equation" r:id="rId4" imgW="2869920" imgH="1600200" progId="Equation.DSMT4">
                          <p:embed/>
                        </p:oleObj>
                      </mc:Choice>
                      <mc:Fallback>
                        <p:oleObj name="Equation" r:id="rId4" imgW="2869920" imgH="16002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09" y="543"/>
                                <a:ext cx="3178" cy="1524"/>
                              </a:xfrm>
                              <a:prstGeom prst="rect">
                                <a:avLst/>
                              </a:prstGeom>
                              <a:noFill/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098" name="Object 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032474675"/>
                      </p:ext>
                    </p:extLst>
                  </p:nvPr>
                </p:nvGraphicFramePr>
                <p:xfrm>
                  <a:off x="1409" y="543"/>
                  <a:ext cx="3178" cy="152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9244" name="Equation" r:id="rId6" imgW="2869920" imgH="1600200" progId="Equation.DSMT4">
                          <p:embed/>
                        </p:oleObj>
                      </mc:Choice>
                      <mc:Fallback>
                        <p:oleObj name="Equation" r:id="rId6" imgW="2869920" imgH="16002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09" y="543"/>
                                <a:ext cx="3178" cy="1524"/>
                              </a:xfrm>
                              <a:prstGeom prst="rect">
                                <a:avLst/>
                              </a:prstGeom>
                              <a:noFill/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11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2" y="1203"/>
                    <a:ext cx="1724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defTabSz="449263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pitchFamily="34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defTabSz="449263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pitchFamily="34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defTabSz="449263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pitchFamily="34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defTabSz="449263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pitchFamily="34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buFont typeface="Calibri" pitchFamily="34" charset="0"/>
                      <a:buNone/>
                    </a:pPr>
                    <a:r>
                      <a:rPr lang="en-US" altLang="ja-JP" sz="2400" dirty="0" smtClean="0">
                        <a:solidFill>
                          <a:srgbClr val="000000"/>
                        </a:solidFill>
                        <a:latin typeface="Calibri" pitchFamily="34" charset="0"/>
                      </a:rPr>
                      <a:t>Density at position </a:t>
                    </a:r>
                    <a14:m>
                      <m:oMath xmlns:m="http://schemas.openxmlformats.org/officeDocument/2006/math">
                        <m:r>
                          <a:rPr lang="en-US" altLang="ja-JP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𝑟</m:t>
                        </m:r>
                      </m:oMath>
                    </a14:m>
                    <a:endParaRPr lang="ja-JP" altLang="en-GB" sz="2400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11" name="Text 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12" y="1203"/>
                    <a:ext cx="1724" cy="29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3563" t="-10526" b="-28947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12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3" y="1509"/>
                    <a:ext cx="2193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defTabSz="449263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pitchFamily="34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defTabSz="449263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pitchFamily="34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defTabSz="449263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pitchFamily="34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defTabSz="449263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pitchFamily="34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buFont typeface="Calibri" pitchFamily="34" charset="0"/>
                      <a:buNone/>
                    </a:pPr>
                    <a:r>
                      <a:rPr lang="en-US" altLang="ja-JP" sz="2400" dirty="0" smtClean="0">
                        <a:solidFill>
                          <a:srgbClr val="000000"/>
                        </a:solidFill>
                        <a:latin typeface="Calibri" pitchFamily="34" charset="0"/>
                      </a:rPr>
                      <a:t>mass inside the position </a:t>
                    </a:r>
                    <a14:m>
                      <m:oMath xmlns:m="http://schemas.openxmlformats.org/officeDocument/2006/math">
                        <m:r>
                          <a:rPr lang="en-US" altLang="ja-JP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𝑟</m:t>
                        </m:r>
                      </m:oMath>
                    </a14:m>
                    <a:endParaRPr lang="ja-JP" altLang="en-GB" sz="2400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12" name="Text 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63" y="1509"/>
                    <a:ext cx="2193" cy="29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2802" t="-10526" b="-28947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13" name="Text Box 7"/>
              <p:cNvSpPr txBox="1">
                <a:spLocks noChangeArrowheads="1"/>
              </p:cNvSpPr>
              <p:nvPr/>
            </p:nvSpPr>
            <p:spPr bwMode="auto">
              <a:xfrm>
                <a:off x="3713" y="1777"/>
                <a:ext cx="1834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 typeface="Calibri" pitchFamily="34" charset="0"/>
                  <a:buNone/>
                </a:pPr>
                <a:r>
                  <a:rPr lang="en-US" altLang="ja-JP" sz="2400" dirty="0" smtClean="0">
                    <a:solidFill>
                      <a:srgbClr val="000000"/>
                    </a:solidFill>
                    <a:latin typeface="Calibri" pitchFamily="34" charset="0"/>
                  </a:rPr>
                  <a:t>total mass and radius.</a:t>
                </a:r>
                <a:endParaRPr lang="ja-JP" altLang="en-GB" sz="24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110" name="Text Box 8"/>
            <p:cNvSpPr txBox="1">
              <a:spLocks noChangeArrowheads="1"/>
            </p:cNvSpPr>
            <p:nvPr/>
          </p:nvSpPr>
          <p:spPr bwMode="auto">
            <a:xfrm>
              <a:off x="2628" y="1006"/>
              <a:ext cx="227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Font typeface="Calibri" pitchFamily="34" charset="0"/>
                <a:buNone/>
              </a:pPr>
              <a:r>
                <a:rPr lang="en-US" altLang="ja-JP" sz="2400" dirty="0" smtClean="0">
                  <a:solidFill>
                    <a:srgbClr val="000000"/>
                  </a:solidFill>
                  <a:latin typeface="Calibri" pitchFamily="34" charset="0"/>
                </a:rPr>
                <a:t>Pressure</a:t>
              </a:r>
              <a:r>
                <a:rPr lang="ja-JP" altLang="en-GB" sz="2400" dirty="0" smtClean="0">
                  <a:solidFill>
                    <a:srgbClr val="000000"/>
                  </a:solidFill>
                  <a:latin typeface="Calibri" pitchFamily="34" charset="0"/>
                </a:rPr>
                <a:t>  </a:t>
              </a:r>
              <a:r>
                <a:rPr lang="en-GB" altLang="ja-JP" sz="2400" dirty="0" smtClean="0">
                  <a:solidFill>
                    <a:srgbClr val="000000"/>
                  </a:solidFill>
                  <a:latin typeface="Calibri" pitchFamily="34" charset="0"/>
                </a:rPr>
                <a:t>(input of </a:t>
              </a: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TOV eq</a:t>
              </a:r>
              <a:r>
                <a:rPr lang="en-GB" altLang="ja-JP" sz="2400" dirty="0" smtClean="0">
                  <a:solidFill>
                    <a:srgbClr val="000000"/>
                  </a:solidFill>
                  <a:latin typeface="Calibri" pitchFamily="34" charset="0"/>
                </a:rPr>
                <a:t>.)</a:t>
              </a:r>
              <a:r>
                <a:rPr lang="ar-SA" altLang="ja-JP" sz="24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‏</a:t>
              </a:r>
              <a:endParaRPr lang="en-GB" altLang="ja-JP" sz="2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142875" y="1071563"/>
            <a:ext cx="1928813" cy="460375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buFont typeface="Calibri" pitchFamily="34" charset="0"/>
              <a:buNone/>
            </a:pPr>
            <a:r>
              <a:rPr lang="en-GB" altLang="ja-JP" sz="2400" dirty="0" smtClean="0">
                <a:solidFill>
                  <a:srgbClr val="000000"/>
                </a:solidFill>
                <a:latin typeface="Calibri" pitchFamily="34" charset="0"/>
              </a:rPr>
              <a:t>TOV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alibri" pitchFamily="34" charset="0"/>
              </a:rPr>
              <a:t>equation</a:t>
            </a:r>
            <a:endParaRPr lang="ja-JP" altLang="en-GB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511300" y="142875"/>
            <a:ext cx="5117596" cy="648512"/>
          </a:xfrm>
          <a:prstGeom prst="rect">
            <a:avLst/>
          </a:prstGeom>
          <a:gradFill rotWithShape="0">
            <a:gsLst>
              <a:gs pos="0">
                <a:srgbClr val="5D417E"/>
              </a:gs>
              <a:gs pos="100000">
                <a:srgbClr val="7B57A8"/>
              </a:gs>
            </a:gsLst>
            <a:lin ang="162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>
            <a:outerShdw dist="110430" dir="722555" algn="ctr" rotWithShape="0">
              <a:srgbClr val="000000">
                <a:alpha val="35036"/>
              </a:srgb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 smtClean="0">
                <a:solidFill>
                  <a:srgbClr val="FFFFFF"/>
                </a:solidFill>
                <a:latin typeface="Calibri" pitchFamily="32" charset="0"/>
                <a:ea typeface="ＭＳ Ｐゴシック" charset="-128"/>
              </a:rPr>
              <a:t>Structure of compact stars</a:t>
            </a:r>
            <a:endParaRPr lang="en-GB" sz="3600" dirty="0">
              <a:solidFill>
                <a:srgbClr val="FFFFFF"/>
              </a:solidFill>
              <a:latin typeface="Calibri" pitchFamily="32" charset="0"/>
              <a:ea typeface="ＭＳ Ｐゴシック" charset="-128"/>
            </a:endParaRPr>
          </a:p>
        </p:txBody>
      </p:sp>
      <p:grpSp>
        <p:nvGrpSpPr>
          <p:cNvPr id="4103" name="Group 11"/>
          <p:cNvGrpSpPr>
            <a:grpSpLocks/>
          </p:cNvGrpSpPr>
          <p:nvPr/>
        </p:nvGrpSpPr>
        <p:grpSpPr bwMode="auto">
          <a:xfrm>
            <a:off x="500063" y="3357563"/>
            <a:ext cx="8428037" cy="3427412"/>
            <a:chOff x="315" y="2115"/>
            <a:chExt cx="5309" cy="2159"/>
          </a:xfrm>
        </p:grpSpPr>
        <p:pic>
          <p:nvPicPr>
            <p:cNvPr id="4105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2115"/>
              <a:ext cx="5309" cy="2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6" name="Text Box 13"/>
            <p:cNvSpPr txBox="1">
              <a:spLocks noChangeArrowheads="1"/>
            </p:cNvSpPr>
            <p:nvPr/>
          </p:nvSpPr>
          <p:spPr bwMode="auto">
            <a:xfrm>
              <a:off x="1172" y="2352"/>
              <a:ext cx="83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C00000"/>
                </a:buClr>
                <a:buFont typeface="Calibri" pitchFamily="34" charset="0"/>
                <a:buNone/>
              </a:pPr>
              <a:r>
                <a:rPr lang="en-GB" altLang="ja-JP" b="1">
                  <a:solidFill>
                    <a:srgbClr val="C00000"/>
                  </a:solidFill>
                  <a:latin typeface="Calibri" pitchFamily="34" charset="0"/>
                </a:rPr>
                <a:t>Bulk Gbbs</a:t>
              </a:r>
            </a:p>
          </p:txBody>
        </p:sp>
        <p:sp>
          <p:nvSpPr>
            <p:cNvPr id="4107" name="Text Box 14"/>
            <p:cNvSpPr txBox="1">
              <a:spLocks noChangeArrowheads="1"/>
            </p:cNvSpPr>
            <p:nvPr/>
          </p:nvSpPr>
          <p:spPr bwMode="auto">
            <a:xfrm>
              <a:off x="2426" y="2328"/>
              <a:ext cx="148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C00000"/>
                </a:buClr>
                <a:buFont typeface="Calibri" pitchFamily="34" charset="0"/>
                <a:buNone/>
              </a:pPr>
              <a:r>
                <a:rPr lang="en-GB" altLang="ja-JP" b="1">
                  <a:solidFill>
                    <a:srgbClr val="C00000"/>
                  </a:solidFill>
                  <a:latin typeface="Calibri" pitchFamily="34" charset="0"/>
                </a:rPr>
                <a:t>Full calc </a:t>
              </a:r>
              <a:r>
                <a:rPr lang="en-GB" altLang="ja-JP" b="1">
                  <a:solidFill>
                    <a:srgbClr val="C00000"/>
                  </a:solidFill>
                  <a:latin typeface="Symbol" pitchFamily="18" charset="2"/>
                </a:rPr>
                <a:t></a:t>
              </a:r>
              <a:r>
                <a:rPr lang="en-GB" altLang="ja-JP" sz="1400" b="1" baseline="-25000">
                  <a:solidFill>
                    <a:srgbClr val="C00000"/>
                  </a:solidFill>
                  <a:latin typeface="Calibri" pitchFamily="34" charset="0"/>
                </a:rPr>
                <a:t>surf</a:t>
              </a:r>
              <a:r>
                <a:rPr lang="en-GB" altLang="ja-JP" sz="1400" b="1">
                  <a:solidFill>
                    <a:srgbClr val="C00000"/>
                  </a:solidFill>
                  <a:latin typeface="Calibri" pitchFamily="34" charset="0"/>
                </a:rPr>
                <a:t>=40 MeV/fm</a:t>
              </a:r>
              <a:r>
                <a:rPr lang="en-GB" altLang="ja-JP" sz="1400" b="1" baseline="30000">
                  <a:solidFill>
                    <a:srgbClr val="C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108" name="Text Box 15"/>
            <p:cNvSpPr txBox="1">
              <a:spLocks noChangeArrowheads="1"/>
            </p:cNvSpPr>
            <p:nvPr/>
          </p:nvSpPr>
          <p:spPr bwMode="auto">
            <a:xfrm>
              <a:off x="4395" y="2352"/>
              <a:ext cx="113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C00000"/>
                </a:buClr>
                <a:buFont typeface="Calibri" pitchFamily="34" charset="0"/>
                <a:buNone/>
              </a:pPr>
              <a:r>
                <a:rPr lang="en-GB" altLang="ja-JP" b="1">
                  <a:solidFill>
                    <a:srgbClr val="C00000"/>
                  </a:solidFill>
                  <a:latin typeface="Calibri" pitchFamily="34" charset="0"/>
                </a:rPr>
                <a:t>Maxwell const.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Text Box 16"/>
              <p:cNvSpPr txBox="1">
                <a:spLocks noChangeArrowheads="1"/>
              </p:cNvSpPr>
              <p:nvPr/>
            </p:nvSpPr>
            <p:spPr bwMode="auto">
              <a:xfrm>
                <a:off x="1539875" y="3249613"/>
                <a:ext cx="6070870" cy="463846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 typeface="Calibri" pitchFamily="34" charset="0"/>
                  <a:buNone/>
                </a:pPr>
                <a:r>
                  <a:rPr lang="en-US" altLang="ja-JP" sz="2400" dirty="0" smtClean="0">
                    <a:solidFill>
                      <a:srgbClr val="000000"/>
                    </a:solidFill>
                    <a:latin typeface="Calibri" pitchFamily="34" charset="0"/>
                  </a:rPr>
                  <a:t>Density profile of a compact star</a:t>
                </a:r>
                <a:r>
                  <a:rPr lang="ja-JP" altLang="en-GB" sz="2400" dirty="0" smtClean="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r>
                  <a:rPr lang="en-GB" altLang="ja-JP" sz="2400" dirty="0">
                    <a:solidFill>
                      <a:srgbClr val="000000"/>
                    </a:solidFill>
                    <a:latin typeface="Calibri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altLang="ja-JP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𝑀</m:t>
                    </m:r>
                    <m:r>
                      <a:rPr lang="en-GB" altLang="ja-JP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=1.4 </m:t>
                    </m:r>
                    <m:r>
                      <a:rPr lang="en-GB" altLang="ja-JP" sz="2400" i="1" dirty="0" err="1">
                        <a:solidFill>
                          <a:srgbClr val="000000"/>
                        </a:solidFill>
                        <a:latin typeface="Cambria Math"/>
                      </a:rPr>
                      <m:t>𝑀</m:t>
                    </m:r>
                    <m:r>
                      <a:rPr lang="en-GB" altLang="ja-JP" sz="2400" i="1" baseline="-8000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⨀</m:t>
                    </m:r>
                  </m:oMath>
                </a14:m>
                <a:r>
                  <a:rPr lang="en-GB" altLang="ja-JP" sz="2400" dirty="0">
                    <a:solidFill>
                      <a:srgbClr val="000000"/>
                    </a:solidFill>
                    <a:latin typeface="Calibri" pitchFamily="34" charset="0"/>
                  </a:rPr>
                  <a:t>)</a:t>
                </a:r>
                <a:r>
                  <a:rPr lang="ar-SA" altLang="ja-JP" sz="24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‏</a:t>
                </a:r>
                <a:endParaRPr lang="en-GB" altLang="ja-JP" sz="24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10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875" y="3249613"/>
                <a:ext cx="6070870" cy="463846"/>
              </a:xfrm>
              <a:prstGeom prst="rect">
                <a:avLst/>
              </a:prstGeom>
              <a:blipFill rotWithShape="1">
                <a:blip r:embed="rId11"/>
                <a:stretch>
                  <a:fillRect l="-1401" t="-8750" r="-501" b="-25000"/>
                </a:stretch>
              </a:blipFill>
              <a:ln w="2556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2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>
                <a:srgbClr val="898989"/>
              </a:buClr>
              <a:buFont typeface="Calibri" pitchFamily="34" charset="0"/>
              <a:buNone/>
            </a:pPr>
            <a:fld id="{732C5D56-A2AD-4F9A-A2F7-94EFC4F12477}" type="slidenum">
              <a:rPr lang="en-GB" altLang="ja-JP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Clr>
                  <a:srgbClr val="898989"/>
                </a:buClr>
                <a:buFont typeface="Calibri" pitchFamily="34" charset="0"/>
                <a:buNone/>
              </a:pPr>
              <a:t>26</a:t>
            </a:fld>
            <a:endParaRPr lang="en-GB" altLang="ja-JP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23528" y="357188"/>
            <a:ext cx="650081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buFont typeface="Calibri" pitchFamily="34" charset="0"/>
              <a:buNone/>
            </a:pPr>
            <a:r>
              <a:rPr lang="en-US" altLang="ja-JP" sz="2800" dirty="0" smtClean="0">
                <a:solidFill>
                  <a:srgbClr val="000000"/>
                </a:solidFill>
                <a:latin typeface="Calibri" pitchFamily="34" charset="0"/>
              </a:rPr>
              <a:t>Mass-radius relation of a cold neutron star</a:t>
            </a:r>
            <a:endParaRPr lang="ja-JP" altLang="en-GB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Text Box 4"/>
              <p:cNvSpPr txBox="1">
                <a:spLocks noChangeArrowheads="1"/>
              </p:cNvSpPr>
              <p:nvPr/>
            </p:nvSpPr>
            <p:spPr bwMode="auto">
              <a:xfrm>
                <a:off x="214313" y="1196752"/>
                <a:ext cx="3429000" cy="5839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 typeface="Calibri" pitchFamily="34" charset="0"/>
                  <a:buNone/>
                </a:pPr>
                <a:r>
                  <a:rPr lang="en-GB" altLang="ja-JP" sz="2800" dirty="0" smtClean="0">
                    <a:solidFill>
                      <a:srgbClr val="000000"/>
                    </a:solidFill>
                    <a:latin typeface="Calibri" pitchFamily="34" charset="0"/>
                  </a:rPr>
                  <a:t>Full calculation with pasta structures yields similar result to the Maxwell construction.</a:t>
                </a:r>
                <a:endParaRPr lang="ja-JP" altLang="en-GB" sz="28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buFont typeface="Calibri" pitchFamily="34" charset="0"/>
                  <a:buNone/>
                </a:pPr>
                <a:endParaRPr lang="en-GB" altLang="ja-JP" dirty="0" smtClean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buFont typeface="Calibri" pitchFamily="34" charset="0"/>
                  <a:buNone/>
                </a:pPr>
                <a:r>
                  <a:rPr lang="en-GB" altLang="ja-JP" sz="2800" dirty="0" smtClean="0">
                    <a:solidFill>
                      <a:srgbClr val="000000"/>
                    </a:solidFill>
                    <a:latin typeface="Calibri" pitchFamily="34" charset="0"/>
                  </a:rPr>
                  <a:t>Maximum masses are almost the same for 3 cases.</a:t>
                </a:r>
              </a:p>
              <a:p>
                <a:pPr eaLnBrk="1" hangingPunct="1">
                  <a:lnSpc>
                    <a:spcPct val="100000"/>
                  </a:lnSpc>
                  <a:buFont typeface="Calibri" pitchFamily="34" charset="0"/>
                  <a:buNone/>
                </a:pPr>
                <a:endParaRPr lang="en-GB" altLang="ja-JP" sz="16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buFont typeface="Calibri" pitchFamily="34" charset="0"/>
                  <a:buNone/>
                </a:pPr>
                <a:r>
                  <a:rPr lang="en-GB" altLang="ja-JP" sz="2800" dirty="0" smtClean="0">
                    <a:solidFill>
                      <a:srgbClr val="000000"/>
                    </a:solidFill>
                    <a:latin typeface="Calibri" pitchFamily="34" charset="0"/>
                  </a:rPr>
                  <a:t>We need to improve largely the quark EOS or hadron EOS to get 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~</m:t>
                    </m:r>
                    <m:r>
                      <a:rPr lang="en-GB" altLang="ja-JP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ja-JP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𝑀</m:t>
                    </m:r>
                    <m:r>
                      <a:rPr lang="en-GB" altLang="ja-JP" sz="2800" i="1" baseline="-8000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⨀</m:t>
                    </m:r>
                  </m:oMath>
                </a14:m>
                <a:endParaRPr lang="en-GB" altLang="ja-JP" sz="2800" i="1" baseline="-80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buFont typeface="Calibri" pitchFamily="34" charset="0"/>
                  <a:buNone/>
                </a:pPr>
                <a:endParaRPr lang="ja-JP" altLang="en-GB" sz="2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946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313" y="1196752"/>
                <a:ext cx="3429000" cy="5839998"/>
              </a:xfrm>
              <a:prstGeom prst="rect">
                <a:avLst/>
              </a:prstGeom>
              <a:blipFill rotWithShape="1">
                <a:blip r:embed="rId3"/>
                <a:stretch>
                  <a:fillRect l="-3730" t="-939" r="-5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3643313" y="1124744"/>
            <a:ext cx="5321175" cy="5112568"/>
            <a:chOff x="3203848" y="1192213"/>
            <a:chExt cx="5553075" cy="5308600"/>
          </a:xfrm>
        </p:grpSpPr>
        <p:pic>
          <p:nvPicPr>
            <p:cNvPr id="1945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192213"/>
              <a:ext cx="5553075" cy="530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>
              <a:off x="5780757" y="4572000"/>
              <a:ext cx="879475" cy="371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0070C0"/>
                </a:buClr>
                <a:buFont typeface="Math1" charset="2"/>
                <a:buNone/>
              </a:pPr>
              <a:r>
                <a:rPr lang="en-GB" altLang="ja-JP" b="1" dirty="0">
                  <a:solidFill>
                    <a:srgbClr val="0070C0"/>
                  </a:solidFill>
                  <a:latin typeface="Symbol" pitchFamily="18" charset="2"/>
                </a:rPr>
                <a:t></a:t>
              </a:r>
              <a:r>
                <a:rPr lang="en-GB" altLang="ja-JP" b="1" baseline="-25000" dirty="0">
                  <a:solidFill>
                    <a:srgbClr val="0070C0"/>
                  </a:solidFill>
                  <a:latin typeface="Calibri" pitchFamily="34" charset="0"/>
                </a:rPr>
                <a:t>surf</a:t>
              </a:r>
              <a:r>
                <a:rPr lang="en-GB" altLang="ja-JP" b="1" dirty="0">
                  <a:solidFill>
                    <a:srgbClr val="0070C0"/>
                  </a:solidFill>
                  <a:latin typeface="Calibri" pitchFamily="34" charset="0"/>
                </a:rPr>
                <a:t>=40</a:t>
              </a:r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1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3608" y="332656"/>
            <a:ext cx="137396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Summary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984791"/>
            <a:ext cx="72728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en-US" altLang="ja-JP" sz="2400" dirty="0" smtClean="0">
                <a:sym typeface="Wingdings" panose="05000000000000000000" pitchFamily="2" charset="2"/>
              </a:rPr>
              <a:t>First-order phase transition of nuclear matter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  mixed phase of multi-components with  charge</a:t>
            </a:r>
          </a:p>
          <a:p>
            <a:pPr lvl="1"/>
            <a:r>
              <a:rPr kumimoji="1" lang="en-US" altLang="ja-JP" sz="2400" dirty="0" smtClean="0">
                <a:sym typeface="Wingdings" panose="05000000000000000000" pitchFamily="2" charset="2"/>
              </a:rPr>
              <a:t>   Structured mixed phase </a:t>
            </a:r>
            <a:r>
              <a:rPr lang="en-US" altLang="ja-JP" sz="2400" dirty="0">
                <a:sym typeface="Wingdings" panose="05000000000000000000" pitchFamily="2" charset="2"/>
              </a:rPr>
              <a:t> (pasta</a:t>
            </a:r>
            <a:r>
              <a:rPr lang="en-US" altLang="ja-JP" sz="2400" dirty="0" smtClean="0">
                <a:sym typeface="Wingdings" panose="05000000000000000000" pitchFamily="2" charset="2"/>
              </a:rPr>
              <a:t>).</a:t>
            </a:r>
            <a:endParaRPr kumimoji="1" lang="en-US" altLang="ja-JP" sz="2400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sz="3200" b="1" dirty="0" smtClean="0">
                <a:sym typeface="Wingdings" panose="05000000000000000000" pitchFamily="2" charset="2"/>
              </a:rPr>
              <a:t>      important for EOS.</a:t>
            </a:r>
            <a:endParaRPr lang="en-US" altLang="ja-JP" sz="3200" b="1" dirty="0" smtClean="0">
              <a:sym typeface="Wingdings" panose="05000000000000000000" pitchFamily="2" charset="2"/>
            </a:endParaRPr>
          </a:p>
          <a:p>
            <a:pPr lvl="1"/>
            <a:endParaRPr kumimoji="1" lang="en-US" altLang="ja-JP" sz="2400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ym typeface="Wingdings" panose="05000000000000000000" pitchFamily="2" charset="2"/>
              </a:rPr>
              <a:t>Fully 3D calculation of mixed phase is developing.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ja-JP" sz="2400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sz="2800" dirty="0" smtClean="0">
                <a:sym typeface="Wingdings" panose="05000000000000000000" pitchFamily="2" charset="2"/>
              </a:rPr>
              <a:t>Future:</a:t>
            </a:r>
            <a:endParaRPr lang="en-US" altLang="ja-JP" sz="2800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ym typeface="Wingdings" panose="05000000000000000000" pitchFamily="2" charset="2"/>
              </a:rPr>
              <a:t>Hadron-quark mixed phase in 3D calc.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ym typeface="Wingdings" panose="05000000000000000000" pitchFamily="2" charset="2"/>
              </a:rPr>
              <a:t>Inhomogeneous chiral condensate by 3D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calc</a:t>
            </a:r>
            <a:r>
              <a:rPr lang="en-US" altLang="ja-JP" sz="2400" dirty="0" smtClean="0">
                <a:sym typeface="Wingdings" panose="05000000000000000000" pitchFamily="2" charset="2"/>
              </a:rPr>
              <a:t>?</a:t>
            </a:r>
            <a:endParaRPr lang="en-US" altLang="ja-JP" sz="2400" dirty="0" smtClean="0">
              <a:sym typeface="Wingdings" panose="05000000000000000000" pitchFamily="2" charset="2"/>
            </a:endParaRPr>
          </a:p>
          <a:p>
            <a:pPr lvl="1"/>
            <a:endParaRPr kumimoji="1" lang="en-US" altLang="ja-JP" sz="2400" dirty="0">
              <a:sym typeface="Wingdings" panose="05000000000000000000" pitchFamily="2" charset="2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0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8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 bwMode="auto">
          <a:xfrm>
            <a:off x="683568" y="332656"/>
            <a:ext cx="5717232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800" dirty="0" smtClean="0">
                <a:solidFill>
                  <a:schemeClr val="bg1"/>
                </a:solidFill>
              </a:rPr>
              <a:t>EOS and structure of neutron stars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ＭＳ Ｐゴシック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1" y="908720"/>
            <a:ext cx="583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Tolman</a:t>
            </a:r>
            <a:r>
              <a:rPr kumimoji="1" lang="en-US" altLang="ja-JP" dirty="0" smtClean="0"/>
              <a:t>-Oppenheimer-</a:t>
            </a:r>
            <a:r>
              <a:rPr kumimoji="1" lang="en-US" altLang="ja-JP" dirty="0" err="1" smtClean="0"/>
              <a:t>Volkoff</a:t>
            </a:r>
            <a:r>
              <a:rPr kumimoji="1" lang="en-US" altLang="ja-JP" dirty="0" smtClean="0"/>
              <a:t> (TOV) eq. gives density profile of isotropic material in static gravitational equilibrium.</a:t>
            </a:r>
            <a:endParaRPr kumimoji="1" lang="ja-JP" alt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66177"/>
              </p:ext>
            </p:extLst>
          </p:nvPr>
        </p:nvGraphicFramePr>
        <p:xfrm>
          <a:off x="395536" y="1628775"/>
          <a:ext cx="3827462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Equation" r:id="rId3" imgW="2527200" imgH="939600" progId="Equation.DSMT4">
                  <p:embed/>
                </p:oleObj>
              </mc:Choice>
              <mc:Fallback>
                <p:oleObj name="Equation" r:id="rId3" imgW="2527200" imgH="93960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628775"/>
                        <a:ext cx="3827462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39846"/>
              </p:ext>
            </p:extLst>
          </p:nvPr>
        </p:nvGraphicFramePr>
        <p:xfrm>
          <a:off x="388938" y="3228826"/>
          <a:ext cx="490855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5" imgW="3733560" imgH="1358640" progId="Equation.DSMT4">
                  <p:embed/>
                </p:oleObj>
              </mc:Choice>
              <mc:Fallback>
                <p:oleObj name="Equation" r:id="rId5" imgW="3733560" imgH="1358640" progId="Equation.DSMT4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3228826"/>
                        <a:ext cx="4908550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211960" y="2348880"/>
            <a:ext cx="111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Relativistic </a:t>
            </a:r>
          </a:p>
          <a:p>
            <a:r>
              <a:rPr kumimoji="1" lang="en-US" altLang="ja-JP" sz="1600" dirty="0" smtClean="0"/>
              <a:t>correction</a:t>
            </a:r>
            <a:endParaRPr kumimoji="1" lang="ja-JP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92200" y="5559623"/>
                <a:ext cx="6760120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EOS  </a:t>
                </a:r>
                <a:r>
                  <a:rPr kumimoji="1" lang="en-US" altLang="ja-JP" sz="2400" dirty="0" smtClean="0"/>
                  <a:t>(</a:t>
                </a:r>
                <a:r>
                  <a:rPr kumimoji="1" lang="en-US" altLang="ja-JP" sz="2000" dirty="0" smtClean="0"/>
                  <a:t>relation between density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kumimoji="1" lang="en-US" altLang="ja-JP" sz="2000" dirty="0" smtClean="0"/>
                  <a:t> and pressure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kumimoji="1" lang="en-US" altLang="ja-JP" sz="2400" dirty="0" smtClean="0"/>
                  <a:t>)</a:t>
                </a:r>
                <a:r>
                  <a:rPr kumimoji="1" lang="en-US" altLang="ja-JP" sz="2000" dirty="0" smtClean="0"/>
                  <a:t>  is essential.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00" y="5559623"/>
                <a:ext cx="676012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993" t="-10526" r="-361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9109" r="7809" b="6498"/>
          <a:stretch/>
        </p:blipFill>
        <p:spPr bwMode="auto">
          <a:xfrm>
            <a:off x="5652120" y="2508717"/>
            <a:ext cx="3209212" cy="293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グループ化 78"/>
          <p:cNvGrpSpPr>
            <a:grpSpLocks noChangeAspect="1"/>
          </p:cNvGrpSpPr>
          <p:nvPr/>
        </p:nvGrpSpPr>
        <p:grpSpPr>
          <a:xfrm>
            <a:off x="1187624" y="2383457"/>
            <a:ext cx="5871073" cy="3083567"/>
            <a:chOff x="1204527" y="2311784"/>
            <a:chExt cx="5182005" cy="2721660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204527" y="3679512"/>
              <a:ext cx="1461804" cy="624804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Chemical composition</a:t>
              </a:r>
              <a:endParaRPr kumimoji="1" lang="ja-JP" altLang="en-US" sz="2000" dirty="0"/>
            </a:p>
          </p:txBody>
        </p:sp>
        <p:cxnSp>
          <p:nvCxnSpPr>
            <p:cNvPr id="5" name="直線矢印コネクタ 4"/>
            <p:cNvCxnSpPr/>
            <p:nvPr/>
          </p:nvCxnSpPr>
          <p:spPr>
            <a:xfrm flipH="1">
              <a:off x="2182025" y="2311784"/>
              <a:ext cx="719151" cy="1310434"/>
            </a:xfrm>
            <a:prstGeom prst="straightConnector1">
              <a:avLst/>
            </a:prstGeom>
            <a:ln w="31750"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5053730" y="3679512"/>
              <a:ext cx="1332802" cy="624804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Mixed phase</a:t>
              </a:r>
            </a:p>
            <a:p>
              <a:pPr algn="ctr"/>
              <a:r>
                <a:rPr lang="en-US" altLang="ja-JP" sz="2000" dirty="0" smtClean="0"/>
                <a:t>s</a:t>
              </a:r>
              <a:r>
                <a:rPr kumimoji="1" lang="en-US" altLang="ja-JP" sz="2000" dirty="0" smtClean="0"/>
                <a:t>tructure</a:t>
              </a:r>
              <a:endParaRPr kumimoji="1" lang="ja-JP" altLang="en-US" sz="2000" dirty="0"/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2145752" y="4328506"/>
              <a:ext cx="1017433" cy="608479"/>
            </a:xfrm>
            <a:prstGeom prst="straightConnector1">
              <a:avLst/>
            </a:prstGeom>
            <a:ln w="31750"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4953932" y="3335465"/>
              <a:ext cx="326354" cy="286754"/>
            </a:xfrm>
            <a:prstGeom prst="straightConnector1">
              <a:avLst/>
            </a:prstGeom>
            <a:ln w="31750"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>
              <a:off x="4216049" y="4060395"/>
              <a:ext cx="899205" cy="973049"/>
            </a:xfrm>
            <a:prstGeom prst="straightConnector1">
              <a:avLst/>
            </a:prstGeom>
            <a:ln w="31750"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 flipH="1">
              <a:off x="2520422" y="3794245"/>
              <a:ext cx="2472812" cy="103975"/>
            </a:xfrm>
            <a:prstGeom prst="straightConnector1">
              <a:avLst/>
            </a:prstGeom>
            <a:ln w="31750"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フリーフォーム 54"/>
            <p:cNvSpPr/>
            <p:nvPr/>
          </p:nvSpPr>
          <p:spPr>
            <a:xfrm rot="2206089">
              <a:off x="2856906" y="2540140"/>
              <a:ext cx="1718567" cy="2038951"/>
            </a:xfrm>
            <a:custGeom>
              <a:avLst/>
              <a:gdLst>
                <a:gd name="connsiteX0" fmla="*/ 0 w 2015234"/>
                <a:gd name="connsiteY0" fmla="*/ 0 h 1717964"/>
                <a:gd name="connsiteX1" fmla="*/ 1801091 w 2015234"/>
                <a:gd name="connsiteY1" fmla="*/ 692728 h 1717964"/>
                <a:gd name="connsiteX2" fmla="*/ 1981200 w 2015234"/>
                <a:gd name="connsiteY2" fmla="*/ 1717964 h 1717964"/>
                <a:gd name="connsiteX3" fmla="*/ 1981200 w 2015234"/>
                <a:gd name="connsiteY3" fmla="*/ 1717964 h 1717964"/>
                <a:gd name="connsiteX0" fmla="*/ 0 w 1981200"/>
                <a:gd name="connsiteY0" fmla="*/ 0 h 1717964"/>
                <a:gd name="connsiteX1" fmla="*/ 1399309 w 1981200"/>
                <a:gd name="connsiteY1" fmla="*/ 526473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049373 w 1981200"/>
                <a:gd name="connsiteY1" fmla="*/ 244796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239632 w 1981200"/>
                <a:gd name="connsiteY1" fmla="*/ 273893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239632 w 1981200"/>
                <a:gd name="connsiteY1" fmla="*/ 273893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454091 w 1981200"/>
                <a:gd name="connsiteY1" fmla="*/ 283876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315285 w 1981200"/>
                <a:gd name="connsiteY1" fmla="*/ 194199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656715 w 1981200"/>
                <a:gd name="connsiteY1" fmla="*/ 143747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642159 w 1981200"/>
                <a:gd name="connsiteY1" fmla="*/ 368774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585651 w 1981200"/>
                <a:gd name="connsiteY1" fmla="*/ 475445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515522 w 1981200"/>
                <a:gd name="connsiteY1" fmla="*/ 374360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1717964">
                  <a:moveTo>
                    <a:pt x="0" y="0"/>
                  </a:moveTo>
                  <a:cubicBezTo>
                    <a:pt x="735445" y="203200"/>
                    <a:pt x="1254858" y="53037"/>
                    <a:pt x="1515522" y="374360"/>
                  </a:cubicBezTo>
                  <a:cubicBezTo>
                    <a:pt x="1776186" y="695683"/>
                    <a:pt x="1903587" y="1494030"/>
                    <a:pt x="1981200" y="1717964"/>
                  </a:cubicBezTo>
                  <a:lnTo>
                    <a:pt x="1981200" y="1717964"/>
                  </a:lnTo>
                </a:path>
              </a:pathLst>
            </a:custGeom>
            <a:noFill/>
            <a:ln w="44450">
              <a:solidFill>
                <a:srgbClr val="FF0000"/>
              </a:solidFill>
              <a:prstDash val="dash"/>
              <a:headEnd type="triangle" w="med" len="lg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794294" y="2710661"/>
              <a:ext cx="1198940" cy="62480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rgbClr val="FF0000"/>
                  </a:solidFill>
                </a:rPr>
                <a:t>Phase transitions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67" name="直線矢印コネクタ 66"/>
            <p:cNvCxnSpPr/>
            <p:nvPr/>
          </p:nvCxnSpPr>
          <p:spPr>
            <a:xfrm>
              <a:off x="3194825" y="2311784"/>
              <a:ext cx="272204" cy="2625200"/>
            </a:xfrm>
            <a:prstGeom prst="straightConnector1">
              <a:avLst/>
            </a:prstGeom>
            <a:ln w="31750"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 rot="20707923">
              <a:off x="2210779" y="4370345"/>
              <a:ext cx="1348807" cy="353150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rgbClr val="4F81BD"/>
                  </a:solidFill>
                </a:rPr>
                <a:t>Interaction</a:t>
              </a:r>
              <a:endParaRPr kumimoji="1" lang="ja-JP" altLang="en-US" sz="2000" dirty="0">
                <a:solidFill>
                  <a:srgbClr val="4F81BD"/>
                </a:solidFill>
              </a:endParaRPr>
            </a:p>
          </p:txBody>
        </p:sp>
      </p:grpSp>
      <p:sp>
        <p:nvSpPr>
          <p:cNvPr id="75" name="角丸四角形 74"/>
          <p:cNvSpPr/>
          <p:nvPr/>
        </p:nvSpPr>
        <p:spPr bwMode="auto">
          <a:xfrm>
            <a:off x="683568" y="476672"/>
            <a:ext cx="3745155" cy="93610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800" dirty="0" smtClean="0">
                <a:solidFill>
                  <a:schemeClr val="bg1"/>
                </a:solidFill>
              </a:rPr>
              <a:t>Things to be considered during phase transition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ＭＳ Ｐゴシック" charset="-128"/>
            </a:endParaRPr>
          </a:p>
        </p:txBody>
      </p:sp>
      <p:sp>
        <p:nvSpPr>
          <p:cNvPr id="78" name="角丸四角形吹き出し 77"/>
          <p:cNvSpPr/>
          <p:nvPr/>
        </p:nvSpPr>
        <p:spPr>
          <a:xfrm>
            <a:off x="5209258" y="620688"/>
            <a:ext cx="2963142" cy="1895718"/>
          </a:xfrm>
          <a:prstGeom prst="wedgeRoundRectCallout">
            <a:avLst>
              <a:gd name="adj1" fmla="val -44693"/>
              <a:gd name="adj2" fmla="val 7377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70C0"/>
                </a:solidFill>
              </a:rPr>
              <a:t>Liquid-gas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rgbClr val="0070C0"/>
                </a:solidFill>
              </a:rPr>
              <a:t>Meson condensation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70C0"/>
                </a:solidFill>
              </a:rPr>
              <a:t>Hadron-quark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rgbClr val="0070C0"/>
                </a:solidFill>
              </a:rPr>
              <a:t>…………..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2769100" y="1738205"/>
            <a:ext cx="1154828" cy="610675"/>
          </a:xfrm>
          <a:prstGeom prst="roundRect">
            <a:avLst>
              <a:gd name="adj" fmla="val 390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Density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417172" y="5338605"/>
            <a:ext cx="1154828" cy="610675"/>
          </a:xfrm>
          <a:prstGeom prst="roundRect">
            <a:avLst>
              <a:gd name="adj" fmla="val 390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Pressure</a:t>
            </a:r>
          </a:p>
        </p:txBody>
      </p:sp>
    </p:spTree>
    <p:extLst>
      <p:ext uri="{BB962C8B-B14F-4D97-AF65-F5344CB8AC3E}">
        <p14:creationId xmlns:p14="http://schemas.microsoft.com/office/powerpoint/2010/main" val="12829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14375" y="548680"/>
            <a:ext cx="468429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 smtClean="0"/>
              <a:t>First-order phase transition and EOS</a:t>
            </a:r>
            <a:endParaRPr lang="ja-JP" altLang="en-US" sz="2400" dirty="0"/>
          </a:p>
        </p:txBody>
      </p:sp>
      <p:sp>
        <p:nvSpPr>
          <p:cNvPr id="3079" name="テキスト ボックス 7"/>
          <p:cNvSpPr txBox="1">
            <a:spLocks noChangeArrowheads="1"/>
          </p:cNvSpPr>
          <p:nvPr/>
        </p:nvSpPr>
        <p:spPr bwMode="auto">
          <a:xfrm>
            <a:off x="250825" y="1412776"/>
            <a:ext cx="43592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sz="2400" dirty="0">
                <a:solidFill>
                  <a:srgbClr val="C00000"/>
                </a:solidFill>
              </a:rPr>
              <a:t> Single component</a:t>
            </a:r>
            <a:r>
              <a:rPr lang="ja-JP" altLang="en-US" sz="2400" dirty="0"/>
              <a:t>　</a:t>
            </a:r>
            <a:r>
              <a:rPr lang="en-US" altLang="ja-JP" sz="2000" b="1" i="1" dirty="0">
                <a:solidFill>
                  <a:schemeClr val="tx2"/>
                </a:solidFill>
              </a:rPr>
              <a:t>congruent</a:t>
            </a:r>
          </a:p>
          <a:p>
            <a:pPr eaLnBrk="1" hangingPunct="1"/>
            <a:r>
              <a:rPr lang="ja-JP" altLang="en-US" sz="2000" dirty="0"/>
              <a:t>　　　　　　　　　　　　　　　　　</a:t>
            </a:r>
            <a:r>
              <a:rPr lang="en-US" altLang="ja-JP" dirty="0"/>
              <a:t>(e.g.</a:t>
            </a:r>
            <a:r>
              <a:rPr lang="en-US" altLang="ja-JP" sz="2000" dirty="0"/>
              <a:t> </a:t>
            </a:r>
            <a:r>
              <a:rPr lang="en-US" altLang="ja-JP" dirty="0"/>
              <a:t>water)</a:t>
            </a:r>
            <a:endParaRPr lang="en-US" altLang="ja-JP" sz="2000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ja-JP" sz="2000" dirty="0"/>
              <a:t>  Maxwell construction </a:t>
            </a:r>
            <a:r>
              <a:rPr lang="en-US" altLang="ja-JP" sz="2000" b="1" dirty="0"/>
              <a:t>satisfies</a:t>
            </a:r>
            <a:r>
              <a:rPr lang="en-US" altLang="ja-JP" sz="2000" dirty="0"/>
              <a:t> the</a:t>
            </a:r>
          </a:p>
          <a:p>
            <a:pPr eaLnBrk="1" hangingPunct="1"/>
            <a:r>
              <a:rPr lang="en-US" altLang="ja-JP" sz="2000" dirty="0"/>
              <a:t>  Gibbs cond. </a:t>
            </a:r>
            <a:r>
              <a:rPr lang="en-US" altLang="ja-JP" sz="2000" i="1" dirty="0"/>
              <a:t>T</a:t>
            </a:r>
            <a:r>
              <a:rPr lang="en-US" altLang="ja-JP" sz="2000" baseline="30000" dirty="0"/>
              <a:t>I</a:t>
            </a:r>
            <a:r>
              <a:rPr lang="en-US" altLang="ja-JP" sz="2000" dirty="0"/>
              <a:t>=</a:t>
            </a:r>
            <a:r>
              <a:rPr lang="en-US" altLang="ja-JP" sz="2000" i="1" dirty="0"/>
              <a:t>T</a:t>
            </a:r>
            <a:r>
              <a:rPr lang="en-US" altLang="ja-JP" sz="2000" baseline="30000" dirty="0"/>
              <a:t>II</a:t>
            </a:r>
            <a:r>
              <a:rPr lang="en-US" altLang="ja-JP" sz="2000" dirty="0"/>
              <a:t>, </a:t>
            </a:r>
            <a:r>
              <a:rPr lang="en-US" altLang="ja-JP" sz="2000" i="1" dirty="0"/>
              <a:t>P</a:t>
            </a:r>
            <a:r>
              <a:rPr lang="en-US" altLang="ja-JP" sz="2000" baseline="30000" dirty="0"/>
              <a:t>I</a:t>
            </a:r>
            <a:r>
              <a:rPr lang="en-US" altLang="ja-JP" sz="2000" dirty="0"/>
              <a:t>=</a:t>
            </a:r>
            <a:r>
              <a:rPr lang="en-US" altLang="ja-JP" sz="2000" i="1" dirty="0"/>
              <a:t>P</a:t>
            </a:r>
            <a:r>
              <a:rPr lang="en-US" altLang="ja-JP" sz="2000" baseline="30000" dirty="0"/>
              <a:t>II</a:t>
            </a:r>
            <a:r>
              <a:rPr lang="en-US" altLang="ja-JP" sz="2000" dirty="0"/>
              <a:t>, </a:t>
            </a:r>
            <a:r>
              <a:rPr lang="en-US" altLang="ja-JP" sz="2000" dirty="0" err="1">
                <a:latin typeface="Symbol" pitchFamily="18" charset="2"/>
              </a:rPr>
              <a:t>m</a:t>
            </a:r>
            <a:r>
              <a:rPr lang="en-US" altLang="ja-JP" sz="2000" baseline="30000" dirty="0" err="1"/>
              <a:t>I</a:t>
            </a:r>
            <a:r>
              <a:rPr lang="en-US" altLang="ja-JP" sz="2000" dirty="0"/>
              <a:t>=</a:t>
            </a:r>
            <a:r>
              <a:rPr lang="en-US" altLang="ja-JP" sz="2000" dirty="0" err="1">
                <a:latin typeface="Symbol" pitchFamily="18" charset="2"/>
              </a:rPr>
              <a:t>m</a:t>
            </a:r>
            <a:r>
              <a:rPr lang="en-US" altLang="ja-JP" sz="2000" baseline="30000" dirty="0" err="1"/>
              <a:t>II</a:t>
            </a:r>
            <a:r>
              <a:rPr lang="en-US" altLang="ja-JP" sz="2000" dirty="0"/>
              <a:t>.</a:t>
            </a:r>
            <a:endParaRPr lang="en-US" altLang="ja-JP" sz="2000" baseline="30000" dirty="0"/>
          </a:p>
        </p:txBody>
      </p:sp>
      <p:sp>
        <p:nvSpPr>
          <p:cNvPr id="3080" name="テキスト ボックス 8"/>
          <p:cNvSpPr txBox="1">
            <a:spLocks noChangeArrowheads="1"/>
          </p:cNvSpPr>
          <p:nvPr/>
        </p:nvSpPr>
        <p:spPr bwMode="auto">
          <a:xfrm>
            <a:off x="4500563" y="1412776"/>
            <a:ext cx="4643437" cy="140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sz="2400" dirty="0" smtClean="0">
                <a:solidFill>
                  <a:srgbClr val="C00000"/>
                </a:solidFill>
              </a:rPr>
              <a:t> Many components</a:t>
            </a:r>
            <a:r>
              <a:rPr lang="ja-JP" altLang="en-US" dirty="0">
                <a:solidFill>
                  <a:srgbClr val="C00000"/>
                </a:solidFill>
              </a:rPr>
              <a:t> </a:t>
            </a:r>
            <a:r>
              <a:rPr lang="en-US" altLang="ja-JP" b="1" i="1" dirty="0">
                <a:solidFill>
                  <a:schemeClr val="tx2"/>
                </a:solidFill>
              </a:rPr>
              <a:t>non-congruent</a:t>
            </a:r>
          </a:p>
          <a:p>
            <a:pPr eaLnBrk="1" hangingPunct="1"/>
            <a:r>
              <a:rPr lang="en-US" altLang="ja-JP" dirty="0"/>
              <a:t>    </a:t>
            </a:r>
            <a:r>
              <a:rPr lang="en-US" altLang="ja-JP" sz="1600" dirty="0"/>
              <a:t>                                (e.g. </a:t>
            </a:r>
            <a:r>
              <a:rPr lang="en-US" altLang="ja-JP" sz="1600" dirty="0" err="1"/>
              <a:t>water+ethanol</a:t>
            </a:r>
            <a:r>
              <a:rPr lang="en-US" altLang="ja-JP" sz="1600" dirty="0"/>
              <a:t>)</a:t>
            </a:r>
            <a:endParaRPr lang="en-US" altLang="ja-JP" sz="2000" dirty="0"/>
          </a:p>
          <a:p>
            <a:pPr eaLnBrk="1" hangingPunct="1"/>
            <a:r>
              <a:rPr lang="en-US" altLang="ja-JP" sz="2000" dirty="0"/>
              <a:t>Gibbs </a:t>
            </a:r>
            <a:r>
              <a:rPr lang="en-US" altLang="ja-JP" sz="2000" dirty="0" err="1" smtClean="0"/>
              <a:t>cond.</a:t>
            </a:r>
            <a:r>
              <a:rPr lang="en-US" altLang="ja-JP" sz="2000" i="1" dirty="0" err="1" smtClean="0"/>
              <a:t>T</a:t>
            </a:r>
            <a:r>
              <a:rPr lang="en-US" altLang="ja-JP" sz="2000" baseline="30000" dirty="0" err="1" smtClean="0"/>
              <a:t>I</a:t>
            </a:r>
            <a:r>
              <a:rPr lang="en-US" altLang="ja-JP" sz="2000" dirty="0" smtClean="0"/>
              <a:t>=</a:t>
            </a:r>
            <a:r>
              <a:rPr lang="en-US" altLang="ja-JP" sz="2000" i="1" dirty="0" smtClean="0"/>
              <a:t>T</a:t>
            </a:r>
            <a:r>
              <a:rPr lang="en-US" altLang="ja-JP" sz="2000" baseline="30000" dirty="0" smtClean="0"/>
              <a:t>II</a:t>
            </a:r>
            <a:r>
              <a:rPr lang="en-US" altLang="ja-JP" sz="2000" dirty="0" smtClean="0"/>
              <a:t>, </a:t>
            </a:r>
            <a:r>
              <a:rPr lang="en-US" altLang="ja-JP" sz="2000" i="1" dirty="0" err="1" smtClean="0"/>
              <a:t>P</a:t>
            </a:r>
            <a:r>
              <a:rPr lang="en-US" altLang="ja-JP" sz="2000" baseline="-25000" dirty="0" err="1" smtClean="0"/>
              <a:t>i</a:t>
            </a:r>
            <a:r>
              <a:rPr lang="en-US" altLang="ja-JP" sz="2000" baseline="30000" dirty="0" err="1" smtClean="0"/>
              <a:t>I</a:t>
            </a:r>
            <a:r>
              <a:rPr lang="en-US" altLang="ja-JP" sz="2000" dirty="0" smtClean="0"/>
              <a:t>=</a:t>
            </a:r>
            <a:r>
              <a:rPr lang="en-US" altLang="ja-JP" sz="2000" i="1" dirty="0" err="1" smtClean="0"/>
              <a:t>P</a:t>
            </a:r>
            <a:r>
              <a:rPr lang="en-US" altLang="ja-JP" sz="2000" baseline="-25000" dirty="0" err="1" smtClean="0"/>
              <a:t>i</a:t>
            </a:r>
            <a:r>
              <a:rPr lang="en-US" altLang="ja-JP" sz="2000" baseline="30000" dirty="0" err="1" smtClean="0"/>
              <a:t>II</a:t>
            </a:r>
            <a:r>
              <a:rPr lang="en-US" altLang="ja-JP" sz="2000" dirty="0"/>
              <a:t>, </a:t>
            </a:r>
            <a:r>
              <a:rPr lang="en-US" altLang="ja-JP" sz="2000" dirty="0" err="1">
                <a:latin typeface="Symbol" pitchFamily="18" charset="2"/>
              </a:rPr>
              <a:t>m</a:t>
            </a:r>
            <a:r>
              <a:rPr lang="en-US" altLang="ja-JP" sz="2000" baseline="-25000" dirty="0" err="1"/>
              <a:t>i</a:t>
            </a:r>
            <a:r>
              <a:rPr lang="en-US" altLang="ja-JP" sz="2000" baseline="30000" dirty="0" err="1"/>
              <a:t>I</a:t>
            </a:r>
            <a:r>
              <a:rPr lang="en-US" altLang="ja-JP" sz="2000" dirty="0"/>
              <a:t>=</a:t>
            </a:r>
            <a:r>
              <a:rPr lang="en-US" altLang="ja-JP" sz="2000" dirty="0" err="1">
                <a:latin typeface="Symbol" pitchFamily="18" charset="2"/>
              </a:rPr>
              <a:t>m</a:t>
            </a:r>
            <a:r>
              <a:rPr lang="en-US" altLang="ja-JP" sz="2000" baseline="-25000" dirty="0" err="1"/>
              <a:t>i</a:t>
            </a:r>
            <a:r>
              <a:rPr lang="en-US" altLang="ja-JP" sz="2000" baseline="30000" dirty="0" err="1"/>
              <a:t>II</a:t>
            </a:r>
            <a:r>
              <a:rPr lang="en-US" altLang="ja-JP" sz="2000" dirty="0"/>
              <a:t>.</a:t>
            </a:r>
          </a:p>
          <a:p>
            <a:pPr eaLnBrk="1" hangingPunct="1"/>
            <a:r>
              <a:rPr lang="en-US" altLang="ja-JP" sz="2000" b="1" dirty="0"/>
              <a:t>No</a:t>
            </a:r>
            <a:r>
              <a:rPr lang="en-US" altLang="ja-JP" sz="2000" dirty="0"/>
              <a:t> Maxwell construction </a:t>
            </a:r>
            <a:r>
              <a:rPr lang="en-US" altLang="ja-JP" sz="2000" i="1" dirty="0"/>
              <a:t>!</a:t>
            </a:r>
            <a:r>
              <a:rPr lang="en-US" altLang="ja-JP" sz="2000" dirty="0"/>
              <a:t>  </a:t>
            </a:r>
            <a:endParaRPr lang="en-US" altLang="ja-JP" sz="2000" baseline="30000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106234"/>
            <a:ext cx="2416667" cy="167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572000" y="5805264"/>
            <a:ext cx="456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This is the case for nuclear matter !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4474021" y="3212976"/>
            <a:ext cx="4562475" cy="2302515"/>
            <a:chOff x="4474021" y="3212976"/>
            <a:chExt cx="4562475" cy="230251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474021" y="3212976"/>
              <a:ext cx="4562475" cy="2282825"/>
              <a:chOff x="4500563" y="4071938"/>
              <a:chExt cx="4562475" cy="2282825"/>
            </a:xfrm>
          </p:grpSpPr>
          <p:sp>
            <p:nvSpPr>
              <p:cNvPr id="3081" name="テキスト ボックス 9"/>
              <p:cNvSpPr txBox="1">
                <a:spLocks noChangeArrowheads="1"/>
              </p:cNvSpPr>
              <p:nvPr/>
            </p:nvSpPr>
            <p:spPr bwMode="auto">
              <a:xfrm>
                <a:off x="4500563" y="4071938"/>
                <a:ext cx="4562475" cy="1692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buFont typeface="Arial" charset="0"/>
                  <a:buChar char="•"/>
                </a:pPr>
                <a:r>
                  <a:rPr lang="en-US" altLang="ja-JP" sz="2400" dirty="0">
                    <a:solidFill>
                      <a:srgbClr val="C00000"/>
                    </a:solidFill>
                  </a:rPr>
                  <a:t> Many charged components</a:t>
                </a:r>
              </a:p>
              <a:p>
                <a:pPr eaLnBrk="1" hangingPunct="1"/>
                <a:r>
                  <a:rPr lang="en-US" altLang="ja-JP" sz="2000" dirty="0"/>
                  <a:t>            </a:t>
                </a:r>
                <a:r>
                  <a:rPr lang="en-US" altLang="ja-JP" dirty="0"/>
                  <a:t>                         (nuclear matter)</a:t>
                </a:r>
                <a:endParaRPr lang="en-US" altLang="ja-JP" sz="1600" dirty="0"/>
              </a:p>
              <a:p>
                <a:pPr eaLnBrk="1" hangingPunct="1"/>
                <a:r>
                  <a:rPr lang="en-US" altLang="ja-JP" sz="2000" dirty="0"/>
                  <a:t>Gibbs cond. </a:t>
                </a:r>
                <a:r>
                  <a:rPr lang="en-US" altLang="ja-JP" sz="2000" i="1" dirty="0"/>
                  <a:t>T</a:t>
                </a:r>
                <a:r>
                  <a:rPr lang="en-US" altLang="ja-JP" sz="2000" baseline="30000" dirty="0"/>
                  <a:t>I</a:t>
                </a:r>
                <a:r>
                  <a:rPr lang="en-US" altLang="ja-JP" sz="2000" dirty="0"/>
                  <a:t>=</a:t>
                </a:r>
                <a:r>
                  <a:rPr lang="en-US" altLang="ja-JP" sz="2000" i="1" dirty="0"/>
                  <a:t>T</a:t>
                </a:r>
                <a:r>
                  <a:rPr lang="en-US" altLang="ja-JP" sz="2000" baseline="30000" dirty="0"/>
                  <a:t>II</a:t>
                </a:r>
                <a:r>
                  <a:rPr lang="en-US" altLang="ja-JP" sz="2000" dirty="0"/>
                  <a:t>,  </a:t>
                </a:r>
                <a:r>
                  <a:rPr lang="en-US" altLang="ja-JP" sz="2000" dirty="0" err="1">
                    <a:latin typeface="Symbol" pitchFamily="18" charset="2"/>
                  </a:rPr>
                  <a:t>m</a:t>
                </a:r>
                <a:r>
                  <a:rPr lang="en-US" altLang="ja-JP" sz="2000" baseline="-25000" dirty="0" err="1"/>
                  <a:t>i</a:t>
                </a:r>
                <a:r>
                  <a:rPr lang="en-US" altLang="ja-JP" sz="2000" baseline="30000" dirty="0" err="1"/>
                  <a:t>I</a:t>
                </a:r>
                <a:r>
                  <a:rPr lang="en-US" altLang="ja-JP" sz="2000" dirty="0"/>
                  <a:t>=</a:t>
                </a:r>
                <a:r>
                  <a:rPr lang="en-US" altLang="ja-JP" sz="2000" dirty="0" err="1">
                    <a:latin typeface="Symbol" pitchFamily="18" charset="2"/>
                  </a:rPr>
                  <a:t>m</a:t>
                </a:r>
                <a:r>
                  <a:rPr lang="en-US" altLang="ja-JP" sz="2000" baseline="-25000" dirty="0" err="1"/>
                  <a:t>i</a:t>
                </a:r>
                <a:r>
                  <a:rPr lang="en-US" altLang="ja-JP" sz="2000" baseline="30000" dirty="0" err="1"/>
                  <a:t>II</a:t>
                </a:r>
                <a:r>
                  <a:rPr lang="en-US" altLang="ja-JP" sz="2000" dirty="0"/>
                  <a:t>.</a:t>
                </a:r>
              </a:p>
              <a:p>
                <a:pPr eaLnBrk="1" hangingPunct="1"/>
                <a:r>
                  <a:rPr lang="en-US" altLang="ja-JP" sz="2000" b="1" dirty="0"/>
                  <a:t>No</a:t>
                </a:r>
                <a:r>
                  <a:rPr lang="en-US" altLang="ja-JP" sz="2000" dirty="0"/>
                  <a:t> Maxwell construction </a:t>
                </a:r>
                <a:r>
                  <a:rPr lang="en-US" altLang="ja-JP" sz="2000" i="1" dirty="0"/>
                  <a:t>!</a:t>
                </a:r>
              </a:p>
              <a:p>
                <a:pPr eaLnBrk="1" hangingPunct="1"/>
                <a:r>
                  <a:rPr lang="en-US" altLang="ja-JP" sz="2000" b="1" dirty="0"/>
                  <a:t>No</a:t>
                </a:r>
                <a:r>
                  <a:rPr lang="en-US" altLang="ja-JP" sz="2000" dirty="0"/>
                  <a:t> constant </a:t>
                </a:r>
                <a:r>
                  <a:rPr lang="en-US" altLang="ja-JP" sz="2000" i="1" dirty="0"/>
                  <a:t>pressure</a:t>
                </a:r>
                <a:r>
                  <a:rPr lang="en-US" altLang="ja-JP" sz="2000" dirty="0"/>
                  <a:t> </a:t>
                </a:r>
                <a:r>
                  <a:rPr lang="en-US" altLang="ja-JP" sz="2000" i="1" dirty="0"/>
                  <a:t>! </a:t>
                </a:r>
                <a:endParaRPr lang="en-US" altLang="ja-JP" sz="2000" i="1" baseline="300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082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75856274"/>
                      </p:ext>
                    </p:extLst>
                  </p:nvPr>
                </p:nvGraphicFramePr>
                <p:xfrm>
                  <a:off x="4841875" y="5705475"/>
                  <a:ext cx="1792288" cy="6492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0497" name="Equation" r:id="rId4" imgW="1155600" imgH="419040" progId="Equation.DSMT4">
                          <p:embed/>
                        </p:oleObj>
                      </mc:Choice>
                      <mc:Fallback>
                        <p:oleObj name="Equation" r:id="rId4" imgW="1155600" imgH="41904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41875" y="5705475"/>
                                <a:ext cx="1792288" cy="64928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082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75856274"/>
                      </p:ext>
                    </p:extLst>
                  </p:nvPr>
                </p:nvGraphicFramePr>
                <p:xfrm>
                  <a:off x="4841875" y="5705475"/>
                  <a:ext cx="1792288" cy="6492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0497" name="Equation" r:id="rId4" imgW="1155600" imgH="419040" progId="Equation.DSMT4">
                          <p:embed/>
                        </p:oleObj>
                      </mc:Choice>
                      <mc:Fallback>
                        <p:oleObj name="Equation" r:id="rId4" imgW="1155600" imgH="41904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41875" y="5705475"/>
                                <a:ext cx="1792288" cy="64928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テキスト ボックス 1"/>
                <p:cNvSpPr txBox="1"/>
                <p:nvPr/>
              </p:nvSpPr>
              <p:spPr>
                <a:xfrm>
                  <a:off x="6758370" y="4869160"/>
                  <a:ext cx="213411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Explicit dependence</a:t>
                  </a:r>
                </a:p>
                <a:p>
                  <a:r>
                    <a:rPr lang="en-US" altLang="ja-JP" dirty="0" smtClean="0"/>
                    <a:t>on </a:t>
                  </a:r>
                  <a14:m>
                    <m:oMath xmlns:m="http://schemas.openxmlformats.org/officeDocument/2006/math">
                      <m:r>
                        <a:rPr lang="en-US" altLang="ja-JP" b="1" i="1" smtClean="0">
                          <a:latin typeface="Cambria Math"/>
                        </a:rPr>
                        <m:t>𝒓</m:t>
                      </m:r>
                    </m:oMath>
                  </a14:m>
                  <a:r>
                    <a:rPr kumimoji="1" lang="ja-JP" altLang="en-US" dirty="0" smtClean="0"/>
                    <a:t> </a:t>
                  </a:r>
                  <a:r>
                    <a:rPr kumimoji="1" lang="en-US" altLang="ja-JP" dirty="0" smtClean="0"/>
                    <a:t>by Coulomb int.</a:t>
                  </a:r>
                  <a:endParaRPr kumimoji="1" lang="ja-JP" altLang="en-US" dirty="0"/>
                </a:p>
              </p:txBody>
            </p:sp>
          </mc:Choice>
          <mc:Fallback>
            <p:sp>
              <p:nvSpPr>
                <p:cNvPr id="2" name="テキスト ボックス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8370" y="4869160"/>
                  <a:ext cx="2134110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571" t="-4717" r="-2286" b="-1415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409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 bwMode="auto">
          <a:xfrm>
            <a:off x="683568" y="260648"/>
            <a:ext cx="5184576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charset="-128"/>
              </a:rPr>
              <a:t>Mixed phases in compact stars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ＭＳ Ｐゴシック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51720" y="1412776"/>
            <a:ext cx="39655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Low-density nuclear matter</a:t>
            </a:r>
          </a:p>
          <a:p>
            <a:pPr lvl="1"/>
            <a:r>
              <a:rPr lang="en-US" altLang="ja-JP" sz="2400" dirty="0" smtClean="0"/>
              <a:t>   liquid-gas</a:t>
            </a:r>
          </a:p>
          <a:p>
            <a:pPr lvl="1"/>
            <a:r>
              <a:rPr kumimoji="1" lang="en-US" altLang="ja-JP" sz="2400" dirty="0" smtClean="0"/>
              <a:t>   neutron drip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High density matter</a:t>
            </a:r>
          </a:p>
          <a:p>
            <a:pPr lvl="1"/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meson condensation</a:t>
            </a:r>
          </a:p>
          <a:p>
            <a:pPr lvl="1"/>
            <a:r>
              <a:rPr lang="en-US" altLang="ja-JP" sz="2400" dirty="0"/>
              <a:t> </a:t>
            </a:r>
            <a:r>
              <a:rPr lang="en-US" altLang="ja-JP" sz="2400" dirty="0" smtClean="0"/>
              <a:t>  hadron-quark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976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3851921" y="3068960"/>
            <a:ext cx="5040559" cy="3528392"/>
            <a:chOff x="3779912" y="3140968"/>
            <a:chExt cx="5040559" cy="3528392"/>
          </a:xfrm>
        </p:grpSpPr>
        <p:sp>
          <p:nvSpPr>
            <p:cNvPr id="11" name="角丸四角形 10"/>
            <p:cNvSpPr/>
            <p:nvPr/>
          </p:nvSpPr>
          <p:spPr>
            <a:xfrm>
              <a:off x="3779912" y="3140968"/>
              <a:ext cx="5002325" cy="3528392"/>
            </a:xfrm>
            <a:prstGeom prst="roundRect">
              <a:avLst/>
            </a:prstGeom>
            <a:solidFill>
              <a:srgbClr val="FFFF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4" name="オブジェクト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3266933"/>
                </p:ext>
              </p:extLst>
            </p:nvPr>
          </p:nvGraphicFramePr>
          <p:xfrm>
            <a:off x="3923928" y="3212975"/>
            <a:ext cx="4896543" cy="3384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06" name="Equation" r:id="rId3" imgW="4457520" imgH="2705040" progId="Equation.DSMT4">
                    <p:embed/>
                  </p:oleObj>
                </mc:Choice>
                <mc:Fallback>
                  <p:oleObj name="Equation" r:id="rId3" imgW="4457520" imgH="2705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3212975"/>
                          <a:ext cx="4896543" cy="33843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グループ化 13"/>
          <p:cNvGrpSpPr/>
          <p:nvPr/>
        </p:nvGrpSpPr>
        <p:grpSpPr>
          <a:xfrm>
            <a:off x="179512" y="3356992"/>
            <a:ext cx="3528392" cy="2304256"/>
            <a:chOff x="179512" y="3356992"/>
            <a:chExt cx="3528392" cy="2304256"/>
          </a:xfrm>
        </p:grpSpPr>
        <p:sp>
          <p:nvSpPr>
            <p:cNvPr id="10" name="角丸四角形 9"/>
            <p:cNvSpPr/>
            <p:nvPr/>
          </p:nvSpPr>
          <p:spPr>
            <a:xfrm>
              <a:off x="179512" y="3356992"/>
              <a:ext cx="3528392" cy="2304256"/>
            </a:xfrm>
            <a:prstGeom prst="roundRect">
              <a:avLst/>
            </a:prstGeom>
            <a:solidFill>
              <a:srgbClr val="FFFF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" name="オブジェクト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8460159"/>
                </p:ext>
              </p:extLst>
            </p:nvPr>
          </p:nvGraphicFramePr>
          <p:xfrm>
            <a:off x="251520" y="3429000"/>
            <a:ext cx="3384376" cy="2053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07" name="Equation" r:id="rId5" imgW="3365280" imgH="1828800" progId="Equation.DSMT4">
                    <p:embed/>
                  </p:oleObj>
                </mc:Choice>
                <mc:Fallback>
                  <p:oleObj name="Equation" r:id="rId5" imgW="3365280" imgH="1828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520" y="3429000"/>
                          <a:ext cx="3384376" cy="2053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グループ化 12"/>
          <p:cNvGrpSpPr/>
          <p:nvPr/>
        </p:nvGrpSpPr>
        <p:grpSpPr>
          <a:xfrm>
            <a:off x="107504" y="836712"/>
            <a:ext cx="5760640" cy="2304256"/>
            <a:chOff x="107504" y="836712"/>
            <a:chExt cx="5760640" cy="2304256"/>
          </a:xfrm>
        </p:grpSpPr>
        <p:sp>
          <p:nvSpPr>
            <p:cNvPr id="9" name="角丸四角形 8"/>
            <p:cNvSpPr/>
            <p:nvPr/>
          </p:nvSpPr>
          <p:spPr>
            <a:xfrm>
              <a:off x="107504" y="836712"/>
              <a:ext cx="5760640" cy="2304256"/>
            </a:xfrm>
            <a:prstGeom prst="roundRect">
              <a:avLst/>
            </a:prstGeom>
            <a:solidFill>
              <a:srgbClr val="FFFF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3" name="オブジェクト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6653727"/>
                </p:ext>
              </p:extLst>
            </p:nvPr>
          </p:nvGraphicFramePr>
          <p:xfrm>
            <a:off x="251520" y="916881"/>
            <a:ext cx="5593077" cy="2224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08" name="Equation" r:id="rId7" imgW="5308560" imgH="2108160" progId="Equation.DSMT4">
                    <p:embed/>
                  </p:oleObj>
                </mc:Choice>
                <mc:Fallback>
                  <p:oleObj name="Equation" r:id="rId7" imgW="5308560" imgH="2108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520" y="916881"/>
                          <a:ext cx="5593077" cy="2224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364088" y="908720"/>
                <a:ext cx="3490157" cy="92333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Nucleons interact with each other via coupling with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𝜔</m:t>
                    </m:r>
                  </m:oMath>
                </a14:m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𝜌</m:t>
                    </m:r>
                  </m:oMath>
                </a14:m>
                <a:r>
                  <a:rPr kumimoji="1" lang="en-US" altLang="ja-JP" dirty="0" smtClean="0"/>
                  <a:t> mesons.</a:t>
                </a:r>
              </a:p>
              <a:p>
                <a:r>
                  <a:rPr lang="en-US" altLang="ja-JP" dirty="0" smtClean="0"/>
                  <a:t>Simple but feasible!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908720"/>
                <a:ext cx="3490157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1573" t="-32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 bwMode="auto">
          <a:xfrm>
            <a:off x="835968" y="260648"/>
            <a:ext cx="4599632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charset="-128"/>
              </a:rPr>
              <a:t>(1) Low density nuclear matter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6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t="7132" r="5456" b="48599"/>
          <a:stretch/>
        </p:blipFill>
        <p:spPr bwMode="auto">
          <a:xfrm>
            <a:off x="505779" y="2418475"/>
            <a:ext cx="3850197" cy="252269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6"/>
              <p:cNvSpPr txBox="1">
                <a:spLocks noChangeArrowheads="1"/>
              </p:cNvSpPr>
              <p:nvPr/>
            </p:nvSpPr>
            <p:spPr bwMode="auto">
              <a:xfrm>
                <a:off x="611559" y="5021845"/>
                <a:ext cx="3511771" cy="85542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1600" dirty="0" smtClean="0"/>
                  <a:t>Saturation property of symmetric </a:t>
                </a:r>
                <a:r>
                  <a:rPr lang="en-US" altLang="ja-JP" sz="1600" dirty="0"/>
                  <a:t>nuclear matter </a:t>
                </a:r>
                <a:r>
                  <a:rPr lang="en-US" altLang="ja-JP" sz="1600" dirty="0" smtClean="0"/>
                  <a:t>: minimum energy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altLang="ja-JP" i="1" dirty="0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−16</m:t>
                    </m:r>
                  </m:oMath>
                </a14:m>
                <a:r>
                  <a:rPr lang="en-US" altLang="ja-JP" sz="1600" dirty="0"/>
                  <a:t> </a:t>
                </a:r>
                <a:r>
                  <a:rPr lang="en-US" altLang="ja-JP" sz="1600" dirty="0" smtClean="0"/>
                  <a:t>MeV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16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ja-JP" sz="1600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ja-JP" sz="1600" b="0" i="1" smtClean="0">
                        <a:latin typeface="Cambria Math"/>
                      </a:rPr>
                      <m:t>0.16 </m:t>
                    </m:r>
                    <m:sSup>
                      <m:sSupPr>
                        <m:ctrlPr>
                          <a:rPr lang="en-US" altLang="ja-JP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ja-JP" sz="1600">
                            <a:latin typeface="Cambria Math"/>
                          </a:rPr>
                          <m:t>fm</m:t>
                        </m:r>
                      </m:e>
                      <m:sup>
                        <m:r>
                          <a:rPr lang="en-US" altLang="ja-JP" sz="1600" i="1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ja-JP" sz="1600" dirty="0" smtClean="0"/>
                  <a:t>.</a:t>
                </a:r>
                <a:endParaRPr lang="ja-JP" altLang="en-US" sz="1600" dirty="0"/>
              </a:p>
            </p:txBody>
          </p:sp>
        </mc:Choice>
        <mc:Fallback xmlns="">
          <p:sp>
            <p:nvSpPr>
              <p:cNvPr id="5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59" y="5021845"/>
                <a:ext cx="3511771" cy="855427"/>
              </a:xfrm>
              <a:prstGeom prst="rect">
                <a:avLst/>
              </a:prstGeom>
              <a:blipFill rotWithShape="1">
                <a:blip r:embed="rId3"/>
                <a:stretch>
                  <a:fillRect l="-868" t="-2143" r="-2604" b="-857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3646" r="6344" b="6405"/>
          <a:stretch/>
        </p:blipFill>
        <p:spPr bwMode="auto">
          <a:xfrm>
            <a:off x="5456876" y="3573016"/>
            <a:ext cx="3219580" cy="3200401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-3415" r="3926" b="5170"/>
          <a:stretch/>
        </p:blipFill>
        <p:spPr bwMode="auto">
          <a:xfrm>
            <a:off x="4592560" y="1394335"/>
            <a:ext cx="2283696" cy="22506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6948264" y="2132856"/>
            <a:ext cx="1944216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 smtClean="0"/>
              <a:t>Binding energies,  proton fractions, and density profiles of nuclei are well reproduced.</a:t>
            </a:r>
            <a:endParaRPr lang="ja-JP" altLang="en-US" sz="1600" dirty="0"/>
          </a:p>
        </p:txBody>
      </p:sp>
      <p:sp>
        <p:nvSpPr>
          <p:cNvPr id="13" name="角丸四角形 12"/>
          <p:cNvSpPr/>
          <p:nvPr/>
        </p:nvSpPr>
        <p:spPr bwMode="auto">
          <a:xfrm>
            <a:off x="323528" y="620688"/>
            <a:ext cx="5184576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ＭＳ Ｐゴシック" charset="-128"/>
              </a:rPr>
              <a:t>RMF + Thomas-Fermi  model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505779" y="1281534"/>
                <a:ext cx="3490157" cy="92333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Nucleons interact with each other via coupling with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𝜔</m:t>
                    </m:r>
                  </m:oMath>
                </a14:m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𝜌</m:t>
                    </m:r>
                  </m:oMath>
                </a14:m>
                <a:r>
                  <a:rPr kumimoji="1" lang="en-US" altLang="ja-JP" dirty="0" smtClean="0"/>
                  <a:t> mesons.</a:t>
                </a:r>
              </a:p>
              <a:p>
                <a:r>
                  <a:rPr lang="en-US" altLang="ja-JP" dirty="0" smtClean="0"/>
                  <a:t>Simple but realistic enough.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9" y="1281534"/>
                <a:ext cx="3490157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571" t="-32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0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476672"/>
            <a:ext cx="282769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Numerical procedure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259632" y="1066217"/>
                <a:ext cx="5193537" cy="99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ja-JP" dirty="0" smtClean="0"/>
                  <a:t>To </a:t>
                </a:r>
                <a:r>
                  <a:rPr lang="en-US" altLang="ja-JP" b="1" dirty="0"/>
                  <a:t>equilibrate</a:t>
                </a:r>
                <a:r>
                  <a:rPr lang="en-US" altLang="ja-JP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ja-JP" dirty="0">
                            <a:latin typeface="Cambria Math"/>
                            <a:ea typeface="Cambria Math"/>
                          </a:rPr>
                          <m:t>μ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ja-JP" dirty="0"/>
                  <a:t>  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in 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𝒓</m:t>
                    </m:r>
                  </m:oMath>
                </a14:m>
                <a:r>
                  <a:rPr lang="en-US" altLang="ja-JP" dirty="0"/>
                  <a:t> and </a:t>
                </a:r>
                <a:r>
                  <a:rPr lang="en-US" altLang="ja-JP" b="1" dirty="0">
                    <a:solidFill>
                      <a:srgbClr val="00B050"/>
                    </a:solidFill>
                  </a:rPr>
                  <a:t>among species 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𝒊</m:t>
                    </m:r>
                  </m:oMath>
                </a14:m>
                <a:r>
                  <a:rPr kumimoji="1" lang="en-US" altLang="ja-JP" dirty="0" smtClean="0"/>
                  <a:t>          </a:t>
                </a:r>
              </a:p>
              <a:p>
                <a:pPr algn="r"/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kumimoji="1" lang="ja-JP" alt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</a:rPr>
                                <m:t>remove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</a:rPr>
                                <m:t>dependence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l-GR" altLang="ja-JP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altLang="ja-JP" dirty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altLang="ja-JP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altLang="ja-JP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altLang="ja-JP" dirty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ja-JP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</a:rPr>
                                <m:t>satisfy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</a:rPr>
                                <m:t>chemical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</a:rPr>
                                <m:t>balances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b="0" i="0" smtClean="0">
                                  <a:latin typeface="Cambria Math"/>
                                </a:rPr>
                                <m:t>    </m:t>
                              </m:r>
                              <m:sSub>
                                <m:sSubPr>
                                  <m:ctrlPr>
                                    <a:rPr lang="el-GR" altLang="ja-JP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altLang="ja-JP" dirty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altLang="ja-JP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altLang="ja-JP" dirty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ja-JP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altLang="ja-JP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altLang="ja-JP" dirty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#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066217"/>
                <a:ext cx="5193537" cy="994631"/>
              </a:xfrm>
              <a:prstGeom prst="rect">
                <a:avLst/>
              </a:prstGeom>
              <a:blipFill rotWithShape="1">
                <a:blip r:embed="rId2"/>
                <a:stretch>
                  <a:fillRect t="-3067" r="-9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899593" y="2070857"/>
            <a:ext cx="7128791" cy="4598503"/>
            <a:chOff x="899593" y="2191791"/>
            <a:chExt cx="7128791" cy="4598503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899593" y="2191791"/>
              <a:ext cx="7128791" cy="4598503"/>
              <a:chOff x="899593" y="1052736"/>
              <a:chExt cx="7128791" cy="462548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" name="テキスト ボックス 2"/>
                  <p:cNvSpPr txBox="1"/>
                  <p:nvPr/>
                </p:nvSpPr>
                <p:spPr>
                  <a:xfrm>
                    <a:off x="1412852" y="1052736"/>
                    <a:ext cx="6615532" cy="46254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Wingdings" panose="05000000000000000000" pitchFamily="2" charset="2"/>
                      <a:buChar char="l"/>
                    </a:pPr>
                    <a:r>
                      <a:rPr lang="en-GB" altLang="ja-JP" dirty="0" smtClean="0">
                        <a:solidFill>
                          <a:srgbClr val="000000"/>
                        </a:solidFill>
                        <a:latin typeface="Calibri" pitchFamily="34" charset="0"/>
                      </a:rPr>
                      <a:t>Divide </a:t>
                    </a:r>
                    <a:r>
                      <a:rPr lang="en-GB" altLang="ja-JP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whole space into equivalent and neutral cubic cells with </a:t>
                    </a:r>
                    <a:r>
                      <a:rPr lang="en-GB" altLang="ja-JP" b="1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periodic boundary </a:t>
                    </a:r>
                    <a:r>
                      <a:rPr lang="en-GB" altLang="ja-JP" b="1" dirty="0" smtClean="0">
                        <a:solidFill>
                          <a:srgbClr val="000000"/>
                        </a:solidFill>
                        <a:latin typeface="Calibri" pitchFamily="34" charset="0"/>
                      </a:rPr>
                      <a:t>conditions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l"/>
                    </a:pPr>
                    <a:endParaRPr kumimoji="1" lang="en-US" altLang="ja-JP" b="1" dirty="0" smtClean="0"/>
                  </a:p>
                  <a:p>
                    <a:pPr marL="285750" indent="-285750">
                      <a:buFont typeface="Wingdings" panose="05000000000000000000" pitchFamily="2" charset="2"/>
                      <a:buChar char="l"/>
                    </a:pPr>
                    <a:r>
                      <a:rPr kumimoji="1" lang="en-US" altLang="ja-JP" dirty="0" smtClean="0"/>
                      <a:t>Distribute fermions (</a:t>
                    </a:r>
                    <a14:m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𝑝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, 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, 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𝑒</m:t>
                        </m:r>
                      </m:oMath>
                    </a14:m>
                    <a:r>
                      <a:rPr kumimoji="1" lang="en-US" altLang="ja-JP" dirty="0" smtClean="0"/>
                      <a:t>) </a:t>
                    </a:r>
                    <a:r>
                      <a:rPr kumimoji="1" lang="en-US" altLang="ja-JP" b="1" dirty="0" smtClean="0"/>
                      <a:t>randomly</a:t>
                    </a:r>
                    <a:r>
                      <a:rPr kumimoji="1" lang="en-US" altLang="ja-JP" dirty="0" smtClean="0"/>
                      <a:t> but  </a:t>
                    </a:r>
                    <a14:m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/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ja-JP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ja-JP" altLang="en-US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en-US" altLang="ja-JP" i="1" smtClean="0">
                            <a:latin typeface="Cambria Math"/>
                          </a:rPr>
                          <m:t> </m:t>
                        </m:r>
                        <m:r>
                          <a:rPr kumimoji="1" lang="en-US" altLang="ja-JP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</a:rPr>
                          <m:t>given</m:t>
                        </m:r>
                      </m:oMath>
                    </a14:m>
                    <a:endParaRPr kumimoji="1" lang="en-US" altLang="ja-JP" dirty="0" smtClean="0"/>
                  </a:p>
                  <a:p>
                    <a:endParaRPr lang="en-US" altLang="ja-JP" dirty="0"/>
                  </a:p>
                  <a:p>
                    <a:pPr marL="285750" indent="-285750">
                      <a:buFont typeface="Wingdings" panose="05000000000000000000" pitchFamily="2" charset="2"/>
                      <a:buChar char="l"/>
                    </a:pPr>
                    <a:r>
                      <a:rPr kumimoji="1" lang="en-US" altLang="ja-JP" dirty="0" smtClean="0"/>
                      <a:t>Solve field equations for </a:t>
                    </a:r>
                    <a14:m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𝜎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𝑟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),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(</m:t>
                        </m:r>
                        <m:r>
                          <a:rPr lang="en-US" altLang="ja-JP" i="1">
                            <a:latin typeface="Cambria Math"/>
                          </a:rPr>
                          <m:t>𝑟</m:t>
                        </m:r>
                        <m:r>
                          <a:rPr lang="en-US" altLang="ja-JP" i="1">
                            <a:latin typeface="Cambria Math"/>
                          </a:rPr>
                          <m:t>), 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(</m:t>
                        </m:r>
                        <m:r>
                          <a:rPr lang="en-US" altLang="ja-JP" i="1">
                            <a:latin typeface="Cambria Math"/>
                          </a:rPr>
                          <m:t>𝑟</m:t>
                        </m:r>
                        <m:r>
                          <a:rPr lang="en-US" altLang="ja-JP" i="1">
                            <a:latin typeface="Cambria Math"/>
                          </a:rPr>
                          <m:t>),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b="0" i="0" smtClean="0">
                                <a:latin typeface="Cambria Math"/>
                              </a:rPr>
                              <m:t>Coul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(</m:t>
                        </m:r>
                        <m:r>
                          <a:rPr lang="en-US" altLang="ja-JP" i="1">
                            <a:latin typeface="Cambria Math"/>
                          </a:rPr>
                          <m:t>𝑟</m:t>
                        </m:r>
                        <m:r>
                          <a:rPr lang="en-US" altLang="ja-JP" i="1">
                            <a:latin typeface="Cambria Math"/>
                          </a:rPr>
                          <m:t>)</m:t>
                        </m:r>
                      </m:oMath>
                    </a14:m>
                    <a:endParaRPr kumimoji="1" lang="en-US" altLang="ja-JP" dirty="0" smtClean="0"/>
                  </a:p>
                  <a:p>
                    <a:endParaRPr lang="en-US" altLang="ja-JP" dirty="0"/>
                  </a:p>
                  <a:p>
                    <a:pPr marL="285750" indent="-285750">
                      <a:buFont typeface="Wingdings" panose="05000000000000000000" pitchFamily="2" charset="2"/>
                      <a:buChar char="l"/>
                    </a:pPr>
                    <a:r>
                      <a:rPr kumimoji="1" lang="en-US" altLang="ja-JP" dirty="0" smtClean="0"/>
                      <a:t>Calculate local chemical potentials of fermions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l-GR" altLang="ja-JP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altLang="ja-JP" dirty="0">
                                <a:latin typeface="Cambria Math"/>
                                <a:ea typeface="Cambria Math"/>
                              </a:rPr>
                              <m:t>μ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a14:m>
                    <a:endParaRPr kumimoji="1" lang="en-US" altLang="ja-JP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)+</m:t>
                          </m:r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oMath>
                      </m:oMathPara>
                    </a14:m>
                    <a:endParaRPr kumimoji="1" lang="en-US" altLang="ja-JP" dirty="0" smtClean="0"/>
                  </a:p>
                  <a:p>
                    <a:pPr marL="285750" indent="-285750">
                      <a:buFont typeface="Wingdings" panose="05000000000000000000" pitchFamily="2" charset="2"/>
                      <a:buChar char="l"/>
                    </a:pPr>
                    <a:r>
                      <a:rPr lang="en-US" altLang="ja-JP" dirty="0" smtClean="0"/>
                      <a:t>Adjust densities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l-GR" altLang="ja-JP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i="1" dirty="0" smtClean="0">
                                <a:latin typeface="Cambria Math"/>
                                <a:ea typeface="Cambria Math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a14:m>
                    <a:r>
                      <a:rPr lang="en-US" altLang="ja-JP" dirty="0"/>
                      <a:t> </a:t>
                    </a:r>
                    <a:r>
                      <a:rPr lang="en-US" altLang="ja-JP" dirty="0" smtClean="0"/>
                      <a:t> as</a:t>
                    </a:r>
                  </a:p>
                  <a:p>
                    <a:r>
                      <a:rPr lang="en-US" altLang="ja-JP" dirty="0"/>
                      <a:t> </a:t>
                    </a:r>
                    <a:r>
                      <a:rPr lang="en-US" altLang="ja-JP" dirty="0" smtClean="0"/>
                      <a:t>              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l-GR" altLang="ja-JP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altLang="ja-JP" dirty="0">
                                <a:latin typeface="Cambria Math"/>
                                <a:ea typeface="Cambria Math"/>
                              </a:rPr>
                              <m:t>μ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l-GR" altLang="ja-JP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altLang="ja-JP" dirty="0">
                                <a:latin typeface="Cambria Math"/>
                                <a:ea typeface="Cambria Math"/>
                              </a:rPr>
                              <m:t>μ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a14:m>
                    <a:r>
                      <a:rPr lang="en-US" altLang="ja-JP" dirty="0" smtClean="0"/>
                      <a:t> </a:t>
                    </a:r>
                    <a:r>
                      <a:rPr lang="ja-JP" altLang="en-US" dirty="0" smtClean="0"/>
                      <a:t>          </a:t>
                    </a:r>
                    <a:r>
                      <a:rPr lang="en-US" altLang="ja-JP" dirty="0" smtClean="0">
                        <a:sym typeface="Wingdings" panose="05000000000000000000" pitchFamily="2" charset="2"/>
                      </a:rPr>
                      <a:t>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l-GR" altLang="ja-JP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i="1" dirty="0">
                                <a:latin typeface="Cambria Math"/>
                                <a:ea typeface="Cambria Math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↓</m:t>
                        </m:r>
                      </m:oMath>
                    </a14:m>
                    <a:r>
                      <a:rPr lang="en-US" altLang="ja-JP" dirty="0" smtClean="0"/>
                      <a:t> 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l-GR" altLang="ja-JP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i="1" dirty="0">
                                <a:latin typeface="Cambria Math"/>
                                <a:ea typeface="Cambria Math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↑</m:t>
                        </m:r>
                      </m:oMath>
                    </a14:m>
                    <a:r>
                      <a:rPr lang="en-US" altLang="ja-JP" dirty="0"/>
                      <a:t> </a:t>
                    </a:r>
                    <a:endParaRPr lang="en-US" altLang="ja-JP" dirty="0" smtClean="0"/>
                  </a:p>
                  <a:p>
                    <a:r>
                      <a:rPr lang="en-US" altLang="ja-JP" dirty="0" smtClean="0"/>
                      <a:t>               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l-GR" altLang="ja-JP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altLang="ja-JP" dirty="0">
                                <a:latin typeface="Cambria Math"/>
                                <a:ea typeface="Cambria Math"/>
                              </a:rPr>
                              <m:t>μ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l-GR" altLang="ja-JP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altLang="ja-JP" dirty="0">
                                <a:latin typeface="Cambria Math"/>
                                <a:ea typeface="Cambria Math"/>
                              </a:rPr>
                              <m:t>μ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l-GR" altLang="ja-JP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altLang="ja-JP" dirty="0">
                                <a:latin typeface="Cambria Math"/>
                                <a:ea typeface="Cambria Math"/>
                              </a:rPr>
                              <m:t>μ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ja-JP" b="0" i="0" smtClean="0"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altLang="ja-JP" dirty="0">
                            <a:sym typeface="Wingdings" panose="05000000000000000000" pitchFamily="2" charset="2"/>
                          </a:rPr>
                          <m:t></m:t>
                        </m:r>
                        <m:r>
                          <m:rPr>
                            <m:nor/>
                          </m:rPr>
                          <a:rPr lang="en-US" altLang="ja-JP" b="0" i="0" dirty="0" smtClean="0">
                            <a:sym typeface="Wingdings" panose="05000000000000000000" pitchFamily="2" charset="2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altLang="ja-JP" dirty="0"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dirty="0"/>
                          <m:t> </m:t>
                        </m:r>
                        <m:sSub>
                          <m:sSubPr>
                            <m:ctrlPr>
                              <a:rPr lang="el-GR" altLang="ja-JP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i="1" dirty="0">
                                <a:latin typeface="Cambria Math"/>
                                <a:ea typeface="Cambria Math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b="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↓</m:t>
                        </m:r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 ,</m:t>
                        </m:r>
                        <m:r>
                          <m:rPr>
                            <m:nor/>
                          </m:rPr>
                          <a:rPr lang="en-US" altLang="ja-JP" dirty="0"/>
                          <m:t> </m:t>
                        </m:r>
                        <m:sSub>
                          <m:sSubPr>
                            <m:ctrlPr>
                              <a:rPr lang="el-GR" altLang="ja-JP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i="1" dirty="0">
                                <a:latin typeface="Cambria Math"/>
                                <a:ea typeface="Cambria Math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↑</m:t>
                        </m:r>
                      </m:oMath>
                    </a14:m>
                    <a:r>
                      <a:rPr lang="en-US" altLang="ja-JP" b="1" dirty="0" smtClean="0"/>
                      <a:t>    </a:t>
                    </a:r>
                    <a:r>
                      <a:rPr lang="en-US" altLang="ja-JP" dirty="0" smtClean="0"/>
                      <a:t>beta </a:t>
                    </a:r>
                    <a:r>
                      <a:rPr lang="en-US" altLang="ja-JP" dirty="0" err="1" smtClean="0"/>
                      <a:t>equil</a:t>
                    </a:r>
                    <a:r>
                      <a:rPr lang="en-US" altLang="ja-JP" dirty="0" smtClean="0"/>
                      <a:t>.</a:t>
                    </a:r>
                    <a:endParaRPr lang="en-US" altLang="ja-JP" dirty="0" smtClean="0"/>
                  </a:p>
                  <a:p>
                    <a:pPr marL="285750" indent="-285750">
                      <a:buFont typeface="Wingdings" panose="05000000000000000000" pitchFamily="2" charset="2"/>
                      <a:buChar char="l"/>
                    </a:pPr>
                    <a:endParaRPr lang="en-US" altLang="ja-JP" dirty="0" smtClean="0"/>
                  </a:p>
                  <a:p>
                    <a:pPr marL="285750" indent="-285750">
                      <a:buFont typeface="Wingdings" panose="05000000000000000000" pitchFamily="2" charset="2"/>
                      <a:buChar char="l"/>
                    </a:pPr>
                    <a:r>
                      <a:rPr lang="en-US" altLang="ja-JP" dirty="0" smtClean="0"/>
                      <a:t> repeat until </a:t>
                    </a:r>
                    <a14:m>
                      <m:oMath xmlns:m="http://schemas.openxmlformats.org/officeDocument/2006/math">
                        <m:r>
                          <a:rPr lang="en-US" altLang="ja-JP" i="1" smtClean="0">
                            <a:latin typeface="Cambria Math"/>
                            <a:ea typeface="Cambria Math"/>
                          </a:rPr>
                          <m:t>⋕</m:t>
                        </m:r>
                      </m:oMath>
                    </a14:m>
                    <a:endParaRPr lang="en-US" altLang="ja-JP" dirty="0" smtClean="0"/>
                  </a:p>
                  <a:p>
                    <a:endParaRPr lang="en-US" altLang="ja-JP" dirty="0"/>
                  </a:p>
                </p:txBody>
              </p:sp>
            </mc:Choice>
            <mc:Fallback>
              <p:sp>
                <p:nvSpPr>
                  <p:cNvPr id="3" name="テキスト ボックス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2852" y="1052736"/>
                    <a:ext cx="6615532" cy="4625489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645" t="-663" r="-15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U ターン矢印 9"/>
              <p:cNvSpPr/>
              <p:nvPr/>
            </p:nvSpPr>
            <p:spPr>
              <a:xfrm rot="16200000">
                <a:off x="-279336" y="3464266"/>
                <a:ext cx="2952329" cy="594471"/>
              </a:xfrm>
              <a:prstGeom prst="uturnArrow">
                <a:avLst>
                  <a:gd name="adj1" fmla="val 11562"/>
                  <a:gd name="adj2" fmla="val 21580"/>
                  <a:gd name="adj3" fmla="val 20168"/>
                  <a:gd name="adj4" fmla="val 43750"/>
                  <a:gd name="adj5" fmla="val 9159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下矢印 11"/>
              <p:cNvSpPr/>
              <p:nvPr/>
            </p:nvSpPr>
            <p:spPr>
              <a:xfrm>
                <a:off x="1475656" y="2244687"/>
                <a:ext cx="216024" cy="18466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下矢印 12"/>
              <p:cNvSpPr/>
              <p:nvPr/>
            </p:nvSpPr>
            <p:spPr>
              <a:xfrm>
                <a:off x="1475656" y="2861401"/>
                <a:ext cx="216024" cy="18466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下矢印 13"/>
              <p:cNvSpPr/>
              <p:nvPr/>
            </p:nvSpPr>
            <p:spPr>
              <a:xfrm>
                <a:off x="1475656" y="1596615"/>
                <a:ext cx="216024" cy="18466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下矢印 14"/>
              <p:cNvSpPr/>
              <p:nvPr/>
            </p:nvSpPr>
            <p:spPr>
              <a:xfrm>
                <a:off x="1475656" y="4615625"/>
                <a:ext cx="216024" cy="18466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下矢印 15"/>
            <p:cNvSpPr/>
            <p:nvPr/>
          </p:nvSpPr>
          <p:spPr>
            <a:xfrm>
              <a:off x="1475656" y="4756502"/>
              <a:ext cx="216024" cy="1846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QCS2014 @ Peking Univ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61129" y="404664"/>
            <a:ext cx="501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Wigner-Seitz </a:t>
            </a:r>
            <a:r>
              <a:rPr kumimoji="1" lang="en-US" altLang="ja-JP" dirty="0" err="1" smtClean="0"/>
              <a:t>approx</a:t>
            </a:r>
            <a:r>
              <a:rPr kumimoji="1" lang="en-US" altLang="ja-JP" dirty="0" smtClean="0"/>
              <a:t> is often used. But we have performed 3D calc.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25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51880</TotalTime>
  <Words>1936</Words>
  <Application>Microsoft Office PowerPoint</Application>
  <PresentationFormat>画面に合わせる (4:3)</PresentationFormat>
  <Paragraphs>334</Paragraphs>
  <Slides>28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28</vt:i4>
      </vt:variant>
    </vt:vector>
  </HeadingPairs>
  <TitlesOfParts>
    <vt:vector size="32" baseType="lpstr">
      <vt:lpstr>Office テーマ</vt:lpstr>
      <vt:lpstr>Equation</vt:lpstr>
      <vt:lpstr>MathType 6.0 Equation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maru</dc:creator>
  <cp:lastModifiedBy>maru</cp:lastModifiedBy>
  <cp:revision>408</cp:revision>
  <dcterms:created xsi:type="dcterms:W3CDTF">2012-08-20T09:39:54Z</dcterms:created>
  <dcterms:modified xsi:type="dcterms:W3CDTF">2014-10-21T07:09:31Z</dcterms:modified>
</cp:coreProperties>
</file>