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78" r:id="rId4"/>
    <p:sldId id="258" r:id="rId5"/>
    <p:sldId id="291" r:id="rId6"/>
    <p:sldId id="281" r:id="rId7"/>
    <p:sldId id="282" r:id="rId8"/>
    <p:sldId id="285" r:id="rId9"/>
    <p:sldId id="284" r:id="rId10"/>
    <p:sldId id="267" r:id="rId11"/>
    <p:sldId id="289" r:id="rId12"/>
    <p:sldId id="268" r:id="rId13"/>
    <p:sldId id="271" r:id="rId14"/>
    <p:sldId id="274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6" d="100"/>
          <a:sy n="66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2014/10/21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inmx97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tm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Oscillation Driven </a:t>
            </a:r>
            <a:r>
              <a:rPr lang="en-US" altLang="zh-CN" dirty="0" err="1" smtClean="0"/>
              <a:t>Magnetospheric</a:t>
            </a:r>
            <a:r>
              <a:rPr lang="en-US" altLang="zh-CN" dirty="0" smtClean="0"/>
              <a:t> Activity In Pulsars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5800" y="980728"/>
            <a:ext cx="8077200" cy="2347688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Peking University </a:t>
            </a:r>
            <a:r>
              <a:rPr lang="en-US" altLang="zh-CN" b="1" u="sng" dirty="0" err="1" smtClean="0">
                <a:solidFill>
                  <a:schemeClr val="accent2"/>
                </a:solidFill>
              </a:rPr>
              <a:t>Mengxiang</a:t>
            </a:r>
            <a:r>
              <a:rPr lang="en-US" altLang="zh-CN" b="1" u="sng" dirty="0" smtClean="0">
                <a:solidFill>
                  <a:schemeClr val="accent2"/>
                </a:solidFill>
              </a:rPr>
              <a:t> Lin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Renxin</a:t>
            </a:r>
            <a:r>
              <a:rPr lang="en-US" altLang="zh-CN" dirty="0" smtClean="0"/>
              <a:t> Xu, Bing Zhang</a:t>
            </a:r>
          </a:p>
          <a:p>
            <a:r>
              <a:rPr lang="en-US" altLang="zh-CN" dirty="0" smtClean="0"/>
              <a:t>Email: </a:t>
            </a:r>
            <a:r>
              <a:rPr lang="en-US" altLang="zh-CN" dirty="0" smtClean="0">
                <a:hlinkClick r:id="rId2"/>
              </a:rPr>
              <a:t>linmx97@gmail.com</a:t>
            </a:r>
            <a:endParaRPr lang="en-US" altLang="zh-CN" dirty="0" smtClean="0"/>
          </a:p>
          <a:p>
            <a:r>
              <a:rPr lang="en-US" altLang="zh-CN" dirty="0" smtClean="0"/>
              <a:t>2014.10.21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Submitted to Astrophysical Journal</a:t>
            </a:r>
          </a:p>
        </p:txBody>
      </p:sp>
    </p:spTree>
    <p:extLst>
      <p:ext uri="{BB962C8B-B14F-4D97-AF65-F5344CB8AC3E}">
        <p14:creationId xmlns:p14="http://schemas.microsoft.com/office/powerpoint/2010/main" val="32766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Explanation of radio AXPs/SGRs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76872"/>
                <a:ext cx="8229600" cy="412392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smtClean="0">
                    <a:solidFill>
                      <a:srgbClr val="FF0000"/>
                    </a:solidFill>
                  </a:rPr>
                  <a:t>Normal magnetic field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~</m:t>
                    </m:r>
                    <m:sSup>
                      <m:sSupPr>
                        <m:ctrlPr>
                          <a:rPr lang="en-US" altLang="zh-CN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/>
                          </a:rPr>
                          <m:t>12</m:t>
                        </m:r>
                      </m:sup>
                    </m:sSup>
                    <m:r>
                      <a:rPr lang="en-US" altLang="zh-CN" i="1">
                        <a:latin typeface="Cambria Math"/>
                      </a:rPr>
                      <m:t>𝐺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Quiescent states</a:t>
                </a:r>
              </a:p>
              <a:p>
                <a:pPr lvl="1"/>
                <a:r>
                  <a:rPr lang="en-US" altLang="zh-CN" dirty="0"/>
                  <a:t>under death line </a:t>
                </a:r>
                <a:r>
                  <a:rPr lang="en-US" altLang="zh-CN" dirty="0">
                    <a:sym typeface="Wingdings" panose="05000000000000000000" pitchFamily="2" charset="2"/>
                  </a:rPr>
                  <a:t> radio quiet</a:t>
                </a:r>
                <a:endParaRPr lang="en-US" altLang="zh-CN" dirty="0"/>
              </a:p>
              <a:p>
                <a:r>
                  <a:rPr lang="en-US" altLang="zh-CN" dirty="0">
                    <a:sym typeface="Wingdings" panose="05000000000000000000" pitchFamily="2" charset="2"/>
                  </a:rPr>
                  <a:t>After outbursts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:</a:t>
                </a:r>
              </a:p>
              <a:p>
                <a:pPr lvl="1"/>
                <a:r>
                  <a:rPr lang="en-US" altLang="zh-CN" dirty="0">
                    <a:sym typeface="Wingdings" panose="05000000000000000000" pitchFamily="2" charset="2"/>
                  </a:rPr>
                  <a:t>Starquakes  </a:t>
                </a:r>
                <a:r>
                  <a:rPr lang="en-US" altLang="zh-CN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oscillations</a:t>
                </a:r>
                <a:r>
                  <a:rPr lang="en-US" altLang="zh-CN" dirty="0">
                    <a:sym typeface="Wingdings" panose="05000000000000000000" pitchFamily="2" charset="2"/>
                  </a:rPr>
                  <a:t>  larger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dirty="0">
                        <a:latin typeface="Cambria Math"/>
                        <a:sym typeface="Wingdings" panose="05000000000000000000" pitchFamily="2" charset="2"/>
                      </a:rPr>
                      <m:t>Δ</m:t>
                    </m:r>
                    <m:r>
                      <a:rPr lang="en-US" altLang="zh-CN" i="1" dirty="0">
                        <a:latin typeface="Cambria Math"/>
                        <a:sym typeface="Wingdings" panose="05000000000000000000" pitchFamily="2" charset="2"/>
                      </a:rPr>
                      <m:t>𝑉</m:t>
                    </m:r>
                  </m:oMath>
                </a14:m>
                <a:endParaRPr lang="en-US" altLang="zh-CN" dirty="0">
                  <a:sym typeface="Wingdings" panose="05000000000000000000" pitchFamily="2" charset="2"/>
                </a:endParaRPr>
              </a:p>
              <a:p>
                <a:pPr marL="457200" lvl="1" indent="0">
                  <a:buNone/>
                </a:pPr>
                <a:r>
                  <a:rPr lang="en-US" altLang="zh-CN" dirty="0">
                    <a:sym typeface="Wingdings" panose="05000000000000000000" pitchFamily="2" charset="2"/>
                  </a:rPr>
                  <a:t>	 above death line radio 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loud</a:t>
                </a:r>
              </a:p>
              <a:p>
                <a:pPr lvl="1"/>
                <a:r>
                  <a:rPr lang="en-US" altLang="zh-CN" dirty="0" smtClean="0">
                    <a:sym typeface="Wingdings" panose="05000000000000000000" pitchFamily="2" charset="2"/>
                  </a:rPr>
                  <a:t>Radio decays with oscillations damping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76872"/>
                <a:ext cx="8229600" cy="4123928"/>
              </a:xfrm>
              <a:blipFill rotWithShape="1">
                <a:blip r:embed="rId2"/>
                <a:stretch>
                  <a:fillRect t="-74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23527" y="1535059"/>
            <a:ext cx="3801041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In solid quark star model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097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Explanation of radio AXPs/SGRs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56792"/>
            <a:ext cx="5445853" cy="5229200"/>
          </a:xfrm>
        </p:spPr>
      </p:pic>
      <p:sp>
        <p:nvSpPr>
          <p:cNvPr id="5" name="TextBox 4"/>
          <p:cNvSpPr txBox="1"/>
          <p:nvPr/>
        </p:nvSpPr>
        <p:spPr>
          <a:xfrm>
            <a:off x="7092280" y="6309320"/>
            <a:ext cx="1962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Tong &amp; Wang 2014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396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Explanation of radio AXPs/SGRs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535059"/>
            <a:ext cx="3801041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In solid quark star model</a:t>
            </a:r>
            <a:endParaRPr lang="zh-CN" altLang="en-US" sz="2800" dirty="0"/>
          </a:p>
        </p:txBody>
      </p:sp>
      <p:pic>
        <p:nvPicPr>
          <p:cNvPr id="5" name="内容占位符 4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23" y="2058279"/>
            <a:ext cx="5757153" cy="4721998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1892" y="3218200"/>
                <a:ext cx="2244525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400" dirty="0" smtClean="0"/>
                  <a:t>Explanation of  </a:t>
                </a:r>
              </a:p>
              <a:p>
                <a:pPr algn="ctr"/>
                <a:r>
                  <a:rPr lang="en-US" altLang="zh-CN" sz="2400" dirty="0" smtClean="0"/>
                  <a:t>1E 1547.0-5408: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𝑃</m:t>
                    </m:r>
                    <m:r>
                      <a:rPr lang="en-US" altLang="zh-CN" sz="2400" b="0" i="1" smtClean="0">
                        <a:latin typeface="Cambria Math"/>
                      </a:rPr>
                      <m:t>=2.07</m:t>
                    </m:r>
                  </m:oMath>
                </a14:m>
                <a:r>
                  <a:rPr lang="en-US" altLang="zh-CN" sz="2400" dirty="0" smtClean="0"/>
                  <a:t>s,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𝐵</m:t>
                    </m:r>
                    <m:r>
                      <a:rPr lang="en-US" altLang="zh-CN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altLang="zh-CN" sz="2400" dirty="0" smtClean="0"/>
                  <a:t>G,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𝑇</m:t>
                    </m:r>
                    <m:r>
                      <a:rPr lang="en-US" altLang="zh-CN" sz="2400" b="0" i="1" smtClean="0">
                        <a:latin typeface="Cambria Math"/>
                      </a:rPr>
                      <m:t>=5×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altLang="zh-CN" sz="2400" dirty="0" smtClean="0"/>
                  <a:t>K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892" y="3218200"/>
                <a:ext cx="2244525" cy="1938992"/>
              </a:xfrm>
              <a:prstGeom prst="rect">
                <a:avLst/>
              </a:prstGeom>
              <a:blipFill rotWithShape="1">
                <a:blip r:embed="rId3"/>
                <a:stretch>
                  <a:fillRect l="-2174" t="-2516" r="-2446" b="-62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67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Explanation of radio AXPs/SGRs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535059"/>
            <a:ext cx="3801041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In solid quark star model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53914" y="5517232"/>
                <a:ext cx="647427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400" dirty="0" smtClean="0"/>
                  <a:t>The critical K of the four radio AXPs/SGRs. </a:t>
                </a:r>
              </a:p>
              <a:p>
                <a:pPr algn="ctr"/>
                <a:r>
                  <a:rPr lang="en-US" altLang="zh-CN" sz="2400" dirty="0" smtClean="0"/>
                  <a:t>Dipole magnetic field with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𝐵</m:t>
                    </m:r>
                    <m:r>
                      <a:rPr lang="en-US" altLang="zh-CN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altLang="zh-CN" sz="2400" dirty="0" smtClean="0"/>
                  <a:t>G is adopted.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914" y="5517232"/>
                <a:ext cx="6474272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942" t="-5882" r="-1036" b="-16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内容占位符 4" descr="屏幕剪辑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972" y="2276872"/>
            <a:ext cx="6602214" cy="3125576"/>
          </a:xfrm>
        </p:spPr>
      </p:pic>
    </p:spTree>
    <p:extLst>
      <p:ext uri="{BB962C8B-B14F-4D97-AF65-F5344CB8AC3E}">
        <p14:creationId xmlns:p14="http://schemas.microsoft.com/office/powerpoint/2010/main" val="28660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Toroidal oscillations change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/>
                          </a:rPr>
                          <m:t>GJ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then influence the properties of pulsar inner gap</a:t>
                </a:r>
              </a:p>
              <a:p>
                <a:pPr lvl="1"/>
                <a:r>
                  <a:rPr lang="en-US" altLang="zh-CN" dirty="0" smtClean="0"/>
                  <a:t>Shorter height, Larger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Δ</m:t>
                    </m:r>
                    <m:r>
                      <a:rPr lang="en-US" altLang="zh-CN" b="0" i="1" smtClean="0">
                        <a:latin typeface="Cambria Math"/>
                      </a:rPr>
                      <m:t>𝑉</m:t>
                    </m:r>
                  </m:oMath>
                </a14:m>
                <a:endParaRPr lang="en-US" altLang="zh-CN" b="0" dirty="0" smtClean="0"/>
              </a:p>
              <a:p>
                <a:pPr lvl="1"/>
                <a:r>
                  <a:rPr lang="en-US" altLang="zh-CN" dirty="0" smtClean="0"/>
                  <a:t>Larger effective polar cap</a:t>
                </a:r>
              </a:p>
              <a:p>
                <a:pPr lvl="1"/>
                <a:r>
                  <a:rPr lang="en-US" altLang="zh-CN" dirty="0" smtClean="0"/>
                  <a:t>Mode change</a:t>
                </a:r>
              </a:p>
              <a:p>
                <a:r>
                  <a:rPr lang="en-US" altLang="zh-CN" dirty="0" smtClean="0"/>
                  <a:t>Explanation of radio AXPs/SGRs</a:t>
                </a:r>
              </a:p>
              <a:p>
                <a:pPr lvl="1"/>
                <a:r>
                  <a:rPr lang="en-US" altLang="zh-CN" dirty="0" err="1" smtClean="0"/>
                  <a:t>Magnetar</a:t>
                </a:r>
                <a:r>
                  <a:rPr lang="en-US" altLang="zh-CN" dirty="0" smtClean="0"/>
                  <a:t> model: larger radio beam</a:t>
                </a:r>
              </a:p>
              <a:p>
                <a:pPr lvl="1"/>
                <a:r>
                  <a:rPr lang="en-US" altLang="zh-CN" dirty="0" smtClean="0"/>
                  <a:t>Solid quark star model: larger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Δ</m:t>
                    </m:r>
                    <m:r>
                      <a:rPr lang="en-US" altLang="zh-CN" b="0" i="1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altLang="zh-CN" dirty="0" smtClean="0"/>
                  <a:t> activate the pulsar inner gap from below the radio death line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527" b="-38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690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1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Physical Model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1535059"/>
            <a:ext cx="5077031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The height of gap in three modes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76872"/>
                <a:ext cx="8229600" cy="412392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CR, ICS</a:t>
                </a:r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h</m:t>
                    </m:r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US" altLang="zh-CN" b="0" dirty="0" smtClean="0"/>
                  <a:t>, </a:t>
                </a:r>
              </a:p>
              <a:p>
                <a:endParaRPr lang="en-US" altLang="zh-CN" dirty="0" smtClean="0"/>
              </a:p>
              <a:p>
                <a:pPr marL="457200" lvl="1" indent="0">
                  <a:buNone/>
                </a:pP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Case 1: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𝛾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,  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𝑒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/>
                      </a:rPr>
                      <m:t>h</m:t>
                    </m:r>
                    <m:r>
                      <a:rPr lang="en-US" altLang="zh-CN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𝛾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altLang="zh-CN" i="1">
                                <a:latin typeface="Cambria Math"/>
                              </a:rPr>
                              <m:t>𝑚𝑎𝑥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Case 2: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𝛾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altLang="zh-CN" i="1">
                                <a:latin typeface="Cambria Math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𝑒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CN" i="1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/>
                  <a:t>: </a:t>
                </a:r>
                <a:endParaRPr lang="en-US" altLang="zh-CN" dirty="0" smtClean="0"/>
              </a:p>
              <a:p>
                <a:pPr marL="457200" lvl="1" indent="0">
                  <a:buNone/>
                </a:pPr>
                <a:r>
                  <a:rPr lang="en-US" altLang="zh-CN" b="0" dirty="0"/>
                  <a:t>	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/>
                      </a:rPr>
                      <m:t>h</m:t>
                    </m:r>
                    <m:r>
                      <a:rPr lang="en-US" altLang="zh-CN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/>
                          </a:rPr>
                          <m:t>𝛾</m:t>
                        </m:r>
                      </m:sub>
                    </m:sSub>
                    <m:r>
                      <a:rPr lang="en-US" altLang="zh-CN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 smtClean="0"/>
                  <a:t>  or 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h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min</m:t>
                    </m:r>
                    <m:r>
                      <a:rPr lang="en-US" altLang="zh-CN" b="0" i="1" smtClean="0">
                        <a:latin typeface="Cambria Math"/>
                      </a:rPr>
                      <m:t>⁡{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}</m:t>
                    </m:r>
                  </m:oMath>
                </a14:m>
                <a:endParaRPr lang="en-US" altLang="zh-CN" dirty="0" smtClean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76872"/>
                <a:ext cx="8229600" cy="4123928"/>
              </a:xfrm>
              <a:blipFill rotWithShape="1">
                <a:blip r:embed="rId2"/>
                <a:stretch>
                  <a:fillRect t="-8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6588" y="3573016"/>
                <a:ext cx="4193971" cy="550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800" i="1">
                              <a:latin typeface="Cambria Math"/>
                            </a:rPr>
                            <m:t>𝑒</m:t>
                          </m:r>
                          <m:r>
                            <a:rPr lang="en-US" altLang="zh-CN" sz="2800" i="1">
                              <a:latin typeface="Cambria Math"/>
                            </a:rPr>
                            <m:t>,  </m:t>
                          </m:r>
                          <m:r>
                            <a:rPr lang="en-US" altLang="zh-CN" sz="2800" i="1">
                              <a:latin typeface="Cambria Math"/>
                            </a:rPr>
                            <m:t>𝑚𝑎𝑥</m:t>
                          </m:r>
                        </m:sub>
                      </m:sSub>
                      <m:r>
                        <a:rPr lang="en-US" altLang="zh-CN" sz="2800" i="1">
                          <a:latin typeface="Cambria Math"/>
                        </a:rPr>
                        <m:t>=</m:t>
                      </m:r>
                      <m:r>
                        <a:rPr lang="en-US" altLang="zh-CN" sz="2800" i="1">
                          <a:latin typeface="Cambria Math"/>
                        </a:rPr>
                        <m:t>𝑒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/>
                        </a:rPr>
                        <m:t>Δ</m:t>
                      </m:r>
                      <m:r>
                        <a:rPr lang="en-US" altLang="zh-CN" sz="2800" i="1">
                          <a:latin typeface="Cambria Math"/>
                        </a:rPr>
                        <m:t>𝑉</m:t>
                      </m:r>
                      <m:r>
                        <a:rPr lang="en-US" altLang="zh-CN" sz="2800" i="1">
                          <a:latin typeface="Cambria Math"/>
                        </a:rPr>
                        <m:t>/(</m:t>
                      </m:r>
                      <m:sSub>
                        <m:sSubPr>
                          <m:ctrlPr>
                            <a:rPr lang="en-US" altLang="zh-CN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altLang="zh-CN" sz="2800" i="1">
                              <a:latin typeface="Cambria Math"/>
                            </a:rPr>
                            <m:t>𝑒</m:t>
                          </m:r>
                        </m:sub>
                      </m:sSub>
                      <m:sSup>
                        <m:sSupPr>
                          <m:ctrlPr>
                            <a:rPr lang="en-US" altLang="zh-CN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altLang="zh-CN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zh-CN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88" y="3573016"/>
                <a:ext cx="4193971" cy="5507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67744" y="2871411"/>
                <a:ext cx="936154" cy="52322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i="1" dirty="0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altLang="zh-CN" sz="2800" i="1" dirty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zh-CN" altLang="en-US" sz="2800" dirty="0" smtClean="0"/>
                  <a:t> ↑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871411"/>
                <a:ext cx="93615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638" r="-9259" b="-202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67944" y="2854226"/>
                <a:ext cx="926279" cy="557589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i="1" dirty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altLang="zh-CN" sz="2800" i="1" dirty="0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zh-CN" altLang="en-US" sz="2800" dirty="0" smtClean="0"/>
                  <a:t>↑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854226"/>
                <a:ext cx="926279" cy="557589"/>
              </a:xfrm>
              <a:prstGeom prst="rect">
                <a:avLst/>
              </a:prstGeom>
              <a:blipFill rotWithShape="1">
                <a:blip r:embed="rId5"/>
                <a:stretch>
                  <a:fillRect t="-9000" r="-9375" b="-14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97268" y="2871411"/>
                <a:ext cx="834972" cy="557589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0" i="1" dirty="0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sz="2800" i="1" dirty="0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zh-CN" altLang="en-US" sz="2800" dirty="0" smtClean="0"/>
                  <a:t>↓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268" y="2871411"/>
                <a:ext cx="834972" cy="557589"/>
              </a:xfrm>
              <a:prstGeom prst="rect">
                <a:avLst/>
              </a:prstGeom>
              <a:blipFill rotWithShape="1">
                <a:blip r:embed="rId6"/>
                <a:stretch>
                  <a:fillRect t="-9000" r="-10345" b="-14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右箭头 4"/>
          <p:cNvSpPr/>
          <p:nvPr/>
        </p:nvSpPr>
        <p:spPr>
          <a:xfrm>
            <a:off x="3438107" y="2971082"/>
            <a:ext cx="413813" cy="358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5220072" y="2971081"/>
            <a:ext cx="413813" cy="358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3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Physical Model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1535059"/>
            <a:ext cx="5077031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The height of gap in three modes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23928"/>
          </a:xfrm>
        </p:spPr>
        <p:txBody>
          <a:bodyPr/>
          <a:lstStyle/>
          <a:p>
            <a:r>
              <a:rPr lang="en-US" altLang="zh-CN" dirty="0" smtClean="0"/>
              <a:t>Two photon annihilation </a:t>
            </a:r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159873"/>
            <a:ext cx="4563112" cy="12765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24128" y="3567304"/>
            <a:ext cx="2558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(Zhang et al. 1998</a:t>
            </a:r>
            <a:r>
              <a:rPr lang="en-US" altLang="zh-CN" sz="2400" dirty="0" smtClean="0"/>
              <a:t>)</a:t>
            </a:r>
            <a:endParaRPr lang="en-US" altLang="zh-CN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1600" y="4878397"/>
                <a:ext cx="5019579" cy="557589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zh-CN" altLang="en-US" sz="2800" dirty="0" smtClean="0"/>
                  <a:t> </a:t>
                </a:r>
                <a:r>
                  <a:rPr lang="en-US" altLang="zh-CN" sz="2800" dirty="0" smtClean="0"/>
                  <a:t>only depends  on Temperature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878397"/>
                <a:ext cx="5019579" cy="557589"/>
              </a:xfrm>
              <a:prstGeom prst="rect">
                <a:avLst/>
              </a:prstGeom>
              <a:blipFill rotWithShape="1">
                <a:blip r:embed="rId3"/>
                <a:stretch>
                  <a:fillRect t="-5000" r="-601" b="-18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62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Physical model</a:t>
            </a:r>
          </a:p>
          <a:p>
            <a:r>
              <a:rPr lang="en-US" altLang="zh-CN" dirty="0" smtClean="0"/>
              <a:t>Results</a:t>
            </a:r>
          </a:p>
          <a:p>
            <a:r>
              <a:rPr lang="en-US" altLang="zh-CN" dirty="0"/>
              <a:t>Explanation of radio </a:t>
            </a:r>
            <a:r>
              <a:rPr lang="en-US" altLang="zh-CN" dirty="0" smtClean="0"/>
              <a:t>AXPs/SGRs</a:t>
            </a:r>
          </a:p>
          <a:p>
            <a:r>
              <a:rPr lang="en-US" altLang="zh-CN" dirty="0" smtClean="0"/>
              <a:t>Summary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082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Pulsars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118872" indent="0">
              <a:buNone/>
            </a:pPr>
            <a:r>
              <a:rPr lang="en-US" altLang="zh-CN" dirty="0" smtClean="0"/>
              <a:t>	rotational magnetized compact objects</a:t>
            </a:r>
            <a:endParaRPr lang="en-US" altLang="zh-CN" dirty="0"/>
          </a:p>
        </p:txBody>
      </p:sp>
      <p:pic>
        <p:nvPicPr>
          <p:cNvPr id="4" name="Picture 3" descr="rotati~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47088"/>
            <a:ext cx="3528392" cy="363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7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Glitches (sudden “spin-up”) are common</a:t>
            </a:r>
          </a:p>
          <a:p>
            <a:r>
              <a:rPr lang="en-US" altLang="zh-CN" dirty="0" smtClean="0"/>
              <a:t>Radio AXPs/SGRs (four sources detected)</a:t>
            </a:r>
          </a:p>
          <a:p>
            <a:pPr marL="118872" indent="0">
              <a:buNone/>
            </a:pPr>
            <a:r>
              <a:rPr lang="en-US" altLang="zh-CN" sz="1600" dirty="0"/>
              <a:t>	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mcGill</a:t>
            </a:r>
            <a:r>
              <a:rPr lang="en-US" altLang="zh-CN" sz="2400" dirty="0" smtClean="0"/>
              <a:t> online </a:t>
            </a:r>
            <a:r>
              <a:rPr lang="en-US" altLang="zh-CN" sz="2400" dirty="0" err="1" smtClean="0"/>
              <a:t>magnetar</a:t>
            </a:r>
            <a:r>
              <a:rPr lang="en-US" altLang="zh-CN" sz="2400" dirty="0" smtClean="0"/>
              <a:t> catalog) </a:t>
            </a:r>
            <a:endParaRPr lang="en-US" altLang="zh-CN" sz="2400" dirty="0"/>
          </a:p>
          <a:p>
            <a:pPr lvl="1"/>
            <a:r>
              <a:rPr lang="en-US" altLang="zh-CN" dirty="0"/>
              <a:t>Quiescent states: radio </a:t>
            </a:r>
            <a:r>
              <a:rPr lang="en-US" altLang="zh-CN" dirty="0" smtClean="0"/>
              <a:t>quiet</a:t>
            </a:r>
            <a:endParaRPr lang="en-US" altLang="zh-CN" dirty="0"/>
          </a:p>
          <a:p>
            <a:pPr lvl="1"/>
            <a:r>
              <a:rPr lang="en-US" altLang="zh-CN" dirty="0"/>
              <a:t>After outbursts: radio </a:t>
            </a:r>
            <a:r>
              <a:rPr lang="en-US" altLang="zh-CN" dirty="0" smtClean="0"/>
              <a:t>loud</a:t>
            </a: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013176"/>
            <a:ext cx="5895140" cy="9541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2800" dirty="0" smtClean="0"/>
              <a:t>AXPs/SGRs: anomalous X-ray pulsars / </a:t>
            </a:r>
          </a:p>
          <a:p>
            <a:r>
              <a:rPr lang="en-US" altLang="zh-CN" sz="2800" dirty="0" smtClean="0"/>
              <a:t>soft gamma-ray repeaters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463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zh-CN" dirty="0"/>
              <a:t>Morozova et al. (2010); Zanotti et al. (2012) had studied oscillations’ effect under </a:t>
            </a:r>
            <a:r>
              <a:rPr lang="it-IT" altLang="zh-CN" dirty="0">
                <a:solidFill>
                  <a:srgbClr val="FF0000"/>
                </a:solidFill>
              </a:rPr>
              <a:t>SCLF</a:t>
            </a:r>
            <a:r>
              <a:rPr lang="it-IT" altLang="zh-CN" dirty="0"/>
              <a:t> model</a:t>
            </a:r>
          </a:p>
          <a:p>
            <a:r>
              <a:rPr lang="it-IT" altLang="zh-CN" dirty="0"/>
              <a:t>We study oscillations’ effect under </a:t>
            </a:r>
            <a:r>
              <a:rPr lang="it-IT" altLang="zh-CN" dirty="0">
                <a:solidFill>
                  <a:srgbClr val="FF0000"/>
                </a:solidFill>
              </a:rPr>
              <a:t>inner gap </a:t>
            </a:r>
            <a:r>
              <a:rPr lang="it-IT" altLang="zh-CN" dirty="0"/>
              <a:t>model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412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Physical Model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535059"/>
            <a:ext cx="8321509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G-J charge density and </a:t>
            </a:r>
            <a:r>
              <a:rPr lang="en-US" altLang="zh-CN" sz="2800" dirty="0" err="1" smtClean="0"/>
              <a:t>toroidal</a:t>
            </a:r>
            <a:r>
              <a:rPr lang="en-US" altLang="zh-CN" sz="2800" dirty="0" smtClean="0"/>
              <a:t> oscillation modification</a:t>
            </a:r>
            <a:endParaRPr lang="zh-CN" altLang="en-US" sz="2800" dirty="0"/>
          </a:p>
        </p:txBody>
      </p:sp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960" y="3259176"/>
            <a:ext cx="1933845" cy="600159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61" y="2623928"/>
            <a:ext cx="3391374" cy="15251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2111874"/>
            <a:ext cx="3021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Unipolar induction: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420163" y="2347167"/>
            <a:ext cx="42562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 smtClean="0"/>
              <a:t>Goldreich</a:t>
            </a:r>
            <a:r>
              <a:rPr lang="en-US" altLang="zh-CN" sz="2400" dirty="0" smtClean="0"/>
              <a:t>-Julian charge density:</a:t>
            </a:r>
          </a:p>
          <a:p>
            <a:r>
              <a:rPr lang="en-US" altLang="zh-CN" dirty="0" smtClean="0"/>
              <a:t>(</a:t>
            </a:r>
            <a:r>
              <a:rPr lang="en-US" altLang="zh-CN" dirty="0" err="1" smtClean="0"/>
              <a:t>Goldreich</a:t>
            </a:r>
            <a:r>
              <a:rPr lang="en-US" altLang="zh-CN" dirty="0" smtClean="0"/>
              <a:t> &amp; Julian 1969, only rotation)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23528" y="2185595"/>
            <a:ext cx="3744416" cy="203549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420163" y="2204864"/>
            <a:ext cx="4212338" cy="20162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23528" y="4365104"/>
            <a:ext cx="266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 smtClean="0"/>
              <a:t>Toroidal</a:t>
            </a:r>
            <a:r>
              <a:rPr lang="en-US" altLang="zh-CN" sz="2400" dirty="0" smtClean="0"/>
              <a:t> oscillation:</a:t>
            </a:r>
            <a:endParaRPr lang="zh-CN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649678" y="5085184"/>
            <a:ext cx="6026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Oscillation modification to G-J charge density:</a:t>
            </a:r>
            <a:endParaRPr lang="zh-CN" altLang="en-US" sz="2400" dirty="0"/>
          </a:p>
        </p:txBody>
      </p:sp>
      <p:pic>
        <p:nvPicPr>
          <p:cNvPr id="15" name="图片 14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289" y="5499582"/>
            <a:ext cx="5658640" cy="809738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323527" y="4365105"/>
            <a:ext cx="8308973" cy="2448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43" y="4822651"/>
            <a:ext cx="18383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56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Physical Model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535059"/>
            <a:ext cx="2593980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Inner gap model</a:t>
            </a:r>
            <a:endParaRPr lang="zh-CN" altLang="en-US" sz="2800" dirty="0"/>
          </a:p>
        </p:txBody>
      </p:sp>
      <p:pic>
        <p:nvPicPr>
          <p:cNvPr id="5" name="内容占位符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58534"/>
            <a:ext cx="4572638" cy="43821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76056" y="5354052"/>
            <a:ext cx="3187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Death line criterion :</a:t>
            </a:r>
            <a:endParaRPr lang="zh-CN" altLang="en-US" sz="2800" dirty="0"/>
          </a:p>
        </p:txBody>
      </p:sp>
      <p:pic>
        <p:nvPicPr>
          <p:cNvPr id="11" name="图片 10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954" y="5943117"/>
            <a:ext cx="1857634" cy="438211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972754" y="5157192"/>
            <a:ext cx="3648581" cy="138839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83568" y="6481411"/>
            <a:ext cx="3084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Ruderman</a:t>
            </a:r>
            <a:r>
              <a:rPr lang="en-US" altLang="zh-CN" dirty="0" smtClean="0"/>
              <a:t> &amp; </a:t>
            </a:r>
            <a:r>
              <a:rPr lang="en-US" altLang="zh-CN" dirty="0" err="1" smtClean="0"/>
              <a:t>Satherland</a:t>
            </a:r>
            <a:r>
              <a:rPr lang="en-US" altLang="zh-CN" dirty="0" smtClean="0"/>
              <a:t> (1975)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16016" y="2276872"/>
                <a:ext cx="4444871" cy="2714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Three modes: </a:t>
                </a:r>
              </a:p>
              <a:p>
                <a:r>
                  <a:rPr lang="en-US" altLang="zh-CN" sz="2800" dirty="0" smtClean="0"/>
                  <a:t>CR (curvature radiation)</a:t>
                </a:r>
              </a:p>
              <a:p>
                <a:r>
                  <a:rPr lang="en-US" altLang="zh-CN" sz="2800" dirty="0" smtClean="0"/>
                  <a:t>ICS (inverse Compton </a:t>
                </a:r>
              </a:p>
              <a:p>
                <a:r>
                  <a:rPr lang="en-US" altLang="zh-CN" sz="2800" dirty="0"/>
                  <a:t>	</a:t>
                </a:r>
                <a:r>
                  <a:rPr lang="en-US" altLang="zh-CN" sz="2800" dirty="0" smtClean="0"/>
                  <a:t>scattering)</a:t>
                </a:r>
              </a:p>
              <a:p>
                <a:r>
                  <a:rPr lang="en-US" altLang="zh-CN" sz="2800" dirty="0" smtClean="0"/>
                  <a:t>2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/>
                      </a:rPr>
                      <m:t>𝛾</m:t>
                    </m:r>
                  </m:oMath>
                </a14:m>
                <a:r>
                  <a:rPr lang="zh-CN" altLang="en-US" sz="2800" dirty="0" smtClean="0"/>
                  <a:t> </a:t>
                </a:r>
                <a:r>
                  <a:rPr lang="en-US" altLang="zh-CN" sz="2800" dirty="0" smtClean="0"/>
                  <a:t>(two-photon annihilation)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i="1">
                          <a:latin typeface="Cambria Math"/>
                        </a:rPr>
                        <m:t>h</m:t>
                      </m:r>
                      <m:r>
                        <a:rPr lang="en-US" altLang="zh-CN" sz="28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/>
                        </a:rPr>
                        <m:t>min</m:t>
                      </m:r>
                      <m:r>
                        <a:rPr lang="en-US" altLang="zh-CN" sz="2800" i="1">
                          <a:latin typeface="Cambria Math"/>
                        </a:rPr>
                        <m:t>⁡{</m:t>
                      </m:r>
                      <m:sSub>
                        <m:sSubPr>
                          <m:ctrlPr>
                            <a:rPr lang="en-US" altLang="zh-CN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800">
                              <a:latin typeface="Cambria Math"/>
                            </a:rPr>
                            <m:t>CR</m:t>
                          </m:r>
                        </m:sub>
                      </m:sSub>
                      <m:r>
                        <a:rPr lang="en-US" altLang="zh-CN" sz="2800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zh-CN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800">
                              <a:latin typeface="Cambria Math"/>
                            </a:rPr>
                            <m:t>ICS</m:t>
                          </m:r>
                        </m:sub>
                      </m:sSub>
                      <m:r>
                        <a:rPr lang="en-US" altLang="zh-CN" sz="2800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zh-CN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altLang="zh-CN" sz="2800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altLang="zh-CN" sz="2800">
                              <a:latin typeface="Cambria Math"/>
                            </a:rPr>
                            <m:t>γ</m:t>
                          </m:r>
                        </m:sub>
                      </m:sSub>
                      <m:r>
                        <a:rPr lang="en-US" altLang="zh-CN" sz="2800" i="1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altLang="zh-CN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276872"/>
                <a:ext cx="4444871" cy="2714461"/>
              </a:xfrm>
              <a:prstGeom prst="rect">
                <a:avLst/>
              </a:prstGeom>
              <a:blipFill rotWithShape="1">
                <a:blip r:embed="rId4"/>
                <a:stretch>
                  <a:fillRect l="-2881" t="-2022" r="-13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/>
          <p:cNvSpPr/>
          <p:nvPr/>
        </p:nvSpPr>
        <p:spPr>
          <a:xfrm>
            <a:off x="4752149" y="2183437"/>
            <a:ext cx="4284347" cy="29017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656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986988" y="5932730"/>
                <a:ext cx="520809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400" dirty="0" smtClean="0"/>
                  <a:t>Typical parameters of normal pulsars: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𝑃</m:t>
                    </m:r>
                    <m:r>
                      <a:rPr lang="en-US" altLang="zh-CN" sz="2400" b="0" i="1" smtClean="0">
                        <a:latin typeface="Cambria Math"/>
                      </a:rPr>
                      <m:t>=0.1</m:t>
                    </m:r>
                  </m:oMath>
                </a14:m>
                <a:r>
                  <a:rPr lang="en-US" altLang="zh-CN" sz="2400" dirty="0" smtClean="0"/>
                  <a:t>s,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𝐵</m:t>
                    </m:r>
                    <m:r>
                      <a:rPr lang="en-US" altLang="zh-CN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altLang="zh-CN" sz="2400" dirty="0" smtClean="0"/>
                  <a:t>G,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𝑇</m:t>
                    </m:r>
                    <m:r>
                      <a:rPr lang="en-US" altLang="zh-CN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altLang="zh-CN" sz="2400" dirty="0" smtClean="0"/>
                  <a:t>K, dipole</a:t>
                </a:r>
                <a:endParaRPr lang="zh-CN" alt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988" y="5932730"/>
                <a:ext cx="5208092" cy="830997"/>
              </a:xfrm>
              <a:prstGeom prst="rect">
                <a:avLst/>
              </a:prstGeom>
              <a:blipFill rotWithShape="1">
                <a:blip r:embed="rId2"/>
                <a:stretch>
                  <a:fillRect t="-5839" r="-1405" b="-153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988" y="1563452"/>
            <a:ext cx="5482308" cy="4457836"/>
          </a:xfrm>
        </p:spPr>
      </p:pic>
    </p:spTree>
    <p:extLst>
      <p:ext uri="{BB962C8B-B14F-4D97-AF65-F5344CB8AC3E}">
        <p14:creationId xmlns:p14="http://schemas.microsoft.com/office/powerpoint/2010/main" val="282615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Explanation of radio AXPs/SGRs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76872"/>
                <a:ext cx="8229600" cy="4123928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smtClean="0">
                    <a:solidFill>
                      <a:srgbClr val="FF0000"/>
                    </a:solidFill>
                  </a:rPr>
                  <a:t>Superstrong magnetic field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~</m:t>
                    </m:r>
                    <m:sSup>
                      <m:sSupPr>
                        <m:ctrlPr>
                          <a:rPr lang="en-US" altLang="zh-CN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/>
                          </a:rPr>
                          <m:t>1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altLang="zh-CN" i="1">
                        <a:latin typeface="Cambria Math"/>
                      </a:rPr>
                      <m:t>𝐺</m:t>
                    </m:r>
                  </m:oMath>
                </a14:m>
                <a:r>
                  <a:rPr lang="en-US" altLang="zh-CN" dirty="0" smtClean="0"/>
                  <a:t>: </a:t>
                </a:r>
              </a:p>
              <a:p>
                <a:pPr marL="118872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always above the radio death line</a:t>
                </a:r>
                <a:endParaRPr lang="en-US" altLang="zh-CN" dirty="0"/>
              </a:p>
              <a:p>
                <a:r>
                  <a:rPr lang="en-US" altLang="zh-CN" dirty="0" smtClean="0">
                    <a:solidFill>
                      <a:srgbClr val="FF0000"/>
                    </a:solidFill>
                  </a:rPr>
                  <a:t>Oscillations</a:t>
                </a:r>
                <a:r>
                  <a:rPr lang="en-US" altLang="zh-CN" dirty="0" smtClean="0"/>
                  <a:t> :</a:t>
                </a:r>
              </a:p>
              <a:p>
                <a:pPr marL="118872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enlarge radio emission beam</a:t>
                </a:r>
              </a:p>
              <a:p>
                <a:pPr marL="118872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enlarge the possibility to be detected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76872"/>
                <a:ext cx="8229600" cy="4123928"/>
              </a:xfrm>
              <a:blipFill rotWithShape="1">
                <a:blip r:embed="rId2"/>
                <a:stretch>
                  <a:fillRect t="-74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23527" y="1535059"/>
            <a:ext cx="3002745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In </a:t>
            </a:r>
            <a:r>
              <a:rPr lang="en-US" altLang="zh-CN" sz="2800" dirty="0" err="1" smtClean="0"/>
              <a:t>magnetar</a:t>
            </a:r>
            <a:r>
              <a:rPr lang="en-US" altLang="zh-CN" sz="2800" dirty="0" smtClean="0"/>
              <a:t> model</a:t>
            </a:r>
            <a:endParaRPr lang="zh-CN" altLang="en-US" sz="2800" dirty="0"/>
          </a:p>
        </p:txBody>
      </p:sp>
      <p:pic>
        <p:nvPicPr>
          <p:cNvPr id="6" name="Picture 3" descr="rotati~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535059"/>
            <a:ext cx="1676602" cy="172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5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模块">
  <a:themeElements>
    <a:clrScheme name="模块">
      <a:dk1>
        <a:sysClr val="windowText" lastClr="000000"/>
      </a:dk1>
      <a:lt1>
        <a:sysClr val="window" lastClr="ACFDAC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模块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1952</TotalTime>
  <Words>519</Words>
  <Application>Microsoft Office PowerPoint</Application>
  <PresentationFormat>全屏显示(4:3)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模块</vt:lpstr>
      <vt:lpstr>Oscillation Driven Magnetospheric Activity In Pulsars</vt:lpstr>
      <vt:lpstr>Outline</vt:lpstr>
      <vt:lpstr>Introduction</vt:lpstr>
      <vt:lpstr>Introduction</vt:lpstr>
      <vt:lpstr>PowerPoint 演示文稿</vt:lpstr>
      <vt:lpstr>The Physical Model</vt:lpstr>
      <vt:lpstr>The Physical Model</vt:lpstr>
      <vt:lpstr>Results</vt:lpstr>
      <vt:lpstr>Explanation of radio AXPs/SGRs</vt:lpstr>
      <vt:lpstr>Explanation of radio AXPs/SGRs</vt:lpstr>
      <vt:lpstr>Explanation of radio AXPs/SGRs</vt:lpstr>
      <vt:lpstr>Explanation of radio AXPs/SGRs</vt:lpstr>
      <vt:lpstr>Explanation of radio AXPs/SGRs</vt:lpstr>
      <vt:lpstr>Summary</vt:lpstr>
      <vt:lpstr>PowerPoint 演示文稿</vt:lpstr>
      <vt:lpstr>The Physical Model</vt:lpstr>
      <vt:lpstr>The Physical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Oscillation Driven Magnetospheric Activity</dc:title>
  <dc:creator>lin</dc:creator>
  <cp:lastModifiedBy>lin</cp:lastModifiedBy>
  <cp:revision>85</cp:revision>
  <dcterms:created xsi:type="dcterms:W3CDTF">2014-06-30T12:56:53Z</dcterms:created>
  <dcterms:modified xsi:type="dcterms:W3CDTF">2014-10-20T16:51:01Z</dcterms:modified>
</cp:coreProperties>
</file>