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02" r:id="rId3"/>
    <p:sldId id="285" r:id="rId4"/>
    <p:sldId id="300" r:id="rId5"/>
    <p:sldId id="286" r:id="rId6"/>
    <p:sldId id="287" r:id="rId7"/>
    <p:sldId id="259" r:id="rId8"/>
    <p:sldId id="288" r:id="rId9"/>
    <p:sldId id="298" r:id="rId10"/>
    <p:sldId id="289" r:id="rId11"/>
    <p:sldId id="290" r:id="rId12"/>
    <p:sldId id="299" r:id="rId13"/>
    <p:sldId id="291" r:id="rId14"/>
    <p:sldId id="292" r:id="rId15"/>
    <p:sldId id="293" r:id="rId16"/>
    <p:sldId id="265" r:id="rId17"/>
    <p:sldId id="280" r:id="rId18"/>
    <p:sldId id="278" r:id="rId19"/>
    <p:sldId id="294" r:id="rId20"/>
    <p:sldId id="284" r:id="rId21"/>
    <p:sldId id="295" r:id="rId22"/>
    <p:sldId id="281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49" autoAdjust="0"/>
    <p:restoredTop sz="94631" autoAdjust="0"/>
  </p:normalViewPr>
  <p:slideViewPr>
    <p:cSldViewPr>
      <p:cViewPr varScale="1">
        <p:scale>
          <a:sx n="120" d="100"/>
          <a:sy n="12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A03FC-C431-4F41-BDD9-12FBF54A6674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B3635-3093-4F39-A72E-112EB5FC4B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02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91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9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41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4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03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56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41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33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00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94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48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57B1-5B2F-4FA1-8FEB-2976806F5D52}" type="datetimeFigureOut">
              <a:rPr lang="zh-CN" altLang="en-US" smtClean="0"/>
              <a:t>2014/10/23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9604-AD8A-48D7-A727-0B22BE77FD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85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Strangeness 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13" name="图片 12" descr="未标题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05065"/>
            <a:ext cx="5081116" cy="678854"/>
          </a:xfrm>
          <a:prstGeom prst="rect">
            <a:avLst/>
          </a:prstGeom>
        </p:spPr>
      </p:pic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78014"/>
            <a:ext cx="9144000" cy="3515282"/>
          </a:xfrm>
        </p:spPr>
        <p:txBody>
          <a:bodyPr>
            <a:normAutofit/>
          </a:bodyPr>
          <a:lstStyle/>
          <a:p>
            <a:r>
              <a:rPr lang="en-GB" altLang="zh-CN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Renxin</a:t>
            </a:r>
            <a:r>
              <a:rPr lang="en-GB" altLang="zh-CN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zh-CN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endParaRPr lang="en-GB" altLang="zh-CN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zh-CN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 of Physics, Peking University</a:t>
            </a:r>
            <a:endParaRPr lang="en-US" altLang="zh-CN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GB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bilateral meeting on “</a:t>
            </a:r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Quark and Compact stars</a:t>
            </a: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zh-C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October 22, 2014; KIAA@PKU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491188"/>
            <a:ext cx="9073008" cy="1569660"/>
          </a:xfrm>
        </p:spPr>
        <p:txBody>
          <a:bodyPr>
            <a:normAutofit fontScale="90000"/>
          </a:bodyPr>
          <a:lstStyle/>
          <a:p>
            <a:r>
              <a:rPr lang="en-US" altLang="zh-CN" sz="7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7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strangeness </a:t>
            </a:r>
            <a:r>
              <a:rPr lang="en-US" altLang="zh-CN" sz="7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barrier</a:t>
            </a:r>
            <a:r>
              <a:rPr lang="en-US" altLang="zh-CN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5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zh-CN" sz="4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strange quark-cluster </a:t>
            </a:r>
            <a:r>
              <a:rPr lang="en-US" altLang="zh-CN" sz="49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 </a:t>
            </a:r>
            <a:r>
              <a:rPr lang="en-US" altLang="zh-CN" sz="49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en-GB" altLang="zh-CN" sz="49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77713"/>
            <a:ext cx="76581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345235" y="476672"/>
            <a:ext cx="197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>
                <a:solidFill>
                  <a:srgbClr val="0000FF"/>
                </a:solidFill>
              </a:rPr>
              <a:t>Nucita</a:t>
            </a:r>
            <a:r>
              <a:rPr lang="en-US" altLang="zh-CN" dirty="0" smtClean="0">
                <a:solidFill>
                  <a:srgbClr val="0000FF"/>
                </a:solidFill>
              </a:rPr>
              <a:t> et al. (2014)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6064260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 smtClean="0"/>
              <a:t>H-like</a:t>
            </a:r>
            <a:r>
              <a:rPr lang="en-US" altLang="zh-CN" dirty="0" smtClean="0"/>
              <a:t> Ly-</a:t>
            </a:r>
            <a:r>
              <a:rPr lang="el-GR" altLang="zh-CN" dirty="0" smtClean="0"/>
              <a:t>α</a:t>
            </a:r>
            <a:r>
              <a:rPr lang="en-US" altLang="zh-CN" dirty="0" smtClean="0"/>
              <a:t> Lines at 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altLang="zh-CN" dirty="0" smtClean="0"/>
              <a:t>: {10.2, 40.8, 91.8, 163.2, 255, 367.2, 500, </a:t>
            </a:r>
            <a:r>
              <a:rPr lang="zh-CN" altLang="en-US" sz="2000" dirty="0" smtClean="0">
                <a:solidFill>
                  <a:srgbClr val="FF0000"/>
                </a:solidFill>
              </a:rPr>
              <a:t>𝟔𝟓𝟐</a:t>
            </a:r>
            <a:r>
              <a:rPr lang="en-US" altLang="zh-CN" sz="2000" dirty="0" smtClean="0">
                <a:solidFill>
                  <a:srgbClr val="FF0000"/>
                </a:solidFill>
              </a:rPr>
              <a:t>.</a:t>
            </a:r>
            <a:r>
              <a:rPr lang="zh-CN" altLang="en-US" sz="2000" dirty="0" smtClean="0">
                <a:solidFill>
                  <a:srgbClr val="FF0000"/>
                </a:solidFill>
              </a:rPr>
              <a:t>𝟖</a:t>
            </a:r>
            <a:r>
              <a:rPr lang="en-US" altLang="zh-CN" dirty="0" smtClean="0"/>
              <a:t>, 826.2, 1020,</a:t>
            </a:r>
          </a:p>
          <a:p>
            <a:pPr algn="r"/>
            <a:r>
              <a:rPr lang="en-US" altLang="zh-CN" dirty="0" smtClean="0"/>
              <a:t>1234.2, 1468.8, 1723.8, 1999.2, 2295, 2611.2, 2947.8, 3304.8, 3682.2, 4080, ...}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076056" y="341188"/>
            <a:ext cx="0" cy="517604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5148064" y="5157192"/>
            <a:ext cx="172819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440160" y="478413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The </a:t>
            </a:r>
            <a:r>
              <a:rPr lang="en-US" altLang="zh-CN" dirty="0">
                <a:solidFill>
                  <a:srgbClr val="0000FF"/>
                </a:solidFill>
              </a:rPr>
              <a:t>puzzling symbiotic X-ray system 4U 1700+24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15" y="1052736"/>
            <a:ext cx="12954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9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" y="675506"/>
            <a:ext cx="8955730" cy="599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683568" y="2348880"/>
            <a:ext cx="8064896" cy="5760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11560" y="836712"/>
            <a:ext cx="1084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Xu</a:t>
            </a:r>
            <a:r>
              <a:rPr lang="en-US" altLang="zh-CN" dirty="0" smtClean="0"/>
              <a:t> (2014)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948264" y="2348880"/>
            <a:ext cx="965329" cy="523220"/>
          </a:xfrm>
          <a:prstGeom prst="rect">
            <a:avLst/>
          </a:prstGeom>
          <a:scene3d>
            <a:camera prst="orthographicFront">
              <a:rot lat="0" lon="0" rev="18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endParaRPr lang="zh-CN" alt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74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C00000"/>
                </a:solidFill>
              </a:rPr>
              <a:t>A solution </a:t>
            </a:r>
            <a:r>
              <a:rPr lang="en-US" altLang="zh-CN" sz="2800" dirty="0" smtClean="0">
                <a:solidFill>
                  <a:srgbClr val="C00000"/>
                </a:solidFill>
              </a:rPr>
              <a:t>to </a:t>
            </a:r>
            <a:r>
              <a:rPr lang="en-US" altLang="zh-CN" sz="2800" dirty="0"/>
              <a:t>the puzzling symbiotic X-ray system 4U </a:t>
            </a:r>
            <a:r>
              <a:rPr lang="en-US" altLang="zh-CN" sz="2800" dirty="0" smtClean="0"/>
              <a:t>1700+24</a:t>
            </a:r>
            <a:r>
              <a:rPr lang="en-US" altLang="zh-CN" sz="2800" dirty="0" smtClean="0">
                <a:solidFill>
                  <a:srgbClr val="C00000"/>
                </a:solidFill>
              </a:rPr>
              <a:t>?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2"/>
          <p:cNvSpPr txBox="1">
            <a:spLocks/>
          </p:cNvSpPr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000000"/>
                </a:solidFill>
              </a:rPr>
              <a:t>X-ray spot, </a:t>
            </a:r>
            <a:r>
              <a:rPr lang="en-US" altLang="zh-CN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4000" dirty="0" smtClean="0">
                <a:solidFill>
                  <a:srgbClr val="000000"/>
                </a:solidFill>
              </a:rPr>
              <a:t>, reduces as </a:t>
            </a:r>
            <a:r>
              <a:rPr lang="en-US" altLang="zh-CN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4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4000" dirty="0" smtClean="0">
                <a:solidFill>
                  <a:srgbClr val="000000"/>
                </a:solidFill>
              </a:rPr>
              <a:t> decreases</a:t>
            </a:r>
            <a:endParaRPr lang="zh-CN" altLang="en-US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10926" y="962348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The polar cap radius is </a:t>
            </a:r>
            <a:r>
              <a:rPr lang="en-US" altLang="zh-CN" sz="3600" i="1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3600" baseline="-25000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2636912"/>
            <a:ext cx="856895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The radius is </a:t>
            </a:r>
            <a:r>
              <a:rPr lang="en-US" altLang="zh-CN" sz="3600" i="1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3600" baseline="-25000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zh-CN" altLang="en-US" sz="36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~</a:t>
            </a:r>
            <a:r>
              <a:rPr lang="zh-CN" altLang="en-US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10m if </a:t>
            </a:r>
            <a:r>
              <a:rPr lang="en-US" altLang="zh-CN" sz="3600" i="1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= 2km and </a:t>
            </a:r>
            <a:r>
              <a:rPr lang="en-US" altLang="zh-CN" sz="3600" i="1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= 1s.</a:t>
            </a:r>
            <a:endParaRPr lang="zh-CN" altLang="zh-CN" sz="3600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36512" y="3630157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Polar cap enlarges due to diffusion of matter</a:t>
            </a:r>
            <a:endParaRPr lang="zh-CN" altLang="zh-CN" sz="3600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512" y="5358349"/>
            <a:ext cx="881091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Understandable for X-ray spot size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~ 10-10</a:t>
            </a:r>
            <a:r>
              <a:rPr lang="en-US" altLang="zh-CN" sz="3600" b="1" baseline="30000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!</a:t>
            </a:r>
            <a:endParaRPr lang="zh-CN" altLang="zh-CN" sz="3600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5" y="4365104"/>
            <a:ext cx="8515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4864"/>
            <a:ext cx="5962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52928" cy="506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2844" y="1052736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b="1" i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Radial velocity </a:t>
            </a:r>
            <a:r>
              <a:rPr lang="en-US" altLang="zh-CN" sz="36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measurements of HD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154791</a:t>
            </a:r>
            <a:endParaRPr lang="zh-CN" altLang="zh-CN" sz="3600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1680" y="5364505"/>
            <a:ext cx="2916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err="1" smtClean="0">
                <a:solidFill>
                  <a:srgbClr val="0000FF"/>
                </a:solidFill>
              </a:rPr>
              <a:t>P</a:t>
            </a:r>
            <a:r>
              <a:rPr lang="en-US" altLang="zh-CN" sz="3200" baseline="-25000" dirty="0" err="1" smtClean="0">
                <a:solidFill>
                  <a:srgbClr val="0000FF"/>
                </a:solidFill>
              </a:rPr>
              <a:t>orb</a:t>
            </a:r>
            <a:r>
              <a:rPr lang="en-US" altLang="zh-CN" sz="3200" dirty="0" smtClean="0">
                <a:solidFill>
                  <a:srgbClr val="0000FF"/>
                </a:solidFill>
              </a:rPr>
              <a:t> = 404</a:t>
            </a:r>
            <a:r>
              <a:rPr lang="en-US" altLang="zh-CN" sz="3200" dirty="0" smtClean="0">
                <a:solidFill>
                  <a:srgbClr val="0000FF"/>
                </a:solidFill>
                <a:sym typeface="Symbol"/>
              </a:rPr>
              <a:t></a:t>
            </a:r>
            <a:r>
              <a:rPr lang="en-US" altLang="zh-CN" sz="3200" dirty="0" smtClean="0">
                <a:solidFill>
                  <a:srgbClr val="0000FF"/>
                </a:solidFill>
              </a:rPr>
              <a:t>3 day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4248" y="6444044"/>
            <a:ext cx="181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Galloway+ (2002)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标题 12"/>
          <p:cNvSpPr txBox="1">
            <a:spLocks/>
          </p:cNvSpPr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000000"/>
                </a:solidFill>
              </a:rPr>
              <a:t>Besides </a:t>
            </a:r>
            <a:r>
              <a:rPr lang="en-US" altLang="zh-CN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4000" dirty="0" smtClean="0">
                <a:solidFill>
                  <a:srgbClr val="000000"/>
                </a:solidFill>
              </a:rPr>
              <a:t> &amp; </a:t>
            </a:r>
            <a:r>
              <a:rPr lang="en-US" altLang="zh-CN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4000" dirty="0" smtClean="0">
                <a:solidFill>
                  <a:srgbClr val="000000"/>
                </a:solidFill>
              </a:rPr>
              <a:t>, constraint from red giant, </a:t>
            </a:r>
            <a:r>
              <a:rPr lang="en-US" altLang="zh-CN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40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zh-CN" altLang="en-US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99805" cy="489654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74" y="26734"/>
            <a:ext cx="6076425" cy="325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385465" y="116632"/>
            <a:ext cx="181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Galloway+ (2002)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70039" y="4797152"/>
            <a:ext cx="2109873" cy="369332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aseline="-25000" dirty="0" err="1" smtClean="0"/>
              <a:t>O</a:t>
            </a:r>
            <a:r>
              <a:rPr lang="en-US" altLang="zh-CN" dirty="0" smtClean="0"/>
              <a:t> = 0.9 x 10</a:t>
            </a:r>
            <a:r>
              <a:rPr lang="en-US" altLang="zh-CN" baseline="30000" dirty="0" smtClean="0"/>
              <a:t>-5</a:t>
            </a:r>
            <a:r>
              <a:rPr lang="en-US" altLang="zh-CN" dirty="0" smtClean="0"/>
              <a:t>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M_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sun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70039" y="2915652"/>
            <a:ext cx="2109873" cy="369332"/>
          </a:xfrm>
          <a:prstGeom prst="rect">
            <a:avLst/>
          </a:prstGeom>
          <a:scene3d>
            <a:camera prst="orthographicFront">
              <a:rot lat="0" lon="0" rev="17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aseline="-25000" dirty="0" err="1" smtClean="0"/>
              <a:t>O</a:t>
            </a:r>
            <a:r>
              <a:rPr lang="en-US" altLang="zh-CN" dirty="0" smtClean="0"/>
              <a:t> = 2.7 x 10</a:t>
            </a:r>
            <a:r>
              <a:rPr lang="en-US" altLang="zh-CN" baseline="30000" dirty="0" smtClean="0"/>
              <a:t>-5</a:t>
            </a:r>
            <a:r>
              <a:rPr lang="en-US" altLang="zh-CN" dirty="0" smtClean="0"/>
              <a:t>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M_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sun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5736" y="4581128"/>
            <a:ext cx="2109873" cy="369332"/>
          </a:xfrm>
          <a:prstGeom prst="rect">
            <a:avLst/>
          </a:prstGeom>
          <a:scene3d>
            <a:camera prst="orthographicFront">
              <a:rot lat="0" lon="0" rev="189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baseline="-25000" dirty="0" err="1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>
                <a:solidFill>
                  <a:srgbClr val="FF0000"/>
                </a:solidFill>
              </a:rPr>
              <a:t> = 1.8 x 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-5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M_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512" y="116713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_Compact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32440" y="5949280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89513"/>
              </p:ext>
            </p:extLst>
          </p:nvPr>
        </p:nvGraphicFramePr>
        <p:xfrm>
          <a:off x="3707904" y="3501058"/>
          <a:ext cx="5281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5" imgW="2654280" imgH="507960" progId="Equation.DSMT4">
                  <p:embed/>
                </p:oleObj>
              </mc:Choice>
              <mc:Fallback>
                <p:oleObj name="Equation" r:id="rId5" imgW="2654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501058"/>
                        <a:ext cx="5281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3203848" y="2780928"/>
            <a:ext cx="5551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7380312" y="2780928"/>
            <a:ext cx="504056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4800" y="109082"/>
            <a:ext cx="8637588" cy="1015663"/>
          </a:xfrm>
        </p:spPr>
        <p:txBody>
          <a:bodyPr/>
          <a:lstStyle/>
          <a:p>
            <a:r>
              <a:rPr lang="en-US" altLang="zh-CN" sz="6000" b="1" dirty="0" smtClean="0">
                <a:solidFill>
                  <a:srgbClr val="000066"/>
                </a:solidFill>
              </a:rPr>
              <a:t>Summary</a:t>
            </a:r>
            <a:endParaRPr lang="zh-CN" altLang="en-US" sz="6000" b="1" dirty="0">
              <a:solidFill>
                <a:srgbClr val="00006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1412776"/>
            <a:ext cx="892971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Low-mass strange star: a candidate?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en-US" altLang="zh-CN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strangeness </a:t>
            </a:r>
            <a:r>
              <a:rPr lang="en-US" altLang="zh-CN" sz="4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barrier necessary</a:t>
            </a:r>
            <a:endParaRPr lang="en-US" altLang="zh-CN" sz="4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corona to atmosphere/ocean/crust</a:t>
            </a:r>
          </a:p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altLang="zh-CN" sz="4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椭圆 177"/>
          <p:cNvSpPr/>
          <p:nvPr/>
        </p:nvSpPr>
        <p:spPr>
          <a:xfrm>
            <a:off x="7272300" y="4014356"/>
            <a:ext cx="1150181" cy="1160512"/>
          </a:xfrm>
          <a:prstGeom prst="ellipse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Text Box 4"/>
          <p:cNvSpPr txBox="1">
            <a:spLocks noChangeArrowheads="1"/>
          </p:cNvSpPr>
          <p:nvPr/>
        </p:nvSpPr>
        <p:spPr bwMode="auto">
          <a:xfrm>
            <a:off x="142844" y="1052736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Strange (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quark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) stars</a:t>
            </a:r>
            <a:endParaRPr lang="zh-CN" altLang="zh-CN" sz="3600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8638" y="1628800"/>
            <a:ext cx="8409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_GB2312" pitchFamily="49" charset="-122"/>
              </a:rPr>
              <a:t>Witten’s (1984) </a:t>
            </a:r>
            <a:r>
              <a:rPr lang="en-US" altLang="zh-CN" sz="2800" dirty="0" smtClean="0">
                <a:latin typeface="Times New Roman" pitchFamily="18" charset="0"/>
              </a:rPr>
              <a:t>conjecture: for quark matter {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zh-CN" sz="2800" dirty="0" smtClean="0">
                <a:latin typeface="Times New Roman" pitchFamily="18" charset="0"/>
              </a:rPr>
              <a:t>,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zh-CN" sz="2800" dirty="0" smtClean="0">
                <a:latin typeface="Times New Roman" pitchFamily="18" charset="0"/>
              </a:rPr>
              <a:t>,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altLang="zh-CN" sz="2800" dirty="0" smtClean="0">
                <a:latin typeface="Times New Roman" pitchFamily="18" charset="0"/>
              </a:rPr>
              <a:t>, (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altLang="zh-CN" sz="2800" dirty="0" smtClean="0">
                <a:latin typeface="Times New Roman" pitchFamily="18" charset="0"/>
              </a:rPr>
              <a:t>)}</a:t>
            </a:r>
            <a:endParaRPr lang="zh-CN" altLang="en-US" sz="28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683813"/>
              </p:ext>
            </p:extLst>
          </p:nvPr>
        </p:nvGraphicFramePr>
        <p:xfrm>
          <a:off x="35496" y="2132856"/>
          <a:ext cx="5937258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" name="Image" r:id="rId3" imgW="8539358" imgH="5667490" progId="Photoshop.Image.5">
                  <p:embed/>
                </p:oleObj>
              </mc:Choice>
              <mc:Fallback>
                <p:oleObj name="Image" r:id="rId3" imgW="8539358" imgH="5667490" progId="Photoshop.Image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2132856"/>
                        <a:ext cx="5937258" cy="4032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 Box 13"/>
          <p:cNvSpPr txBox="1">
            <a:spLocks noChangeArrowheads="1"/>
          </p:cNvSpPr>
          <p:nvPr/>
        </p:nvSpPr>
        <p:spPr bwMode="auto">
          <a:xfrm>
            <a:off x="-18256" y="6093296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Greiner et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al. (1998)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29036"/>
            <a:ext cx="3528392" cy="8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Box 19"/>
          <p:cNvSpPr txBox="1">
            <a:spLocks noChangeArrowheads="1"/>
          </p:cNvSpPr>
          <p:nvPr/>
        </p:nvSpPr>
        <p:spPr bwMode="auto">
          <a:xfrm>
            <a:off x="6237839" y="3573016"/>
            <a:ext cx="1175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zh-CN" sz="1800" dirty="0">
                <a:solidFill>
                  <a:srgbClr val="0000FF"/>
                </a:solidFill>
                <a:cs typeface="Arial" pitchFamily="34" charset="0"/>
              </a:rPr>
              <a:t>Kinetic</a:t>
            </a:r>
          </a:p>
        </p:txBody>
      </p:sp>
      <p:sp>
        <p:nvSpPr>
          <p:cNvPr id="163" name="TextBox 20"/>
          <p:cNvSpPr txBox="1">
            <a:spLocks noChangeArrowheads="1"/>
          </p:cNvSpPr>
          <p:nvPr/>
        </p:nvSpPr>
        <p:spPr bwMode="auto">
          <a:xfrm>
            <a:off x="7876504" y="3573016"/>
            <a:ext cx="10879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zh-CN" sz="1800">
                <a:solidFill>
                  <a:srgbClr val="0000FF"/>
                </a:solidFill>
                <a:cs typeface="Arial" pitchFamily="34" charset="0"/>
              </a:rPr>
              <a:t>Potential</a:t>
            </a:r>
          </a:p>
        </p:txBody>
      </p:sp>
      <p:sp>
        <p:nvSpPr>
          <p:cNvPr id="172" name="Freeform 1"/>
          <p:cNvSpPr>
            <a:spLocks/>
          </p:cNvSpPr>
          <p:nvPr/>
        </p:nvSpPr>
        <p:spPr bwMode="auto">
          <a:xfrm>
            <a:off x="7671942" y="3303388"/>
            <a:ext cx="1196279" cy="682625"/>
          </a:xfrm>
          <a:custGeom>
            <a:avLst/>
            <a:gdLst>
              <a:gd name="T0" fmla="*/ 95250 w 1508125"/>
              <a:gd name="T1" fmla="*/ 63500 h 1365250"/>
              <a:gd name="T2" fmla="*/ 95250 w 1508125"/>
              <a:gd name="T3" fmla="*/ 63500 h 1365250"/>
              <a:gd name="T4" fmla="*/ 111125 w 1508125"/>
              <a:gd name="T5" fmla="*/ 460375 h 1365250"/>
              <a:gd name="T6" fmla="*/ 142875 w 1508125"/>
              <a:gd name="T7" fmla="*/ 635000 h 1365250"/>
              <a:gd name="T8" fmla="*/ 158750 w 1508125"/>
              <a:gd name="T9" fmla="*/ 746125 h 1365250"/>
              <a:gd name="T10" fmla="*/ 174625 w 1508125"/>
              <a:gd name="T11" fmla="*/ 825500 h 1365250"/>
              <a:gd name="T12" fmla="*/ 206375 w 1508125"/>
              <a:gd name="T13" fmla="*/ 1079500 h 1365250"/>
              <a:gd name="T14" fmla="*/ 238125 w 1508125"/>
              <a:gd name="T15" fmla="*/ 1190625 h 1365250"/>
              <a:gd name="T16" fmla="*/ 285750 w 1508125"/>
              <a:gd name="T17" fmla="*/ 1365250 h 1365250"/>
              <a:gd name="T18" fmla="*/ 508000 w 1508125"/>
              <a:gd name="T19" fmla="*/ 1349375 h 1365250"/>
              <a:gd name="T20" fmla="*/ 682625 w 1508125"/>
              <a:gd name="T21" fmla="*/ 1301750 h 1365250"/>
              <a:gd name="T22" fmla="*/ 793750 w 1508125"/>
              <a:gd name="T23" fmla="*/ 1238250 h 1365250"/>
              <a:gd name="T24" fmla="*/ 841375 w 1508125"/>
              <a:gd name="T25" fmla="*/ 1190625 h 1365250"/>
              <a:gd name="T26" fmla="*/ 968375 w 1508125"/>
              <a:gd name="T27" fmla="*/ 1174750 h 1365250"/>
              <a:gd name="T28" fmla="*/ 1508125 w 1508125"/>
              <a:gd name="T29" fmla="*/ 1174750 h 1365250"/>
              <a:gd name="T30" fmla="*/ 0 w 1508125"/>
              <a:gd name="T31" fmla="*/ 0 h 13652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08125" h="1365250">
                <a:moveTo>
                  <a:pt x="95250" y="63500"/>
                </a:moveTo>
                <a:lnTo>
                  <a:pt x="95250" y="63500"/>
                </a:lnTo>
                <a:cubicBezTo>
                  <a:pt x="100542" y="195792"/>
                  <a:pt x="102601" y="328252"/>
                  <a:pt x="111125" y="460375"/>
                </a:cubicBezTo>
                <a:cubicBezTo>
                  <a:pt x="113911" y="503560"/>
                  <a:pt x="135378" y="590018"/>
                  <a:pt x="142875" y="635000"/>
                </a:cubicBezTo>
                <a:cubicBezTo>
                  <a:pt x="149026" y="671909"/>
                  <a:pt x="152599" y="709216"/>
                  <a:pt x="158750" y="746125"/>
                </a:cubicBezTo>
                <a:cubicBezTo>
                  <a:pt x="163186" y="772740"/>
                  <a:pt x="171059" y="798754"/>
                  <a:pt x="174625" y="825500"/>
                </a:cubicBezTo>
                <a:cubicBezTo>
                  <a:pt x="196511" y="989647"/>
                  <a:pt x="180057" y="947912"/>
                  <a:pt x="206375" y="1079500"/>
                </a:cubicBezTo>
                <a:cubicBezTo>
                  <a:pt x="226206" y="1178653"/>
                  <a:pt x="215430" y="1107408"/>
                  <a:pt x="238125" y="1190625"/>
                </a:cubicBezTo>
                <a:cubicBezTo>
                  <a:pt x="291838" y="1387572"/>
                  <a:pt x="249210" y="1255630"/>
                  <a:pt x="285750" y="1365250"/>
                </a:cubicBezTo>
                <a:cubicBezTo>
                  <a:pt x="359833" y="1359958"/>
                  <a:pt x="434136" y="1357150"/>
                  <a:pt x="508000" y="1349375"/>
                </a:cubicBezTo>
                <a:cubicBezTo>
                  <a:pt x="562093" y="1343681"/>
                  <a:pt x="633841" y="1321264"/>
                  <a:pt x="682625" y="1301750"/>
                </a:cubicBezTo>
                <a:cubicBezTo>
                  <a:pt x="712485" y="1289806"/>
                  <a:pt x="767314" y="1260280"/>
                  <a:pt x="793750" y="1238250"/>
                </a:cubicBezTo>
                <a:cubicBezTo>
                  <a:pt x="810997" y="1223877"/>
                  <a:pt x="820276" y="1198297"/>
                  <a:pt x="841375" y="1190625"/>
                </a:cubicBezTo>
                <a:cubicBezTo>
                  <a:pt x="881469" y="1176045"/>
                  <a:pt x="925724" y="1175765"/>
                  <a:pt x="968375" y="1174750"/>
                </a:cubicBezTo>
                <a:cubicBezTo>
                  <a:pt x="1148241" y="1170467"/>
                  <a:pt x="1328208" y="1174750"/>
                  <a:pt x="1508125" y="1174750"/>
                </a:cubicBez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3" name="Freeform 2"/>
          <p:cNvSpPr>
            <a:spLocks/>
          </p:cNvSpPr>
          <p:nvPr/>
        </p:nvSpPr>
        <p:spPr bwMode="auto">
          <a:xfrm>
            <a:off x="7777040" y="3430389"/>
            <a:ext cx="1234056" cy="508000"/>
          </a:xfrm>
          <a:custGeom>
            <a:avLst/>
            <a:gdLst>
              <a:gd name="T0" fmla="*/ 0 w 1555750"/>
              <a:gd name="T1" fmla="*/ 0 h 1016000"/>
              <a:gd name="T2" fmla="*/ 0 w 1555750"/>
              <a:gd name="T3" fmla="*/ 0 h 1016000"/>
              <a:gd name="T4" fmla="*/ 47625 w 1555750"/>
              <a:gd name="T5" fmla="*/ 158750 h 1016000"/>
              <a:gd name="T6" fmla="*/ 79375 w 1555750"/>
              <a:gd name="T7" fmla="*/ 254000 h 1016000"/>
              <a:gd name="T8" fmla="*/ 95250 w 1555750"/>
              <a:gd name="T9" fmla="*/ 317500 h 1016000"/>
              <a:gd name="T10" fmla="*/ 142875 w 1555750"/>
              <a:gd name="T11" fmla="*/ 396875 h 1016000"/>
              <a:gd name="T12" fmla="*/ 190500 w 1555750"/>
              <a:gd name="T13" fmla="*/ 523875 h 1016000"/>
              <a:gd name="T14" fmla="*/ 222250 w 1555750"/>
              <a:gd name="T15" fmla="*/ 603250 h 1016000"/>
              <a:gd name="T16" fmla="*/ 238125 w 1555750"/>
              <a:gd name="T17" fmla="*/ 650875 h 1016000"/>
              <a:gd name="T18" fmla="*/ 269875 w 1555750"/>
              <a:gd name="T19" fmla="*/ 698500 h 1016000"/>
              <a:gd name="T20" fmla="*/ 285750 w 1555750"/>
              <a:gd name="T21" fmla="*/ 762000 h 1016000"/>
              <a:gd name="T22" fmla="*/ 301625 w 1555750"/>
              <a:gd name="T23" fmla="*/ 841375 h 1016000"/>
              <a:gd name="T24" fmla="*/ 428625 w 1555750"/>
              <a:gd name="T25" fmla="*/ 1000125 h 1016000"/>
              <a:gd name="T26" fmla="*/ 523875 w 1555750"/>
              <a:gd name="T27" fmla="*/ 1016000 h 1016000"/>
              <a:gd name="T28" fmla="*/ 1158875 w 1555750"/>
              <a:gd name="T29" fmla="*/ 1000125 h 1016000"/>
              <a:gd name="T30" fmla="*/ 1254125 w 1555750"/>
              <a:gd name="T31" fmla="*/ 952500 h 1016000"/>
              <a:gd name="T32" fmla="*/ 1428750 w 1555750"/>
              <a:gd name="T33" fmla="*/ 873125 h 1016000"/>
              <a:gd name="T34" fmla="*/ 1492250 w 1555750"/>
              <a:gd name="T35" fmla="*/ 825500 h 1016000"/>
              <a:gd name="T36" fmla="*/ 1555750 w 1555750"/>
              <a:gd name="T37" fmla="*/ 777875 h 1016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55750" h="1016000">
                <a:moveTo>
                  <a:pt x="0" y="0"/>
                </a:moveTo>
                <a:lnTo>
                  <a:pt x="0" y="0"/>
                </a:lnTo>
                <a:cubicBezTo>
                  <a:pt x="15875" y="52917"/>
                  <a:pt x="31146" y="106018"/>
                  <a:pt x="47625" y="158750"/>
                </a:cubicBezTo>
                <a:cubicBezTo>
                  <a:pt x="57608" y="190694"/>
                  <a:pt x="71258" y="221532"/>
                  <a:pt x="79375" y="254000"/>
                </a:cubicBezTo>
                <a:cubicBezTo>
                  <a:pt x="84667" y="275167"/>
                  <a:pt x="86389" y="297562"/>
                  <a:pt x="95250" y="317500"/>
                </a:cubicBezTo>
                <a:cubicBezTo>
                  <a:pt x="107782" y="345696"/>
                  <a:pt x="127000" y="370417"/>
                  <a:pt x="142875" y="396875"/>
                </a:cubicBezTo>
                <a:cubicBezTo>
                  <a:pt x="169956" y="505201"/>
                  <a:pt x="143063" y="417142"/>
                  <a:pt x="190500" y="523875"/>
                </a:cubicBezTo>
                <a:cubicBezTo>
                  <a:pt x="202074" y="549915"/>
                  <a:pt x="212244" y="576568"/>
                  <a:pt x="222250" y="603250"/>
                </a:cubicBezTo>
                <a:cubicBezTo>
                  <a:pt x="228126" y="618918"/>
                  <a:pt x="230641" y="635908"/>
                  <a:pt x="238125" y="650875"/>
                </a:cubicBezTo>
                <a:cubicBezTo>
                  <a:pt x="246658" y="667940"/>
                  <a:pt x="259292" y="682625"/>
                  <a:pt x="269875" y="698500"/>
                </a:cubicBezTo>
                <a:cubicBezTo>
                  <a:pt x="275167" y="719667"/>
                  <a:pt x="281017" y="740701"/>
                  <a:pt x="285750" y="762000"/>
                </a:cubicBezTo>
                <a:cubicBezTo>
                  <a:pt x="291603" y="788340"/>
                  <a:pt x="294525" y="815343"/>
                  <a:pt x="301625" y="841375"/>
                </a:cubicBezTo>
                <a:cubicBezTo>
                  <a:pt x="321673" y="914883"/>
                  <a:pt x="332630" y="984126"/>
                  <a:pt x="428625" y="1000125"/>
                </a:cubicBezTo>
                <a:lnTo>
                  <a:pt x="523875" y="1016000"/>
                </a:lnTo>
                <a:cubicBezTo>
                  <a:pt x="735542" y="1010708"/>
                  <a:pt x="947938" y="1018467"/>
                  <a:pt x="1158875" y="1000125"/>
                </a:cubicBezTo>
                <a:cubicBezTo>
                  <a:pt x="1194239" y="997050"/>
                  <a:pt x="1221358" y="966153"/>
                  <a:pt x="1254125" y="952500"/>
                </a:cubicBezTo>
                <a:cubicBezTo>
                  <a:pt x="1388895" y="896346"/>
                  <a:pt x="1311229" y="951473"/>
                  <a:pt x="1428750" y="873125"/>
                </a:cubicBezTo>
                <a:cubicBezTo>
                  <a:pt x="1450765" y="858449"/>
                  <a:pt x="1472161" y="842719"/>
                  <a:pt x="1492250" y="825500"/>
                </a:cubicBezTo>
                <a:cubicBezTo>
                  <a:pt x="1552178" y="774133"/>
                  <a:pt x="1515406" y="777875"/>
                  <a:pt x="1555750" y="77787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64088" y="2204864"/>
            <a:ext cx="3794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Analogy of Nuclear Symmetry Energy:</a:t>
            </a:r>
            <a:endParaRPr lang="zh-CN" altLang="en-US" dirty="0"/>
          </a:p>
        </p:txBody>
      </p:sp>
      <p:sp>
        <p:nvSpPr>
          <p:cNvPr id="175" name="Text Box 13"/>
          <p:cNvSpPr txBox="1">
            <a:spLocks noChangeArrowheads="1"/>
          </p:cNvSpPr>
          <p:nvPr/>
        </p:nvSpPr>
        <p:spPr bwMode="auto">
          <a:xfrm>
            <a:off x="5364088" y="2483604"/>
            <a:ext cx="3816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rom </a:t>
            </a:r>
            <a:r>
              <a:rPr lang="en-US" altLang="zh-CN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Baoan’s</a:t>
            </a:r>
            <a:r>
              <a:rPr lang="en-US" altLang="zh-C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talk at CUSTIPEN2014</a:t>
            </a:r>
            <a:endParaRPr lang="en-US" altLang="zh-C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220072" y="3757682"/>
            <a:ext cx="1152128" cy="0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矩形 176"/>
          <p:cNvSpPr/>
          <p:nvPr/>
        </p:nvSpPr>
        <p:spPr>
          <a:xfrm>
            <a:off x="5364088" y="5147900"/>
            <a:ext cx="3858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Coulomb barrier </a:t>
            </a:r>
            <a:r>
              <a:rPr lang="en-US" altLang="zh-CN" b="1" dirty="0" smtClean="0"/>
              <a:t>on surface: 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~10 MeV</a:t>
            </a:r>
            <a:endParaRPr lang="zh-CN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674605"/>
              </p:ext>
            </p:extLst>
          </p:nvPr>
        </p:nvGraphicFramePr>
        <p:xfrm>
          <a:off x="5262563" y="5511949"/>
          <a:ext cx="38258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Equation" r:id="rId6" imgW="3098520" imgH="761760" progId="Equation.DSMT4">
                  <p:embed/>
                </p:oleObj>
              </mc:Choice>
              <mc:Fallback>
                <p:oleObj name="Equation" r:id="rId6" imgW="309852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5511949"/>
                        <a:ext cx="38258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椭圆 7"/>
          <p:cNvSpPr/>
          <p:nvPr/>
        </p:nvSpPr>
        <p:spPr>
          <a:xfrm>
            <a:off x="7413079" y="4158372"/>
            <a:ext cx="857002" cy="86409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50601" y="437439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</a:rPr>
              <a:t>u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</a:rPr>
              <a:t>d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FFFF00"/>
                </a:solidFill>
                <a:latin typeface="Times New Roman" pitchFamily="18" charset="0"/>
              </a:rPr>
              <a:t>s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7741126" y="487845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8172400" y="437439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7164288" y="437439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7741126" y="385175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8101166" y="472514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8028384" y="401435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7380312" y="400506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smtClean="0">
                <a:solidFill>
                  <a:srgbClr val="0000FF"/>
                </a:solidFill>
                <a:latin typeface="Times New Roman" pitchFamily="18" charset="0"/>
              </a:rPr>
              <a:t>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87" name="Text Box 13"/>
          <p:cNvSpPr txBox="1">
            <a:spLocks noChangeArrowheads="1"/>
          </p:cNvSpPr>
          <p:nvPr/>
        </p:nvSpPr>
        <p:spPr bwMode="auto">
          <a:xfrm>
            <a:off x="6894512" y="6093296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altLang="zh-CN" sz="2000" dirty="0" err="1" smtClean="0">
                <a:solidFill>
                  <a:schemeClr val="bg1">
                    <a:lumMod val="50000"/>
                  </a:schemeClr>
                </a:solidFill>
              </a:rPr>
              <a:t>Xu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altLang="zh-CN" sz="2000" dirty="0" err="1" smtClean="0">
                <a:solidFill>
                  <a:schemeClr val="bg1">
                    <a:lumMod val="50000"/>
                  </a:schemeClr>
                </a:solidFill>
              </a:rPr>
              <a:t>Qiao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 (1999)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7333346" y="5003884"/>
            <a:ext cx="118974" cy="1533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/>
          <p:cNvCxnSpPr/>
          <p:nvPr/>
        </p:nvCxnSpPr>
        <p:spPr>
          <a:xfrm flipH="1">
            <a:off x="7524328" y="4797152"/>
            <a:ext cx="92913" cy="1170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矩形 188"/>
          <p:cNvSpPr/>
          <p:nvPr/>
        </p:nvSpPr>
        <p:spPr>
          <a:xfrm>
            <a:off x="6664671" y="471585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~10</a:t>
            </a:r>
            <a:r>
              <a:rPr lang="en-US" altLang="zh-CN" baseline="300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fm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标题 1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07886"/>
          </a:xfrm>
        </p:spPr>
        <p:txBody>
          <a:bodyPr>
            <a:noAutofit/>
          </a:bodyPr>
          <a:lstStyle/>
          <a:p>
            <a:r>
              <a:rPr lang="en-US" altLang="zh-CN" sz="4600" dirty="0" smtClean="0">
                <a:solidFill>
                  <a:srgbClr val="000000"/>
                </a:solidFill>
              </a:rPr>
              <a:t>A strangeness barrier necessary</a:t>
            </a:r>
            <a:endParaRPr lang="zh-CN" altLang="en-US" sz="4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接连接符 94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1052736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Accreted matter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easily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penetrate Coulomb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barr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.</a:t>
            </a:r>
            <a:endParaRPr lang="zh-CN" altLang="zh-CN" sz="3600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67544" y="3356992"/>
            <a:ext cx="2232248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endCxn id="2" idx="7"/>
          </p:cNvCxnSpPr>
          <p:nvPr/>
        </p:nvCxnSpPr>
        <p:spPr>
          <a:xfrm flipV="1">
            <a:off x="1583668" y="3683897"/>
            <a:ext cx="789219" cy="78921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 bwMode="auto">
          <a:xfrm>
            <a:off x="467544" y="1844254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003" y="1772816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p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>
            <a:stCxn id="11" idx="2"/>
          </p:cNvCxnSpPr>
          <p:nvPr/>
        </p:nvCxnSpPr>
        <p:spPr>
          <a:xfrm>
            <a:off x="661869" y="2142148"/>
            <a:ext cx="309731" cy="85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9552" y="2924944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free fall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362587" y="371374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~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10 km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3608" y="472514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~</a:t>
            </a:r>
            <a:r>
              <a:rPr lang="en-US" altLang="zh-CN" dirty="0" smtClean="0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1 </a:t>
            </a:r>
            <a:r>
              <a:rPr lang="en-US" altLang="zh-CN" i="1" dirty="0" smtClean="0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zh-CN" altLang="zh-CN" baseline="-25000" dirty="0" smtClean="0">
                <a:solidFill>
                  <a:srgbClr val="FFFF00"/>
                </a:solidFill>
              </a:rPr>
              <a:t>⊙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04098"/>
              </p:ext>
            </p:extLst>
          </p:nvPr>
        </p:nvGraphicFramePr>
        <p:xfrm>
          <a:off x="1471613" y="1916113"/>
          <a:ext cx="77628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3" imgW="3174840" imgH="419040" progId="Equation.DSMT4">
                  <p:embed/>
                </p:oleObj>
              </mc:Choice>
              <mc:Fallback>
                <p:oleObj name="Equation" r:id="rId3" imgW="317484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1916113"/>
                        <a:ext cx="7762875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3419872" y="3076505"/>
            <a:ext cx="55812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</a:rPr>
              <a:t>Accreted ions (with kinetic energy ~ 100 MeV) could easily penetrate the Coulomb barrier: 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de-confine first </a:t>
            </a:r>
            <a:r>
              <a:rPr lang="en-US" altLang="zh-CN" sz="2400" dirty="0" smtClean="0">
                <a:solidFill>
                  <a:srgbClr val="000000"/>
                </a:solidFill>
              </a:rPr>
              <a:t>into 2-flavour quark matter by fast strong force (~10</a:t>
            </a:r>
            <a:r>
              <a:rPr lang="en-US" altLang="zh-CN" sz="2400" baseline="30000" dirty="0" smtClean="0">
                <a:solidFill>
                  <a:srgbClr val="000000"/>
                </a:solidFill>
              </a:rPr>
              <a:t>-24</a:t>
            </a:r>
            <a:r>
              <a:rPr lang="en-US" altLang="zh-CN" sz="2400" dirty="0" smtClean="0">
                <a:solidFill>
                  <a:srgbClr val="000000"/>
                </a:solidFill>
              </a:rPr>
              <a:t>s) and then change to 3-flavour quark matter by slow weak force (~10</a:t>
            </a:r>
            <a:r>
              <a:rPr lang="en-US" altLang="zh-CN" sz="2400" baseline="30000" dirty="0" smtClean="0">
                <a:solidFill>
                  <a:srgbClr val="000000"/>
                </a:solidFill>
              </a:rPr>
              <a:t>-7</a:t>
            </a:r>
            <a:r>
              <a:rPr lang="en-US" altLang="zh-CN" sz="2400" dirty="0" smtClean="0">
                <a:solidFill>
                  <a:srgbClr val="000000"/>
                </a:solidFill>
              </a:rPr>
              <a:t>s).</a:t>
            </a:r>
          </a:p>
          <a:p>
            <a:pPr algn="l"/>
            <a:endParaRPr lang="en-US" altLang="zh-CN" sz="2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CN" sz="2400" dirty="0" smtClean="0">
                <a:solidFill>
                  <a:srgbClr val="0000FF"/>
                </a:solidFill>
              </a:rPr>
              <a:t>A strange quark star should keep </a:t>
            </a:r>
            <a:r>
              <a:rPr lang="en-US" altLang="zh-CN" sz="2400" dirty="0" smtClean="0">
                <a:solidFill>
                  <a:srgbClr val="C00000"/>
                </a:solidFill>
              </a:rPr>
              <a:t>bare</a:t>
            </a:r>
            <a:r>
              <a:rPr lang="en-US" altLang="zh-CN" sz="2400" dirty="0" smtClean="0">
                <a:solidFill>
                  <a:srgbClr val="0000FF"/>
                </a:solidFill>
              </a:rPr>
              <a:t> even during a phase of accretion!</a:t>
            </a:r>
            <a:endParaRPr lang="en-US" altLang="zh-CN" sz="24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标题 1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07886"/>
          </a:xfrm>
        </p:spPr>
        <p:txBody>
          <a:bodyPr>
            <a:noAutofit/>
          </a:bodyPr>
          <a:lstStyle/>
          <a:p>
            <a:r>
              <a:rPr lang="en-US" altLang="zh-CN" sz="4600" dirty="0" smtClean="0">
                <a:solidFill>
                  <a:srgbClr val="000000"/>
                </a:solidFill>
              </a:rPr>
              <a:t>A strangeness barrier necessary</a:t>
            </a:r>
            <a:endParaRPr lang="zh-CN" altLang="en-US" sz="4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07886"/>
          </a:xfrm>
        </p:spPr>
        <p:txBody>
          <a:bodyPr>
            <a:noAutofit/>
          </a:bodyPr>
          <a:lstStyle/>
          <a:p>
            <a:r>
              <a:rPr lang="en-US" altLang="zh-CN" sz="4600" dirty="0" smtClean="0">
                <a:solidFill>
                  <a:srgbClr val="000000"/>
                </a:solidFill>
              </a:rPr>
              <a:t>A strangeness barrier necessary</a:t>
            </a:r>
            <a:endParaRPr lang="zh-CN" altLang="en-US" sz="4600" dirty="0">
              <a:solidFill>
                <a:srgbClr val="000000"/>
              </a:solidFill>
            </a:endParaRPr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1052736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Weak interaction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first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for quark-cluster star!</a:t>
            </a:r>
            <a:endParaRPr lang="zh-CN" altLang="zh-CN" sz="3600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1681451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rgbClr val="000000"/>
                </a:solidFill>
              </a:rPr>
              <a:t>pp reaction as an analogy: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+ p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d + e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 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</a:p>
          <a:p>
            <a:pPr algn="l"/>
            <a:r>
              <a:rPr lang="en-US" altLang="zh-CN" sz="2400" dirty="0" smtClean="0">
                <a:solidFill>
                  <a:srgbClr val="000000"/>
                </a:solidFill>
              </a:rPr>
              <a:t>Two steps: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barrier penetration (~10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flavor-changed weak interaction (~10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altLang="zh-CN" sz="2400" dirty="0" smtClean="0">
                <a:solidFill>
                  <a:srgbClr val="000000"/>
                </a:solidFill>
              </a:rPr>
              <a:t>For comparison: 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C(p,</a:t>
            </a:r>
            <a:r>
              <a:rPr lang="en-US" altLang="zh-CN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400" dirty="0" smtClean="0">
                <a:solidFill>
                  <a:srgbClr val="000000"/>
                </a:solidFill>
              </a:rPr>
              <a:t>, cross-section &gt; 10</a:t>
            </a:r>
            <a:r>
              <a:rPr lang="en-US" altLang="zh-CN" sz="2400" baseline="30000" dirty="0" smtClean="0">
                <a:solidFill>
                  <a:srgbClr val="000000"/>
                </a:solidFill>
              </a:rPr>
              <a:t>20</a:t>
            </a:r>
            <a:r>
              <a:rPr lang="en-US" altLang="zh-CN" sz="2400" dirty="0" smtClean="0">
                <a:solidFill>
                  <a:srgbClr val="000000"/>
                </a:solidFill>
              </a:rPr>
              <a:t> times higher</a:t>
            </a:r>
            <a:endParaRPr lang="en-US" altLang="zh-CN" sz="24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928934"/>
            <a:ext cx="3359098" cy="328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 bwMode="auto">
          <a:xfrm>
            <a:off x="4326138" y="2857496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597" y="2786058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p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rot="10800000" flipV="1">
            <a:off x="3468882" y="3143248"/>
            <a:ext cx="785818" cy="642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>
            <a:off x="3611758" y="4000504"/>
            <a:ext cx="785818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椭圆 12"/>
          <p:cNvSpPr/>
          <p:nvPr/>
        </p:nvSpPr>
        <p:spPr bwMode="auto">
          <a:xfrm>
            <a:off x="4469014" y="3929066"/>
            <a:ext cx="357190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473" y="3857628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p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14942" y="2852936"/>
            <a:ext cx="3786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Though ion kinematic energy could be higher than the barrier, 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V</a:t>
            </a:r>
            <a:r>
              <a:rPr lang="en-US" altLang="zh-CN" sz="2400" baseline="-25000" dirty="0" err="1" smtClean="0">
                <a:solidFill>
                  <a:srgbClr val="000000"/>
                </a:solidFill>
              </a:rPr>
              <a:t>coulomb</a:t>
            </a:r>
            <a:endParaRPr lang="en-US" altLang="zh-CN" sz="2400" baseline="-25000" dirty="0">
              <a:solidFill>
                <a:srgbClr val="000000"/>
              </a:solidFill>
            </a:endParaRPr>
          </a:p>
          <a:p>
            <a:pPr algn="l"/>
            <a:endParaRPr lang="en-US" altLang="zh-CN" sz="2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CN" sz="2400" dirty="0" smtClean="0">
                <a:solidFill>
                  <a:srgbClr val="000000"/>
                </a:solidFill>
              </a:rPr>
              <a:t>But it is difficult to produce strangeness from u and d</a:t>
            </a:r>
          </a:p>
          <a:p>
            <a:pPr algn="l"/>
            <a:endParaRPr lang="en-US" altLang="zh-CN" sz="2400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zh-CN" sz="2400" dirty="0" smtClean="0">
                <a:solidFill>
                  <a:srgbClr val="0000FF"/>
                </a:solidFill>
              </a:rPr>
              <a:t>A </a:t>
            </a:r>
            <a:r>
              <a:rPr lang="en-US" altLang="zh-CN" sz="2400" dirty="0" smtClean="0">
                <a:solidFill>
                  <a:srgbClr val="C00000"/>
                </a:solidFill>
              </a:rPr>
              <a:t>corona</a:t>
            </a:r>
            <a:r>
              <a:rPr lang="en-US" altLang="zh-CN" sz="2400" dirty="0" smtClean="0">
                <a:solidFill>
                  <a:srgbClr val="0000FF"/>
                </a:solidFill>
              </a:rPr>
              <a:t> composed by ions and electrons forms above a strange quark-cluster star!</a:t>
            </a:r>
            <a:endParaRPr lang="en-US" altLang="zh-CN" sz="24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3768" y="5013176"/>
            <a:ext cx="2641364" cy="461665"/>
          </a:xfrm>
          <a:prstGeom prst="rect">
            <a:avLst/>
          </a:prstGeom>
          <a:scene3d>
            <a:camera prst="orthographicFront">
              <a:rot lat="0" lon="0" rev="36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strangeness barrier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4800" y="109082"/>
            <a:ext cx="8637588" cy="1015663"/>
          </a:xfrm>
        </p:spPr>
        <p:txBody>
          <a:bodyPr/>
          <a:lstStyle/>
          <a:p>
            <a:r>
              <a:rPr lang="en-US" altLang="zh-CN" sz="6000" b="1" dirty="0" smtClean="0">
                <a:solidFill>
                  <a:srgbClr val="000066"/>
                </a:solidFill>
              </a:rPr>
              <a:t>Summary</a:t>
            </a:r>
            <a:endParaRPr lang="zh-CN" altLang="en-US" sz="6000" b="1" dirty="0">
              <a:solidFill>
                <a:srgbClr val="00006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1412776"/>
            <a:ext cx="892971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Low-mass strange star: a candidate?</a:t>
            </a:r>
          </a:p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strangeness barrier </a:t>
            </a: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  <a:endParaRPr lang="en-US" altLang="zh-CN" sz="4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corona to atmosphere/ocean/crust</a:t>
            </a:r>
          </a:p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altLang="zh-CN" sz="4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904" y="1124744"/>
            <a:ext cx="8991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CBM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is produced inside massive stars after SN</a:t>
            </a:r>
            <a:endParaRPr lang="zh-CN" altLang="en-US" sz="36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012" y="1700808"/>
            <a:ext cx="712879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supern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099" y="3501008"/>
            <a:ext cx="3690415" cy="295232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164798" y="1628800"/>
            <a:ext cx="17996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SN occurs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 to gravitational energy release when nuclear power cannot stand against gravity.</a:t>
            </a:r>
            <a:endParaRPr lang="zh-CN" alt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70866" y="77723"/>
            <a:ext cx="9323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kern="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What’s </a:t>
            </a:r>
            <a:r>
              <a:rPr lang="en-US" altLang="zh-CN" sz="4800" kern="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c</a:t>
            </a:r>
            <a:r>
              <a:rPr lang="en-US" altLang="zh-CN" sz="4800" kern="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ompressed </a:t>
            </a:r>
            <a:r>
              <a:rPr lang="en-US" altLang="zh-CN" sz="4800" kern="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b</a:t>
            </a:r>
            <a:r>
              <a:rPr lang="en-US" altLang="zh-CN" sz="4800" kern="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aryonic </a:t>
            </a:r>
            <a:r>
              <a:rPr lang="en-US" altLang="zh-CN" sz="4800" kern="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m</a:t>
            </a:r>
            <a:r>
              <a:rPr lang="en-US" altLang="zh-CN" sz="4800" kern="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atter?</a:t>
            </a:r>
            <a:endParaRPr lang="zh-CN" altLang="en-US" sz="48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07886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000000"/>
                </a:solidFill>
              </a:rPr>
              <a:t>From </a:t>
            </a:r>
            <a:r>
              <a:rPr lang="en-US" altLang="zh-CN" sz="4000" dirty="0">
                <a:solidFill>
                  <a:srgbClr val="000000"/>
                </a:solidFill>
              </a:rPr>
              <a:t>corona to atmosphere/ocean/crust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44" y="1052736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A very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simple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corona model: </a:t>
            </a:r>
            <a:r>
              <a:rPr lang="en-US" altLang="zh-CN" sz="3600" i="1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sym typeface="Symbol"/>
              </a:rPr>
              <a:t>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(</a:t>
            </a:r>
            <a:r>
              <a:rPr lang="en-US" altLang="zh-CN" sz="3600" i="1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h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)</a:t>
            </a:r>
            <a:endParaRPr lang="zh-CN" altLang="zh-CN" sz="3600" dirty="0" smtClean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2786"/>
            <a:ext cx="3597573" cy="79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2633"/>
            <a:ext cx="9001000" cy="89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206567"/>
              </p:ext>
            </p:extLst>
          </p:nvPr>
        </p:nvGraphicFramePr>
        <p:xfrm>
          <a:off x="2312566" y="5402833"/>
          <a:ext cx="5139754" cy="64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5" imgW="1917360" imgH="241200" progId="Equation.DSMT4">
                  <p:embed/>
                </p:oleObj>
              </mc:Choice>
              <mc:Fallback>
                <p:oleObj name="Equation" r:id="rId5" imgW="1917360" imgH="241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566" y="5402833"/>
                        <a:ext cx="5139754" cy="648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251520" y="177281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Because of mass conservation, we have</a:t>
            </a:r>
            <a:endParaRPr lang="en-US" altLang="zh-CN" sz="24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1520" y="314096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or the bottom density of the corona above strange star surface</a:t>
            </a:r>
            <a:endParaRPr lang="en-US" altLang="zh-CN" sz="24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1520" y="486916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Then we could have a very simple model for the corona:</a:t>
            </a:r>
            <a:endParaRPr lang="en-US" altLang="zh-CN" sz="24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7504" y="6150437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Atmosphere/ocean/crust could exist for high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M</a:t>
            </a:r>
            <a:endParaRPr lang="zh-CN" altLang="zh-CN" sz="3600" b="1" i="1" dirty="0" smtClean="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76456" y="5858108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5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4800" y="109082"/>
            <a:ext cx="8637588" cy="1015663"/>
          </a:xfrm>
        </p:spPr>
        <p:txBody>
          <a:bodyPr/>
          <a:lstStyle/>
          <a:p>
            <a:r>
              <a:rPr lang="en-US" altLang="zh-CN" sz="6000" b="1" dirty="0" smtClean="0">
                <a:solidFill>
                  <a:srgbClr val="000066"/>
                </a:solidFill>
              </a:rPr>
              <a:t>Summary</a:t>
            </a:r>
            <a:endParaRPr lang="zh-CN" altLang="en-US" sz="6000" b="1" dirty="0">
              <a:solidFill>
                <a:srgbClr val="00006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1412776"/>
            <a:ext cx="892971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Low-mass strange star: a candidate?</a:t>
            </a:r>
          </a:p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strangeness barrier </a:t>
            </a: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</a:p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corona to atmosphere/ocean/crust</a:t>
            </a:r>
          </a:p>
          <a:p>
            <a:pPr marL="571500" marR="0" lvl="0" indent="-5715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标题 1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07886"/>
          </a:xfrm>
        </p:spPr>
        <p:txBody>
          <a:bodyPr>
            <a:noAutofit/>
          </a:bodyPr>
          <a:lstStyle/>
          <a:p>
            <a:r>
              <a:rPr lang="en-US" altLang="zh-CN" sz="4600" dirty="0" smtClean="0">
                <a:solidFill>
                  <a:srgbClr val="000000"/>
                </a:solidFill>
              </a:rPr>
              <a:t>Conclusions</a:t>
            </a:r>
            <a:endParaRPr lang="zh-CN" altLang="en-US" sz="4600" dirty="0">
              <a:solidFill>
                <a:srgbClr val="000000"/>
              </a:solidFill>
            </a:endParaRPr>
          </a:p>
        </p:txBody>
      </p:sp>
      <p:cxnSp>
        <p:nvCxnSpPr>
          <p:cNvPr id="95" name="直接连接符 94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406" y="980728"/>
            <a:ext cx="8991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A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strangeness barrier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is suggested to exist on a strange quark-cluster star surface, that should be necessary to keep normal matter outside a strange quark-cluster star surface.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Beside observations (stiff </a:t>
            </a:r>
            <a:r>
              <a:rPr lang="en-US" altLang="zh-CN" sz="3600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EoS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, </a:t>
            </a:r>
            <a:r>
              <a:rPr lang="en-US" altLang="zh-CN" sz="36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two types of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glitches</a:t>
            </a:r>
            <a:r>
              <a:rPr lang="en-US" altLang="zh-CN" sz="36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and extra free energy for bursts), the quark-cluster model is also </a:t>
            </a:r>
            <a:r>
              <a:rPr lang="en-US" altLang="zh-CN" sz="3600" b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good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to understand detected 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z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, 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A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, and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f</a:t>
            </a:r>
            <a:r>
              <a:rPr lang="en-US" altLang="zh-CN" sz="36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O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of 4U 1700+24, ~10</a:t>
            </a:r>
            <a:r>
              <a:rPr lang="en-US" altLang="zh-CN" sz="3600" baseline="300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-2</a:t>
            </a:r>
            <a:r>
              <a:rPr lang="en-US" altLang="zh-CN" sz="3600" i="1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zh-CN" altLang="zh-CN" sz="3600" baseline="-25000" dirty="0" smtClean="0"/>
              <a:t>⊙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!</a:t>
            </a:r>
            <a:endParaRPr lang="zh-CN" altLang="en-US" sz="36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4337" y="580526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latin typeface="Times New Roman" pitchFamily="18" charset="0"/>
                <a:ea typeface="楷体_GB2312" pitchFamily="49" charset="-122"/>
              </a:rPr>
              <a:t>THANKS!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7" name="标题 12"/>
          <p:cNvSpPr txBox="1">
            <a:spLocks/>
          </p:cNvSpPr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600" dirty="0" smtClean="0">
                <a:solidFill>
                  <a:srgbClr val="000000"/>
                </a:solidFill>
              </a:rPr>
              <a:t>Puzzling Pulsar Inside: </a:t>
            </a:r>
            <a:r>
              <a:rPr lang="en-US" altLang="zh-CN" sz="4600" dirty="0" err="1" smtClean="0">
                <a:solidFill>
                  <a:srgbClr val="000000"/>
                </a:solidFill>
              </a:rPr>
              <a:t>EoS</a:t>
            </a:r>
            <a:r>
              <a:rPr lang="en-US" altLang="zh-CN" sz="4600" dirty="0" smtClean="0">
                <a:solidFill>
                  <a:srgbClr val="000000"/>
                </a:solidFill>
              </a:rPr>
              <a:t>...</a:t>
            </a:r>
            <a:endParaRPr lang="zh-CN" altLang="en-US" sz="4600" dirty="0">
              <a:solidFill>
                <a:srgbClr val="000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6904" y="1032992"/>
            <a:ext cx="8991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5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Different models in the market: yours and mine</a:t>
            </a:r>
            <a:endParaRPr lang="zh-CN" altLang="zh-CN" sz="3500" dirty="0">
              <a:solidFill>
                <a:srgbClr val="00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585"/>
            <a:ext cx="9144880" cy="28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直接箭头连接符 19"/>
          <p:cNvCxnSpPr>
            <a:stCxn id="25" idx="0"/>
          </p:cNvCxnSpPr>
          <p:nvPr/>
        </p:nvCxnSpPr>
        <p:spPr>
          <a:xfrm flipH="1" flipV="1">
            <a:off x="4139952" y="4581128"/>
            <a:ext cx="252917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6660232" y="4581128"/>
            <a:ext cx="144016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1403648" y="4581128"/>
            <a:ext cx="1512168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2915816" y="4581128"/>
            <a:ext cx="2088232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81472" y="5513398"/>
            <a:ext cx="221446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onventional 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Neutron Star</a:t>
            </a:r>
            <a:endParaRPr lang="zh-CN" altLang="zh-CN" sz="2800" b="1" i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661792" y="5517232"/>
            <a:ext cx="401466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C00000"/>
              </a:buClr>
              <a:buSzPct val="75000"/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l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ight </a:t>
            </a:r>
            <a:r>
              <a:rPr lang="en-US" altLang="zh-CN" sz="2800" dirty="0" err="1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flavour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symmetry: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Strange Star</a:t>
            </a:r>
            <a:endParaRPr lang="zh-CN" altLang="zh-CN" sz="2800" b="1" i="1" dirty="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03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124744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dirty="0" smtClean="0">
                <a:solidFill>
                  <a:srgbClr val="FF0000"/>
                </a:solidFill>
              </a:rPr>
              <a:t>Q: </a:t>
            </a:r>
            <a:r>
              <a:rPr lang="en-US" altLang="zh-CN" sz="2600" dirty="0" smtClean="0"/>
              <a:t>The assumption of quark-cluster matter </a:t>
            </a:r>
            <a:r>
              <a:rPr lang="en-US" altLang="zh-CN" sz="2600" dirty="0"/>
              <a:t>is very loose and not justified from a QCD point of view</a:t>
            </a:r>
            <a:r>
              <a:rPr lang="en-US" altLang="zh-CN" sz="2600" dirty="0" smtClean="0"/>
              <a:t>.</a:t>
            </a:r>
          </a:p>
          <a:p>
            <a:pPr lvl="0"/>
            <a:endParaRPr lang="zh-CN" altLang="zh-CN" sz="2600" dirty="0"/>
          </a:p>
          <a:p>
            <a:r>
              <a:rPr lang="en-US" altLang="zh-CN" sz="2600" b="1" dirty="0" smtClean="0">
                <a:solidFill>
                  <a:srgbClr val="FF0000"/>
                </a:solidFill>
              </a:rPr>
              <a:t>A: </a:t>
            </a:r>
            <a:r>
              <a:rPr lang="en-US" altLang="zh-CN" sz="2600" dirty="0" smtClean="0"/>
              <a:t>Has the properties of nuclei been justified by the QCD first principles? Both CBM and nuclei are of non-</a:t>
            </a:r>
            <a:r>
              <a:rPr lang="en-US" altLang="zh-CN" sz="2600" dirty="0" err="1" smtClean="0"/>
              <a:t>perturbative</a:t>
            </a:r>
            <a:r>
              <a:rPr lang="en-US" altLang="zh-CN" sz="2600" dirty="0" smtClean="0"/>
              <a:t> QCD, </a:t>
            </a:r>
            <a:r>
              <a:rPr lang="en-US" altLang="zh-CN" sz="2600" dirty="0"/>
              <a:t>but with flavor-symmetry changing from 2 (</a:t>
            </a:r>
            <a:r>
              <a:rPr lang="en-US" altLang="zh-CN" sz="2600" dirty="0" err="1"/>
              <a:t>u,d</a:t>
            </a:r>
            <a:r>
              <a:rPr lang="en-US" altLang="zh-CN" sz="2600" dirty="0"/>
              <a:t>) to 3 (</a:t>
            </a:r>
            <a:r>
              <a:rPr lang="en-US" altLang="zh-CN" sz="2600" dirty="0" err="1" smtClean="0"/>
              <a:t>u,d,s</a:t>
            </a:r>
            <a:r>
              <a:rPr lang="en-US" altLang="zh-CN" sz="2600" dirty="0" smtClean="0"/>
              <a:t>).</a:t>
            </a:r>
            <a:endParaRPr lang="zh-CN" altLang="en-US" sz="2600" dirty="0"/>
          </a:p>
        </p:txBody>
      </p:sp>
      <p:sp>
        <p:nvSpPr>
          <p:cNvPr id="4" name="标题 12"/>
          <p:cNvSpPr txBox="1">
            <a:spLocks/>
          </p:cNvSpPr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600" dirty="0" smtClean="0">
                <a:solidFill>
                  <a:srgbClr val="000000"/>
                </a:solidFill>
              </a:rPr>
              <a:t>A </a:t>
            </a:r>
            <a:r>
              <a:rPr lang="en-US" altLang="zh-CN" sz="4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Quark-cluster matter</a:t>
            </a:r>
            <a:r>
              <a:rPr lang="en-US" altLang="zh-CN" sz="4600" dirty="0" smtClean="0">
                <a:solidFill>
                  <a:srgbClr val="000000"/>
                </a:solidFill>
              </a:rPr>
              <a:t> phase?</a:t>
            </a:r>
            <a:endParaRPr lang="zh-CN" altLang="en-US" sz="4600" dirty="0">
              <a:solidFill>
                <a:srgbClr val="000000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065" y="3645023"/>
            <a:ext cx="2736304" cy="267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ttp://www.hko.gov.hk/education/dbcp/radiation/chi/image/unstable_nuclea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55" y="3573016"/>
            <a:ext cx="26983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013715" y="3897052"/>
            <a:ext cx="360040" cy="1173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12" idx="2"/>
          </p:cNvCxnSpPr>
          <p:nvPr/>
        </p:nvCxnSpPr>
        <p:spPr>
          <a:xfrm>
            <a:off x="480490" y="4158372"/>
            <a:ext cx="444993" cy="3909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306440" y="364502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roton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5496" y="378904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n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eutron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509659" y="5877272"/>
            <a:ext cx="865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30297" y="5877272"/>
            <a:ext cx="865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endParaRPr lang="zh-CN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9321" y="3789040"/>
            <a:ext cx="2083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FF0000"/>
                </a:solidFill>
              </a:rPr>
              <a:t>Hyperon puzzle?</a:t>
            </a:r>
          </a:p>
          <a:p>
            <a:pPr algn="r"/>
            <a:endParaRPr lang="en-US" altLang="zh-CN" b="1" dirty="0">
              <a:solidFill>
                <a:srgbClr val="0070C0"/>
              </a:solidFill>
            </a:endParaRPr>
          </a:p>
          <a:p>
            <a:pPr algn="r"/>
            <a:r>
              <a:rPr lang="en-US" altLang="zh-CN" b="1" dirty="0" smtClean="0">
                <a:solidFill>
                  <a:srgbClr val="FF0000"/>
                </a:solidFill>
              </a:rPr>
              <a:t>Quark-confinement?</a:t>
            </a:r>
          </a:p>
          <a:p>
            <a:pPr algn="r"/>
            <a:endParaRPr lang="en-US" altLang="zh-CN" b="1" dirty="0" smtClean="0">
              <a:solidFill>
                <a:srgbClr val="0070C0"/>
              </a:solidFill>
            </a:endParaRPr>
          </a:p>
          <a:p>
            <a:pPr algn="r"/>
            <a:r>
              <a:rPr lang="en-US" altLang="zh-CN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 to be problems here!</a:t>
            </a:r>
            <a:endParaRPr lang="zh-CN" alt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16904" y="1122706"/>
            <a:ext cx="8991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Arial" pitchFamily="34" charset="0"/>
              <a:buChar char="•"/>
            </a:pPr>
            <a:r>
              <a:rPr lang="en-US" altLang="zh-CN" sz="35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Nucleus </a:t>
            </a:r>
            <a:r>
              <a:rPr lang="en-US" altLang="zh-CN" sz="35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and Quark-cluster star: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>
                <a:srgbClr val="C00000"/>
              </a:buClr>
              <a:buSzPct val="75000"/>
            </a:pPr>
            <a:r>
              <a:rPr lang="en-US" altLang="zh-CN" sz="3500" b="1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differences</a:t>
            </a:r>
            <a:r>
              <a:rPr lang="en-US" altLang="zh-CN" sz="35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 and </a:t>
            </a:r>
            <a:r>
              <a:rPr lang="en-US" altLang="zh-CN" sz="3500" b="1" i="1" dirty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similarities</a:t>
            </a:r>
            <a:endParaRPr lang="zh-CN" altLang="zh-CN" sz="3500" b="1" i="1" dirty="0">
              <a:solidFill>
                <a:srgbClr val="0000FF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2158226"/>
            <a:ext cx="1224136" cy="119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http://www.hko.gov.hk/education/dbcp/radiation/chi/image/unstable_nuclea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53" y="2132856"/>
            <a:ext cx="1238847" cy="12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接连接符 26"/>
          <p:cNvCxnSpPr/>
          <p:nvPr/>
        </p:nvCxnSpPr>
        <p:spPr bwMode="auto">
          <a:xfrm>
            <a:off x="116904" y="2132856"/>
            <a:ext cx="89195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>
            <a:off x="116904" y="6669360"/>
            <a:ext cx="89195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连接符 28"/>
          <p:cNvCxnSpPr/>
          <p:nvPr/>
        </p:nvCxnSpPr>
        <p:spPr bwMode="auto">
          <a:xfrm>
            <a:off x="107504" y="3356992"/>
            <a:ext cx="891959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接连接符 29"/>
          <p:cNvCxnSpPr/>
          <p:nvPr/>
        </p:nvCxnSpPr>
        <p:spPr bwMode="auto">
          <a:xfrm>
            <a:off x="179512" y="3933056"/>
            <a:ext cx="87755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接连接符 30"/>
          <p:cNvCxnSpPr/>
          <p:nvPr/>
        </p:nvCxnSpPr>
        <p:spPr bwMode="auto">
          <a:xfrm>
            <a:off x="179512" y="4509120"/>
            <a:ext cx="87755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接连接符 31"/>
          <p:cNvCxnSpPr/>
          <p:nvPr/>
        </p:nvCxnSpPr>
        <p:spPr bwMode="auto">
          <a:xfrm>
            <a:off x="179512" y="5085184"/>
            <a:ext cx="87755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接连接符 32"/>
          <p:cNvCxnSpPr/>
          <p:nvPr/>
        </p:nvCxnSpPr>
        <p:spPr bwMode="auto">
          <a:xfrm>
            <a:off x="179512" y="5661248"/>
            <a:ext cx="87755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接连接符 33"/>
          <p:cNvCxnSpPr/>
          <p:nvPr/>
        </p:nvCxnSpPr>
        <p:spPr bwMode="auto">
          <a:xfrm>
            <a:off x="179512" y="6165304"/>
            <a:ext cx="87755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/>
          <p:cNvCxnSpPr/>
          <p:nvPr/>
        </p:nvCxnSpPr>
        <p:spPr bwMode="auto">
          <a:xfrm>
            <a:off x="4355976" y="2132856"/>
            <a:ext cx="0" cy="45365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箭头连接符 10"/>
          <p:cNvCxnSpPr/>
          <p:nvPr/>
        </p:nvCxnSpPr>
        <p:spPr>
          <a:xfrm flipH="1">
            <a:off x="2771800" y="2528900"/>
            <a:ext cx="360040" cy="360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1251248" y="2780928"/>
            <a:ext cx="368424" cy="11220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矩形 7167"/>
          <p:cNvSpPr/>
          <p:nvPr/>
        </p:nvSpPr>
        <p:spPr>
          <a:xfrm>
            <a:off x="3064525" y="227687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roton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539552" y="248360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n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eutron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5004048" y="3409836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Self-bound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: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by strong int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.</a:t>
            </a:r>
            <a:endParaRPr lang="zh-CN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337181" y="3409836"/>
            <a:ext cx="3874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Self-bound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: by strong int.</a:t>
            </a:r>
            <a:endParaRPr lang="zh-CN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395536" y="3985900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l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~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fm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: electrons outside</a:t>
            </a:r>
            <a:endParaRPr lang="zh-CN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5083678" y="3985900"/>
            <a:ext cx="3427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l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&gt; 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λ</a:t>
            </a:r>
            <a:r>
              <a:rPr lang="en-US" altLang="zh-CN" sz="2800" baseline="-250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e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: electrons inside</a:t>
            </a:r>
            <a:endParaRPr lang="zh-CN" altLang="en-US" sz="2800" dirty="0"/>
          </a:p>
        </p:txBody>
      </p:sp>
      <p:sp>
        <p:nvSpPr>
          <p:cNvPr id="37" name="矩形 36"/>
          <p:cNvSpPr/>
          <p:nvPr/>
        </p:nvSpPr>
        <p:spPr>
          <a:xfrm>
            <a:off x="179512" y="4561964"/>
            <a:ext cx="4251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2-flavour symmetry: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isospin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83968" y="4581128"/>
            <a:ext cx="4887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3-flavour symmetry: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strangeness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7504" y="5138028"/>
            <a:ext cx="431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light clusters: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p(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uud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), n(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udd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)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08073" y="5157192"/>
            <a:ext cx="4530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heavy clusters: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6(H), 9, 12, 18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076056" y="5642084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a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&lt; 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λ</a:t>
            </a:r>
            <a:r>
              <a:rPr lang="en-US" altLang="zh-CN" sz="2800" baseline="-250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: classical particle</a:t>
            </a:r>
            <a:endParaRPr lang="zh-CN" altLang="en-US" sz="2800" dirty="0"/>
          </a:p>
        </p:txBody>
      </p:sp>
      <p:sp>
        <p:nvSpPr>
          <p:cNvPr id="46" name="矩形 45"/>
          <p:cNvSpPr/>
          <p:nvPr/>
        </p:nvSpPr>
        <p:spPr>
          <a:xfrm>
            <a:off x="540762" y="5661248"/>
            <a:ext cx="348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a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 ~ 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λ</a:t>
            </a:r>
            <a:r>
              <a:rPr lang="en-US" altLang="zh-CN" sz="2800" baseline="-250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c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: quantum effects</a:t>
            </a:r>
            <a:endParaRPr lang="zh-CN" altLang="en-US" sz="2800" dirty="0"/>
          </a:p>
        </p:txBody>
      </p:sp>
      <p:sp>
        <p:nvSpPr>
          <p:cNvPr id="48" name="矩形 47"/>
          <p:cNvSpPr/>
          <p:nvPr/>
        </p:nvSpPr>
        <p:spPr>
          <a:xfrm>
            <a:off x="836478" y="6146140"/>
            <a:ext cx="294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quantum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gas/liquid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355976" y="6146140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solid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condensed matter at </a:t>
            </a: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</a:rPr>
              <a:t>low-T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3" name="标题 12"/>
          <p:cNvSpPr txBox="1">
            <a:spLocks/>
          </p:cNvSpPr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600" dirty="0" smtClean="0">
                <a:solidFill>
                  <a:srgbClr val="000000"/>
                </a:solidFill>
              </a:rPr>
              <a:t>A </a:t>
            </a:r>
            <a:r>
              <a:rPr lang="en-US" altLang="zh-CN" sz="4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Quark-cluster matter</a:t>
            </a:r>
            <a:r>
              <a:rPr lang="en-US" altLang="zh-CN" sz="4600" dirty="0" smtClean="0">
                <a:solidFill>
                  <a:srgbClr val="000000"/>
                </a:solidFill>
              </a:rPr>
              <a:t> phase?</a:t>
            </a:r>
            <a:endParaRPr lang="zh-CN" altLang="en-US" sz="4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9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12"/>
          <p:cNvSpPr txBox="1">
            <a:spLocks/>
          </p:cNvSpPr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Two features to be tested by observations</a:t>
            </a:r>
            <a:endParaRPr lang="zh-CN" altLang="en-US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748464" y="5877272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11760" y="6093296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92080" y="6093296"/>
            <a:ext cx="20882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411760" y="6309320"/>
            <a:ext cx="18002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596336" y="6093296"/>
            <a:ext cx="144016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-395181" y="3481844"/>
            <a:ext cx="9935733" cy="523220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altLang="zh-CN" sz="2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mass (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~10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-2</a:t>
            </a:r>
            <a:r>
              <a:rPr lang="en-US" altLang="zh-CN" sz="2800" i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zh-CN" altLang="zh-CN" sz="2800" baseline="-25000" dirty="0">
                <a:solidFill>
                  <a:srgbClr val="FF0000"/>
                </a:solidFill>
              </a:rPr>
              <a:t>⊙</a:t>
            </a:r>
            <a:r>
              <a:rPr lang="en-US" altLang="zh-CN" sz="2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is a direct consequence of self-bound surface!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4800" y="109082"/>
            <a:ext cx="8637588" cy="1015663"/>
          </a:xfrm>
        </p:spPr>
        <p:txBody>
          <a:bodyPr/>
          <a:lstStyle/>
          <a:p>
            <a:r>
              <a:rPr lang="en-US" altLang="zh-CN" sz="6000" b="1" dirty="0" smtClean="0">
                <a:solidFill>
                  <a:srgbClr val="000066"/>
                </a:solidFill>
              </a:rPr>
              <a:t>Summary</a:t>
            </a:r>
            <a:endParaRPr lang="zh-CN" altLang="en-US" sz="6000" b="1" dirty="0">
              <a:solidFill>
                <a:srgbClr val="00006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504" y="1412776"/>
            <a:ext cx="892971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Low-mass strange star: a candidate?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strangeness </a:t>
            </a: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barrier necessary</a:t>
            </a:r>
            <a:endParaRPr lang="en-US" altLang="zh-CN" sz="4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corona to atmosphere/ocean/crust</a:t>
            </a:r>
          </a:p>
          <a:p>
            <a:pPr marL="342900" lvl="0" indent="-342900" algn="l" eaLnBrk="1" hangingPunct="1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CN" sz="4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altLang="zh-CN" sz="4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7278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7125588" y="1268760"/>
            <a:ext cx="191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Watts et al. (2014)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标题 12"/>
          <p:cNvSpPr txBox="1">
            <a:spLocks/>
          </p:cNvSpPr>
          <p:nvPr/>
        </p:nvSpPr>
        <p:spPr>
          <a:xfrm>
            <a:off x="0" y="200834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Current mass measurements of “NSs”</a:t>
            </a:r>
            <a:endParaRPr lang="zh-CN" altLang="en-US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 bwMode="auto">
          <a:xfrm>
            <a:off x="0" y="95334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标题 12"/>
          <p:cNvSpPr txBox="1">
            <a:spLocks/>
          </p:cNvSpPr>
          <p:nvPr/>
        </p:nvSpPr>
        <p:spPr>
          <a:xfrm>
            <a:off x="-36512" y="188640"/>
            <a:ext cx="91440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A low-mass candidate: 4U 1700+24</a:t>
            </a:r>
            <a:endParaRPr lang="zh-CN" altLang="en-US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539552" y="1196752"/>
            <a:ext cx="540060" cy="2792055"/>
          </a:xfrm>
          <a:prstGeom prst="leftBrace">
            <a:avLst>
              <a:gd name="adj1" fmla="val 4194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119" y="1043439"/>
            <a:ext cx="791836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Red-shift: </a:t>
            </a:r>
            <a:r>
              <a:rPr lang="en-US" altLang="zh-CN" sz="3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0.009</a:t>
            </a: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black body radiation area (</a:t>
            </a:r>
            <a:r>
              <a:rPr lang="en-US" altLang="zh-CN" sz="3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3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10-10</a:t>
            </a:r>
            <a:r>
              <a:rPr lang="en-US" altLang="zh-CN" sz="3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m) reduce as </a:t>
            </a:r>
            <a:r>
              <a:rPr lang="en-US" altLang="zh-CN" sz="3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3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decreases.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function via by observing the G-type red giant company is only </a:t>
            </a:r>
            <a:r>
              <a:rPr lang="en-US" altLang="zh-CN" sz="3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8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8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10</a:t>
            </a:r>
            <a:r>
              <a:rPr lang="en-US" altLang="zh-CN" sz="3800" baseline="300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-5</a:t>
            </a:r>
            <a:r>
              <a:rPr lang="en-US" altLang="zh-CN" sz="3800" i="1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zh-CN" altLang="zh-CN" sz="3800" baseline="-25000" dirty="0" smtClean="0">
                <a:solidFill>
                  <a:srgbClr val="FF0000"/>
                </a:solidFill>
              </a:rPr>
              <a:t>⊙</a:t>
            </a:r>
            <a:r>
              <a:rPr lang="en-US" altLang="zh-C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423721"/>
            <a:ext cx="9144000" cy="46166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strangeness 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barrier	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http</a:t>
            </a: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zh-CN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vega.bac.pku.edu.cn/</a:t>
            </a:r>
            <a:r>
              <a:rPr lang="en-US" altLang="zh-CN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rxxu       </a:t>
            </a:r>
            <a:r>
              <a:rPr lang="en-US" altLang="zh-CN" sz="2000" dirty="0" smtClean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R</a:t>
            </a:r>
            <a:r>
              <a:rPr lang="en-US" altLang="zh-CN" sz="2000" dirty="0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. X. </a:t>
            </a:r>
            <a:r>
              <a:rPr lang="en-US" altLang="zh-CN" sz="2000" dirty="0" err="1">
                <a:solidFill>
                  <a:srgbClr val="FFFFFF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Xu</a:t>
            </a:r>
            <a:endParaRPr lang="en-US" altLang="zh-CN" sz="2400" dirty="0">
              <a:solidFill>
                <a:srgbClr val="FFFFFF"/>
              </a:solidFill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5085184"/>
            <a:ext cx="8999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C00000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⇒</a:t>
            </a:r>
            <a:r>
              <a:rPr lang="en-US" altLang="zh-CN" sz="3600" dirty="0" smtClean="0">
                <a:solidFill>
                  <a:srgbClr val="C00000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3 could be understood if </a:t>
            </a:r>
            <a:r>
              <a:rPr lang="en-US" altLang="zh-CN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only   </a:t>
            </a:r>
          </a:p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~ 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10</a:t>
            </a:r>
            <a:r>
              <a:rPr lang="en-US" altLang="zh-CN" sz="3600" baseline="300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-2</a:t>
            </a:r>
            <a:r>
              <a:rPr lang="en-US" altLang="zh-CN" sz="3600" i="1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zh-CN" altLang="zh-CN" sz="3600" baseline="-25000" dirty="0">
                <a:solidFill>
                  <a:srgbClr val="FF0000"/>
                </a:solidFill>
              </a:rPr>
              <a:t>⊙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unless geometrically fine-turn.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600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1018</Words>
  <Application>Microsoft Office PowerPoint</Application>
  <PresentationFormat>全屏显示(4:3)</PresentationFormat>
  <Paragraphs>163</Paragraphs>
  <Slides>22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主题​​</vt:lpstr>
      <vt:lpstr>Equation</vt:lpstr>
      <vt:lpstr>Image</vt:lpstr>
      <vt:lpstr>A strangeness barrier on strange quark-cluster star surface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A strangeness barrier necessary</vt:lpstr>
      <vt:lpstr>A strangeness barrier necessary</vt:lpstr>
      <vt:lpstr>A strangeness barrier necessary</vt:lpstr>
      <vt:lpstr>Summary</vt:lpstr>
      <vt:lpstr>From corona to atmosphere/ocean/crust</vt:lpstr>
      <vt:lpstr>Summary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152</cp:revision>
  <dcterms:created xsi:type="dcterms:W3CDTF">2014-04-04T01:17:59Z</dcterms:created>
  <dcterms:modified xsi:type="dcterms:W3CDTF">2014-10-23T06:28:11Z</dcterms:modified>
</cp:coreProperties>
</file>