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Lst>
  <p:notesMasterIdLst>
    <p:notesMasterId r:id="rId29"/>
  </p:notesMasterIdLst>
  <p:sldIdLst>
    <p:sldId id="256" r:id="rId6"/>
    <p:sldId id="283" r:id="rId7"/>
    <p:sldId id="269" r:id="rId8"/>
    <p:sldId id="330" r:id="rId9"/>
    <p:sldId id="329" r:id="rId10"/>
    <p:sldId id="308" r:id="rId11"/>
    <p:sldId id="311" r:id="rId12"/>
    <p:sldId id="314" r:id="rId13"/>
    <p:sldId id="315" r:id="rId14"/>
    <p:sldId id="316" r:id="rId15"/>
    <p:sldId id="288" r:id="rId16"/>
    <p:sldId id="312" r:id="rId17"/>
    <p:sldId id="294" r:id="rId18"/>
    <p:sldId id="323" r:id="rId19"/>
    <p:sldId id="319" r:id="rId20"/>
    <p:sldId id="320" r:id="rId21"/>
    <p:sldId id="321" r:id="rId22"/>
    <p:sldId id="322" r:id="rId23"/>
    <p:sldId id="324" r:id="rId24"/>
    <p:sldId id="325" r:id="rId25"/>
    <p:sldId id="327" r:id="rId26"/>
    <p:sldId id="328" r:id="rId27"/>
    <p:sldId id="257" r:id="rId28"/>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1pPr>
    <a:lvl2pPr marL="4572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2pPr>
    <a:lvl3pPr marL="9144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3pPr>
    <a:lvl4pPr marL="13716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4pPr>
    <a:lvl5pPr marL="18288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5pPr>
    <a:lvl6pPr marL="2286000" algn="l" defTabSz="914400" rtl="0" eaLnBrk="1" latinLnBrk="0" hangingPunct="1">
      <a:defRPr sz="4200" kern="1200">
        <a:solidFill>
          <a:srgbClr val="000000"/>
        </a:solidFill>
        <a:latin typeface="Gill Sans" charset="0"/>
        <a:ea typeface="Heiti SC Light" charset="0"/>
        <a:cs typeface="Heiti SC Light" charset="0"/>
        <a:sym typeface="Gill Sans" charset="0"/>
      </a:defRPr>
    </a:lvl6pPr>
    <a:lvl7pPr marL="2743200" algn="l" defTabSz="914400" rtl="0" eaLnBrk="1" latinLnBrk="0" hangingPunct="1">
      <a:defRPr sz="4200" kern="1200">
        <a:solidFill>
          <a:srgbClr val="000000"/>
        </a:solidFill>
        <a:latin typeface="Gill Sans" charset="0"/>
        <a:ea typeface="Heiti SC Light" charset="0"/>
        <a:cs typeface="Heiti SC Light" charset="0"/>
        <a:sym typeface="Gill Sans" charset="0"/>
      </a:defRPr>
    </a:lvl7pPr>
    <a:lvl8pPr marL="3200400" algn="l" defTabSz="914400" rtl="0" eaLnBrk="1" latinLnBrk="0" hangingPunct="1">
      <a:defRPr sz="4200" kern="1200">
        <a:solidFill>
          <a:srgbClr val="000000"/>
        </a:solidFill>
        <a:latin typeface="Gill Sans" charset="0"/>
        <a:ea typeface="Heiti SC Light" charset="0"/>
        <a:cs typeface="Heiti SC Light" charset="0"/>
        <a:sym typeface="Gill Sans" charset="0"/>
      </a:defRPr>
    </a:lvl8pPr>
    <a:lvl9pPr marL="3657600" algn="l" defTabSz="914400" rtl="0" eaLnBrk="1" latinLnBrk="0" hangingPunct="1">
      <a:defRPr sz="4200" kern="1200">
        <a:solidFill>
          <a:srgbClr val="000000"/>
        </a:solidFill>
        <a:latin typeface="Gill Sans" charset="0"/>
        <a:ea typeface="Heiti SC Light" charset="0"/>
        <a:cs typeface="Heiti SC Light" charset="0"/>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8000"/>
    <a:srgbClr val="FF66CC"/>
    <a:srgbClr val="FF3399"/>
    <a:srgbClr val="CC00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91634" autoAdjust="0"/>
  </p:normalViewPr>
  <p:slideViewPr>
    <p:cSldViewPr>
      <p:cViewPr varScale="1">
        <p:scale>
          <a:sx n="50" d="100"/>
          <a:sy n="50" d="100"/>
        </p:scale>
        <p:origin x="1152" y="34"/>
      </p:cViewPr>
      <p:guideLst>
        <p:guide orient="horz" pos="2160"/>
        <p:guide pos="2880"/>
      </p:guideLst>
    </p:cSldViewPr>
  </p:slideViewPr>
  <p:outlineViewPr>
    <p:cViewPr>
      <p:scale>
        <a:sx n="33" d="100"/>
        <a:sy n="33" d="100"/>
      </p:scale>
      <p:origin x="0" y="-364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17.wmf"/><Relationship Id="rId1" Type="http://schemas.openxmlformats.org/officeDocument/2006/relationships/image" Target="../media/image29.wmf"/><Relationship Id="rId5" Type="http://schemas.openxmlformats.org/officeDocument/2006/relationships/image" Target="../media/image32.wmf"/><Relationship Id="rId4"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97082-FEE6-4141-B6F9-E4B09F5100A4}" type="datetimeFigureOut">
              <a:rPr lang="zh-CN" altLang="en-US" smtClean="0"/>
              <a:t>2014/10/19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19ECB-24B6-4108-9BF2-55339FB824FB}" type="slidenum">
              <a:rPr lang="zh-CN" altLang="en-US" smtClean="0"/>
              <a:t>‹#›</a:t>
            </a:fld>
            <a:endParaRPr lang="zh-CN" altLang="en-US"/>
          </a:p>
        </p:txBody>
      </p:sp>
    </p:spTree>
    <p:extLst>
      <p:ext uri="{BB962C8B-B14F-4D97-AF65-F5344CB8AC3E}">
        <p14:creationId xmlns:p14="http://schemas.microsoft.com/office/powerpoint/2010/main" val="96699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F719ECB-24B6-4108-9BF2-55339FB824FB}" type="slidenum">
              <a:rPr lang="zh-CN" altLang="en-US" smtClean="0"/>
              <a:t>5</a:t>
            </a:fld>
            <a:endParaRPr lang="zh-CN" altLang="en-US"/>
          </a:p>
        </p:txBody>
      </p:sp>
    </p:spTree>
    <p:extLst>
      <p:ext uri="{BB962C8B-B14F-4D97-AF65-F5344CB8AC3E}">
        <p14:creationId xmlns:p14="http://schemas.microsoft.com/office/powerpoint/2010/main" val="371373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C10A702B-A653-4DCA-82EE-4A02243A97E3}" type="slidenum">
              <a:rPr lang="en-US" altLang="zh-CN"/>
              <a:pPr/>
              <a:t>‹#›</a:t>
            </a:fld>
            <a:endParaRPr lang="en-US" altLang="zh-CN"/>
          </a:p>
        </p:txBody>
      </p:sp>
    </p:spTree>
    <p:extLst>
      <p:ext uri="{BB962C8B-B14F-4D97-AF65-F5344CB8AC3E}">
        <p14:creationId xmlns:p14="http://schemas.microsoft.com/office/powerpoint/2010/main" val="15512953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6B1A6EAB-5244-4B5F-B72E-DA18E69A735D}" type="slidenum">
              <a:rPr lang="en-US" altLang="zh-CN"/>
              <a:pPr/>
              <a:t>‹#›</a:t>
            </a:fld>
            <a:endParaRPr lang="en-US" altLang="zh-CN"/>
          </a:p>
        </p:txBody>
      </p:sp>
    </p:spTree>
    <p:extLst>
      <p:ext uri="{BB962C8B-B14F-4D97-AF65-F5344CB8AC3E}">
        <p14:creationId xmlns:p14="http://schemas.microsoft.com/office/powerpoint/2010/main" val="19295347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4800" y="1209675"/>
            <a:ext cx="2057400" cy="4886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82600" y="1209675"/>
            <a:ext cx="6019800" cy="4886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8CA8C782-A86F-4D4A-8AF4-B92D3390719A}" type="slidenum">
              <a:rPr lang="en-US" altLang="zh-CN"/>
              <a:pPr/>
              <a:t>‹#›</a:t>
            </a:fld>
            <a:endParaRPr lang="en-US" altLang="zh-CN"/>
          </a:p>
        </p:txBody>
      </p:sp>
    </p:spTree>
    <p:extLst>
      <p:ext uri="{BB962C8B-B14F-4D97-AF65-F5344CB8AC3E}">
        <p14:creationId xmlns:p14="http://schemas.microsoft.com/office/powerpoint/2010/main" val="351686029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72313327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99953369"/>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661200163"/>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622416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25436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534560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65905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5188021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FF51E3CF-0421-4595-A579-113E8D3C8189}" type="slidenum">
              <a:rPr lang="en-US" altLang="zh-CN"/>
              <a:pPr/>
              <a:t>‹#›</a:t>
            </a:fld>
            <a:endParaRPr lang="en-US" altLang="zh-CN"/>
          </a:p>
        </p:txBody>
      </p:sp>
    </p:spTree>
    <p:extLst>
      <p:ext uri="{BB962C8B-B14F-4D97-AF65-F5344CB8AC3E}">
        <p14:creationId xmlns:p14="http://schemas.microsoft.com/office/powerpoint/2010/main" val="235815050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7372353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825625"/>
            <a:ext cx="78867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2746355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68849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2AD425DC-A690-45E5-9B25-D68898A243D7}" type="slidenum">
              <a:rPr lang="en-US" altLang="zh-CN"/>
              <a:pPr/>
              <a:t>‹#›</a:t>
            </a:fld>
            <a:endParaRPr lang="en-US" altLang="zh-CN"/>
          </a:p>
        </p:txBody>
      </p:sp>
    </p:spTree>
    <p:extLst>
      <p:ext uri="{BB962C8B-B14F-4D97-AF65-F5344CB8AC3E}">
        <p14:creationId xmlns:p14="http://schemas.microsoft.com/office/powerpoint/2010/main" val="15308312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F9EC9D73-DF0A-4BF9-87D8-751764F07F31}" type="slidenum">
              <a:rPr lang="en-US" altLang="zh-CN"/>
              <a:pPr/>
              <a:t>‹#›</a:t>
            </a:fld>
            <a:endParaRPr lang="en-US" altLang="zh-CN"/>
          </a:p>
        </p:txBody>
      </p:sp>
    </p:spTree>
    <p:extLst>
      <p:ext uri="{BB962C8B-B14F-4D97-AF65-F5344CB8AC3E}">
        <p14:creationId xmlns:p14="http://schemas.microsoft.com/office/powerpoint/2010/main" val="112733432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DDA40CC2-8CCB-4D2F-B666-970FCFEDC173}" type="slidenum">
              <a:rPr lang="en-US" altLang="zh-CN"/>
              <a:pPr/>
              <a:t>‹#›</a:t>
            </a:fld>
            <a:endParaRPr lang="en-US" altLang="zh-CN"/>
          </a:p>
        </p:txBody>
      </p:sp>
    </p:spTree>
    <p:extLst>
      <p:ext uri="{BB962C8B-B14F-4D97-AF65-F5344CB8AC3E}">
        <p14:creationId xmlns:p14="http://schemas.microsoft.com/office/powerpoint/2010/main" val="106910782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598613"/>
            <a:ext cx="4038600" cy="52593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598613"/>
            <a:ext cx="4038600" cy="52593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B376EBB8-AEC5-4CFD-9B93-F62C358C2286}" type="slidenum">
              <a:rPr lang="en-US" altLang="zh-CN"/>
              <a:pPr/>
              <a:t>‹#›</a:t>
            </a:fld>
            <a:endParaRPr lang="en-US" altLang="zh-CN"/>
          </a:p>
        </p:txBody>
      </p:sp>
    </p:spTree>
    <p:extLst>
      <p:ext uri="{BB962C8B-B14F-4D97-AF65-F5344CB8AC3E}">
        <p14:creationId xmlns:p14="http://schemas.microsoft.com/office/powerpoint/2010/main" val="288119564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A5D41E82-0317-448C-B82A-1B753B49A41E}" type="slidenum">
              <a:rPr lang="en-US" altLang="zh-CN"/>
              <a:pPr/>
              <a:t>‹#›</a:t>
            </a:fld>
            <a:endParaRPr lang="en-US" altLang="zh-CN"/>
          </a:p>
        </p:txBody>
      </p:sp>
    </p:spTree>
    <p:extLst>
      <p:ext uri="{BB962C8B-B14F-4D97-AF65-F5344CB8AC3E}">
        <p14:creationId xmlns:p14="http://schemas.microsoft.com/office/powerpoint/2010/main" val="191422296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49DE9755-14C5-40AF-9A69-7E2F43FA6BD1}" type="slidenum">
              <a:rPr lang="en-US" altLang="zh-CN"/>
              <a:pPr/>
              <a:t>‹#›</a:t>
            </a:fld>
            <a:endParaRPr lang="en-US" altLang="zh-CN"/>
          </a:p>
        </p:txBody>
      </p:sp>
    </p:spTree>
    <p:extLst>
      <p:ext uri="{BB962C8B-B14F-4D97-AF65-F5344CB8AC3E}">
        <p14:creationId xmlns:p14="http://schemas.microsoft.com/office/powerpoint/2010/main" val="40976828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436AD2A1-3F9B-42C7-98D1-0C4FE2C7A9CF}" type="slidenum">
              <a:rPr lang="en-US" altLang="zh-CN"/>
              <a:pPr/>
              <a:t>‹#›</a:t>
            </a:fld>
            <a:endParaRPr lang="en-US" altLang="zh-CN"/>
          </a:p>
        </p:txBody>
      </p:sp>
    </p:spTree>
    <p:extLst>
      <p:ext uri="{BB962C8B-B14F-4D97-AF65-F5344CB8AC3E}">
        <p14:creationId xmlns:p14="http://schemas.microsoft.com/office/powerpoint/2010/main" val="17246767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503094E3-D8B6-44FD-88D0-D032622EE2FE}" type="slidenum">
              <a:rPr lang="en-US" altLang="zh-CN"/>
              <a:pPr/>
              <a:t>‹#›</a:t>
            </a:fld>
            <a:endParaRPr lang="en-US" altLang="zh-CN"/>
          </a:p>
        </p:txBody>
      </p:sp>
    </p:spTree>
    <p:extLst>
      <p:ext uri="{BB962C8B-B14F-4D97-AF65-F5344CB8AC3E}">
        <p14:creationId xmlns:p14="http://schemas.microsoft.com/office/powerpoint/2010/main" val="185478285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956DF003-34C5-4ABE-A2E2-7A2F7937D046}" type="slidenum">
              <a:rPr lang="en-US" altLang="zh-CN"/>
              <a:pPr/>
              <a:t>‹#›</a:t>
            </a:fld>
            <a:endParaRPr lang="en-US" altLang="zh-CN"/>
          </a:p>
        </p:txBody>
      </p:sp>
    </p:spTree>
    <p:extLst>
      <p:ext uri="{BB962C8B-B14F-4D97-AF65-F5344CB8AC3E}">
        <p14:creationId xmlns:p14="http://schemas.microsoft.com/office/powerpoint/2010/main" val="106714200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05F9D5CB-3320-4741-88F3-895EC1064DAE}" type="slidenum">
              <a:rPr lang="en-US" altLang="zh-CN"/>
              <a:pPr/>
              <a:t>‹#›</a:t>
            </a:fld>
            <a:endParaRPr lang="en-US" altLang="zh-CN"/>
          </a:p>
        </p:txBody>
      </p:sp>
    </p:spTree>
    <p:extLst>
      <p:ext uri="{BB962C8B-B14F-4D97-AF65-F5344CB8AC3E}">
        <p14:creationId xmlns:p14="http://schemas.microsoft.com/office/powerpoint/2010/main" val="405900122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B50F4568-3375-4D50-B3A6-1F1E2F4778C0}" type="slidenum">
              <a:rPr lang="en-US" altLang="zh-CN"/>
              <a:pPr/>
              <a:t>‹#›</a:t>
            </a:fld>
            <a:endParaRPr lang="en-US" altLang="zh-CN"/>
          </a:p>
        </p:txBody>
      </p:sp>
    </p:spTree>
    <p:extLst>
      <p:ext uri="{BB962C8B-B14F-4D97-AF65-F5344CB8AC3E}">
        <p14:creationId xmlns:p14="http://schemas.microsoft.com/office/powerpoint/2010/main" val="151828544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2075"/>
            <a:ext cx="2057400" cy="6765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2075"/>
            <a:ext cx="6019800" cy="67659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7E491A26-EF07-4BB1-B689-35364BD786F8}" type="slidenum">
              <a:rPr lang="en-US" altLang="zh-CN"/>
              <a:pPr/>
              <a:t>‹#›</a:t>
            </a:fld>
            <a:endParaRPr lang="en-US" altLang="zh-CN"/>
          </a:p>
        </p:txBody>
      </p:sp>
    </p:spTree>
    <p:extLst>
      <p:ext uri="{BB962C8B-B14F-4D97-AF65-F5344CB8AC3E}">
        <p14:creationId xmlns:p14="http://schemas.microsoft.com/office/powerpoint/2010/main" val="213405056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6FCFCF55-C5B3-41FF-A0D4-20762A743586}" type="slidenum">
              <a:rPr lang="en-US" altLang="zh-CN"/>
              <a:pPr/>
              <a:t>‹#›</a:t>
            </a:fld>
            <a:endParaRPr lang="en-US" altLang="zh-CN"/>
          </a:p>
        </p:txBody>
      </p:sp>
    </p:spTree>
    <p:extLst>
      <p:ext uri="{BB962C8B-B14F-4D97-AF65-F5344CB8AC3E}">
        <p14:creationId xmlns:p14="http://schemas.microsoft.com/office/powerpoint/2010/main" val="428771972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28A1BE16-DD50-4270-A200-1D905CDE63C9}" type="slidenum">
              <a:rPr lang="en-US" altLang="zh-CN"/>
              <a:pPr/>
              <a:t>‹#›</a:t>
            </a:fld>
            <a:endParaRPr lang="en-US" altLang="zh-CN"/>
          </a:p>
        </p:txBody>
      </p:sp>
    </p:spTree>
    <p:extLst>
      <p:ext uri="{BB962C8B-B14F-4D97-AF65-F5344CB8AC3E}">
        <p14:creationId xmlns:p14="http://schemas.microsoft.com/office/powerpoint/2010/main" val="101534483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E176BBA5-BF93-4AAB-B7D3-3C4A7480F4B1}" type="slidenum">
              <a:rPr lang="en-US" altLang="zh-CN"/>
              <a:pPr/>
              <a:t>‹#›</a:t>
            </a:fld>
            <a:endParaRPr lang="en-US" altLang="zh-CN"/>
          </a:p>
        </p:txBody>
      </p:sp>
    </p:spTree>
    <p:extLst>
      <p:ext uri="{BB962C8B-B14F-4D97-AF65-F5344CB8AC3E}">
        <p14:creationId xmlns:p14="http://schemas.microsoft.com/office/powerpoint/2010/main" val="233123960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598613"/>
            <a:ext cx="4038600" cy="52593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598613"/>
            <a:ext cx="4038600" cy="52593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8462BF50-80D4-4F5B-A374-40F0EEB99919}" type="slidenum">
              <a:rPr lang="en-US" altLang="zh-CN"/>
              <a:pPr/>
              <a:t>‹#›</a:t>
            </a:fld>
            <a:endParaRPr lang="en-US" altLang="zh-CN"/>
          </a:p>
        </p:txBody>
      </p:sp>
    </p:spTree>
    <p:extLst>
      <p:ext uri="{BB962C8B-B14F-4D97-AF65-F5344CB8AC3E}">
        <p14:creationId xmlns:p14="http://schemas.microsoft.com/office/powerpoint/2010/main" val="222328661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D62C47E9-DF65-4B2E-AEE4-2DD664862612}" type="slidenum">
              <a:rPr lang="en-US" altLang="zh-CN"/>
              <a:pPr/>
              <a:t>‹#›</a:t>
            </a:fld>
            <a:endParaRPr lang="en-US" altLang="zh-CN"/>
          </a:p>
        </p:txBody>
      </p:sp>
    </p:spTree>
    <p:extLst>
      <p:ext uri="{BB962C8B-B14F-4D97-AF65-F5344CB8AC3E}">
        <p14:creationId xmlns:p14="http://schemas.microsoft.com/office/powerpoint/2010/main" val="408133727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0C7E9FE0-BA55-459E-8D3E-9B03193B6390}" type="slidenum">
              <a:rPr lang="en-US" altLang="zh-CN"/>
              <a:pPr/>
              <a:t>‹#›</a:t>
            </a:fld>
            <a:endParaRPr lang="en-US" altLang="zh-CN"/>
          </a:p>
        </p:txBody>
      </p:sp>
    </p:spTree>
    <p:extLst>
      <p:ext uri="{BB962C8B-B14F-4D97-AF65-F5344CB8AC3E}">
        <p14:creationId xmlns:p14="http://schemas.microsoft.com/office/powerpoint/2010/main" val="29072996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2792413"/>
            <a:ext cx="4032250" cy="33035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79950" y="2792413"/>
            <a:ext cx="4032250" cy="33035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810C7162-4BAD-4768-AEA1-F983F38DB2C5}" type="slidenum">
              <a:rPr lang="en-US" altLang="zh-CN"/>
              <a:pPr/>
              <a:t>‹#›</a:t>
            </a:fld>
            <a:endParaRPr lang="en-US" altLang="zh-CN"/>
          </a:p>
        </p:txBody>
      </p:sp>
    </p:spTree>
    <p:extLst>
      <p:ext uri="{BB962C8B-B14F-4D97-AF65-F5344CB8AC3E}">
        <p14:creationId xmlns:p14="http://schemas.microsoft.com/office/powerpoint/2010/main" val="269563569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674DECCF-02F8-443B-8A22-9D8F12E619C2}" type="slidenum">
              <a:rPr lang="en-US" altLang="zh-CN"/>
              <a:pPr/>
              <a:t>‹#›</a:t>
            </a:fld>
            <a:endParaRPr lang="en-US" altLang="zh-CN"/>
          </a:p>
        </p:txBody>
      </p:sp>
    </p:spTree>
    <p:extLst>
      <p:ext uri="{BB962C8B-B14F-4D97-AF65-F5344CB8AC3E}">
        <p14:creationId xmlns:p14="http://schemas.microsoft.com/office/powerpoint/2010/main" val="271609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F6EBE0A2-084F-45DC-890D-16B32D1949F9}" type="slidenum">
              <a:rPr lang="en-US" altLang="zh-CN"/>
              <a:pPr/>
              <a:t>‹#›</a:t>
            </a:fld>
            <a:endParaRPr lang="en-US" altLang="zh-CN"/>
          </a:p>
        </p:txBody>
      </p:sp>
    </p:spTree>
    <p:extLst>
      <p:ext uri="{BB962C8B-B14F-4D97-AF65-F5344CB8AC3E}">
        <p14:creationId xmlns:p14="http://schemas.microsoft.com/office/powerpoint/2010/main" val="215461939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986C1B3A-F6ED-4D14-9E2E-C8ABDAC6DB5B}" type="slidenum">
              <a:rPr lang="en-US" altLang="zh-CN"/>
              <a:pPr/>
              <a:t>‹#›</a:t>
            </a:fld>
            <a:endParaRPr lang="en-US" altLang="zh-CN"/>
          </a:p>
        </p:txBody>
      </p:sp>
    </p:spTree>
    <p:extLst>
      <p:ext uri="{BB962C8B-B14F-4D97-AF65-F5344CB8AC3E}">
        <p14:creationId xmlns:p14="http://schemas.microsoft.com/office/powerpoint/2010/main" val="413300894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F3922B57-5986-46DD-9E17-814FB4FBD629}" type="slidenum">
              <a:rPr lang="en-US" altLang="zh-CN"/>
              <a:pPr/>
              <a:t>‹#›</a:t>
            </a:fld>
            <a:endParaRPr lang="en-US" altLang="zh-CN"/>
          </a:p>
        </p:txBody>
      </p:sp>
    </p:spTree>
    <p:extLst>
      <p:ext uri="{BB962C8B-B14F-4D97-AF65-F5344CB8AC3E}">
        <p14:creationId xmlns:p14="http://schemas.microsoft.com/office/powerpoint/2010/main" val="132323767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2075"/>
            <a:ext cx="2057400" cy="6765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2075"/>
            <a:ext cx="6019800" cy="67659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F575A959-D564-493A-9A7E-ACA907BCC93D}" type="slidenum">
              <a:rPr lang="en-US" altLang="zh-CN"/>
              <a:pPr/>
              <a:t>‹#›</a:t>
            </a:fld>
            <a:endParaRPr lang="en-US" altLang="zh-CN"/>
          </a:p>
        </p:txBody>
      </p:sp>
    </p:spTree>
    <p:extLst>
      <p:ext uri="{BB962C8B-B14F-4D97-AF65-F5344CB8AC3E}">
        <p14:creationId xmlns:p14="http://schemas.microsoft.com/office/powerpoint/2010/main" val="5147729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D4B9593F-F548-4D46-8B02-6E601E707462}" type="slidenum">
              <a:rPr lang="en-US" altLang="zh-CN"/>
              <a:pPr/>
              <a:t>‹#›</a:t>
            </a:fld>
            <a:endParaRPr lang="en-US" altLang="zh-CN"/>
          </a:p>
        </p:txBody>
      </p:sp>
    </p:spTree>
    <p:extLst>
      <p:ext uri="{BB962C8B-B14F-4D97-AF65-F5344CB8AC3E}">
        <p14:creationId xmlns:p14="http://schemas.microsoft.com/office/powerpoint/2010/main" val="423522013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4F93BC81-1B77-4206-9BF9-BB343E4CE364}" type="slidenum">
              <a:rPr lang="en-US" altLang="zh-CN"/>
              <a:pPr/>
              <a:t>‹#›</a:t>
            </a:fld>
            <a:endParaRPr lang="en-US" altLang="zh-CN"/>
          </a:p>
        </p:txBody>
      </p:sp>
    </p:spTree>
    <p:extLst>
      <p:ext uri="{BB962C8B-B14F-4D97-AF65-F5344CB8AC3E}">
        <p14:creationId xmlns:p14="http://schemas.microsoft.com/office/powerpoint/2010/main" val="343683418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44485D8F-C751-44D8-8575-EF2D3DC29C58}" type="slidenum">
              <a:rPr lang="en-US" altLang="zh-CN"/>
              <a:pPr/>
              <a:t>‹#›</a:t>
            </a:fld>
            <a:endParaRPr lang="en-US" altLang="zh-CN"/>
          </a:p>
        </p:txBody>
      </p:sp>
    </p:spTree>
    <p:extLst>
      <p:ext uri="{BB962C8B-B14F-4D97-AF65-F5344CB8AC3E}">
        <p14:creationId xmlns:p14="http://schemas.microsoft.com/office/powerpoint/2010/main" val="12315402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598613"/>
            <a:ext cx="4038600" cy="52593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598613"/>
            <a:ext cx="4038600" cy="52593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7C2111F5-6B50-4235-924B-F07C0C9F8BF5}" type="slidenum">
              <a:rPr lang="en-US" altLang="zh-CN"/>
              <a:pPr/>
              <a:t>‹#›</a:t>
            </a:fld>
            <a:endParaRPr lang="en-US" altLang="zh-CN"/>
          </a:p>
        </p:txBody>
      </p:sp>
    </p:spTree>
    <p:extLst>
      <p:ext uri="{BB962C8B-B14F-4D97-AF65-F5344CB8AC3E}">
        <p14:creationId xmlns:p14="http://schemas.microsoft.com/office/powerpoint/2010/main" val="11480442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1BA45FF8-7887-4D14-B24D-5079FAA42C1B}" type="slidenum">
              <a:rPr lang="en-US" altLang="zh-CN"/>
              <a:pPr/>
              <a:t>‹#›</a:t>
            </a:fld>
            <a:endParaRPr lang="en-US" altLang="zh-CN"/>
          </a:p>
        </p:txBody>
      </p:sp>
    </p:spTree>
    <p:extLst>
      <p:ext uri="{BB962C8B-B14F-4D97-AF65-F5344CB8AC3E}">
        <p14:creationId xmlns:p14="http://schemas.microsoft.com/office/powerpoint/2010/main" val="30714392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A3429757-2FC0-4CDB-B355-B5AB8608ED1B}" type="slidenum">
              <a:rPr lang="en-US" altLang="zh-CN"/>
              <a:pPr/>
              <a:t>‹#›</a:t>
            </a:fld>
            <a:endParaRPr lang="en-US" altLang="zh-CN"/>
          </a:p>
        </p:txBody>
      </p:sp>
    </p:spTree>
    <p:extLst>
      <p:ext uri="{BB962C8B-B14F-4D97-AF65-F5344CB8AC3E}">
        <p14:creationId xmlns:p14="http://schemas.microsoft.com/office/powerpoint/2010/main" val="105885926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2F780B36-E79C-4874-97B2-28066E1610E5}" type="slidenum">
              <a:rPr lang="en-US" altLang="zh-CN"/>
              <a:pPr/>
              <a:t>‹#›</a:t>
            </a:fld>
            <a:endParaRPr lang="en-US" altLang="zh-CN"/>
          </a:p>
        </p:txBody>
      </p:sp>
    </p:spTree>
    <p:extLst>
      <p:ext uri="{BB962C8B-B14F-4D97-AF65-F5344CB8AC3E}">
        <p14:creationId xmlns:p14="http://schemas.microsoft.com/office/powerpoint/2010/main" val="125226797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A41320D5-43B1-47AF-9987-2DA0FA6C987D}" type="slidenum">
              <a:rPr lang="en-US" altLang="zh-CN"/>
              <a:pPr/>
              <a:t>‹#›</a:t>
            </a:fld>
            <a:endParaRPr lang="en-US" altLang="zh-CN"/>
          </a:p>
        </p:txBody>
      </p:sp>
    </p:spTree>
    <p:extLst>
      <p:ext uri="{BB962C8B-B14F-4D97-AF65-F5344CB8AC3E}">
        <p14:creationId xmlns:p14="http://schemas.microsoft.com/office/powerpoint/2010/main" val="259564499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E1F181CB-6C12-42C0-89BB-AF2FD03F90F2}" type="slidenum">
              <a:rPr lang="en-US" altLang="zh-CN"/>
              <a:pPr/>
              <a:t>‹#›</a:t>
            </a:fld>
            <a:endParaRPr lang="en-US" altLang="zh-CN"/>
          </a:p>
        </p:txBody>
      </p:sp>
    </p:spTree>
    <p:extLst>
      <p:ext uri="{BB962C8B-B14F-4D97-AF65-F5344CB8AC3E}">
        <p14:creationId xmlns:p14="http://schemas.microsoft.com/office/powerpoint/2010/main" val="61661284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A10FA6C3-ADCF-4FE7-825B-34BD5B22120E}" type="slidenum">
              <a:rPr lang="en-US" altLang="zh-CN"/>
              <a:pPr/>
              <a:t>‹#›</a:t>
            </a:fld>
            <a:endParaRPr lang="en-US" altLang="zh-CN"/>
          </a:p>
        </p:txBody>
      </p:sp>
    </p:spTree>
    <p:extLst>
      <p:ext uri="{BB962C8B-B14F-4D97-AF65-F5344CB8AC3E}">
        <p14:creationId xmlns:p14="http://schemas.microsoft.com/office/powerpoint/2010/main" val="47328738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F06C4DBB-2AF5-435A-BC55-7D39B32C6469}" type="slidenum">
              <a:rPr lang="en-US" altLang="zh-CN"/>
              <a:pPr/>
              <a:t>‹#›</a:t>
            </a:fld>
            <a:endParaRPr lang="en-US" altLang="zh-CN"/>
          </a:p>
        </p:txBody>
      </p:sp>
    </p:spTree>
    <p:extLst>
      <p:ext uri="{BB962C8B-B14F-4D97-AF65-F5344CB8AC3E}">
        <p14:creationId xmlns:p14="http://schemas.microsoft.com/office/powerpoint/2010/main" val="373919563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2075"/>
            <a:ext cx="2057400" cy="67659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2075"/>
            <a:ext cx="6019800" cy="67659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E606466D-AE0B-4CB9-8C23-7BFCE8514953}" type="slidenum">
              <a:rPr lang="en-US" altLang="zh-CN"/>
              <a:pPr/>
              <a:t>‹#›</a:t>
            </a:fld>
            <a:endParaRPr lang="en-US" altLang="zh-CN"/>
          </a:p>
        </p:txBody>
      </p:sp>
    </p:spTree>
    <p:extLst>
      <p:ext uri="{BB962C8B-B14F-4D97-AF65-F5344CB8AC3E}">
        <p14:creationId xmlns:p14="http://schemas.microsoft.com/office/powerpoint/2010/main" val="994840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BD9573F4-5993-444A-AB7B-90CB32682271}" type="slidenum">
              <a:rPr lang="en-US" altLang="zh-CN"/>
              <a:pPr/>
              <a:t>‹#›</a:t>
            </a:fld>
            <a:endParaRPr lang="en-US" altLang="zh-CN"/>
          </a:p>
        </p:txBody>
      </p:sp>
    </p:spTree>
    <p:extLst>
      <p:ext uri="{BB962C8B-B14F-4D97-AF65-F5344CB8AC3E}">
        <p14:creationId xmlns:p14="http://schemas.microsoft.com/office/powerpoint/2010/main" val="2975629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4A666AFA-DDC9-47D6-B426-5FA18E344638}" type="slidenum">
              <a:rPr lang="en-US" altLang="zh-CN"/>
              <a:pPr/>
              <a:t>‹#›</a:t>
            </a:fld>
            <a:endParaRPr lang="en-US" altLang="zh-CN"/>
          </a:p>
        </p:txBody>
      </p:sp>
    </p:spTree>
    <p:extLst>
      <p:ext uri="{BB962C8B-B14F-4D97-AF65-F5344CB8AC3E}">
        <p14:creationId xmlns:p14="http://schemas.microsoft.com/office/powerpoint/2010/main" val="15787390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4C43440F-BA05-4F0E-A5DA-643CB3DCE46B}" type="slidenum">
              <a:rPr lang="en-US" altLang="zh-CN"/>
              <a:pPr/>
              <a:t>‹#›</a:t>
            </a:fld>
            <a:endParaRPr lang="en-US" altLang="zh-CN"/>
          </a:p>
        </p:txBody>
      </p:sp>
    </p:spTree>
    <p:extLst>
      <p:ext uri="{BB962C8B-B14F-4D97-AF65-F5344CB8AC3E}">
        <p14:creationId xmlns:p14="http://schemas.microsoft.com/office/powerpoint/2010/main" val="33502402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0F6D6130-687D-40E4-8234-3584DA7C6FF6}" type="slidenum">
              <a:rPr lang="en-US" altLang="zh-CN"/>
              <a:pPr/>
              <a:t>‹#›</a:t>
            </a:fld>
            <a:endParaRPr lang="en-US" altLang="zh-CN"/>
          </a:p>
        </p:txBody>
      </p:sp>
    </p:spTree>
    <p:extLst>
      <p:ext uri="{BB962C8B-B14F-4D97-AF65-F5344CB8AC3E}">
        <p14:creationId xmlns:p14="http://schemas.microsoft.com/office/powerpoint/2010/main" val="7306929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82600" y="1209675"/>
            <a:ext cx="8229600" cy="150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zh-CN" smtClean="0">
                <a:sym typeface="Arial" panose="020B0604020202020204" pitchFamily="34" charset="0"/>
              </a:rPr>
              <a:t>Click to edit Master title style</a:t>
            </a:r>
          </a:p>
        </p:txBody>
      </p:sp>
      <p:sp>
        <p:nvSpPr>
          <p:cNvPr id="1026" name="Rectangle 2"/>
          <p:cNvSpPr>
            <a:spLocks noGrp="1" noChangeArrowheads="1"/>
          </p:cNvSpPr>
          <p:nvPr>
            <p:ph type="body" idx="1"/>
          </p:nvPr>
        </p:nvSpPr>
        <p:spPr bwMode="auto">
          <a:xfrm>
            <a:off x="495300" y="2792413"/>
            <a:ext cx="8216900" cy="330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zh-CN" smtClean="0">
                <a:sym typeface="Times New Roman" panose="02020603050405020304" pitchFamily="18" charset="0"/>
              </a:rPr>
              <a:t>Click to edit Master text styles</a:t>
            </a:r>
          </a:p>
          <a:p>
            <a:pPr lvl="1"/>
            <a:r>
              <a:rPr lang="en-US" altLang="zh-CN" smtClean="0">
                <a:sym typeface="Times New Roman" panose="02020603050405020304" pitchFamily="18" charset="0"/>
              </a:rPr>
              <a:t>Second level</a:t>
            </a:r>
          </a:p>
          <a:p>
            <a:pPr lvl="2"/>
            <a:r>
              <a:rPr lang="en-US" altLang="zh-CN" smtClean="0">
                <a:sym typeface="Times New Roman" panose="02020603050405020304" pitchFamily="18" charset="0"/>
              </a:rPr>
              <a:t>Third level</a:t>
            </a:r>
          </a:p>
          <a:p>
            <a:pPr lvl="3"/>
            <a:r>
              <a:rPr lang="en-US" altLang="zh-CN" smtClean="0">
                <a:sym typeface="Times New Roman" panose="02020603050405020304" pitchFamily="18" charset="0"/>
              </a:rPr>
              <a:t>Fourth level</a:t>
            </a:r>
          </a:p>
          <a:p>
            <a:pPr lvl="4"/>
            <a:r>
              <a:rPr lang="en-US" altLang="zh-CN" smtClean="0">
                <a:sym typeface="Times New Roman" panose="02020603050405020304" pitchFamily="18" charset="0"/>
              </a:rPr>
              <a:t>Fifth level</a:t>
            </a:r>
          </a:p>
        </p:txBody>
      </p:sp>
      <p:sp>
        <p:nvSpPr>
          <p:cNvPr id="1027" name="Text Box 3"/>
          <p:cNvSpPr txBox="1">
            <a:spLocks noGrp="1" noChangeArrowheads="1"/>
          </p:cNvSpPr>
          <p:nvPr>
            <p:ph type="sldNum" sz="quarter" idx="4"/>
          </p:nvPr>
        </p:nvSpPr>
        <p:spPr bwMode="auto">
          <a:xfrm>
            <a:off x="8699500" y="6556375"/>
            <a:ext cx="2921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FFFFFF"/>
                </a:solidFill>
                <a:latin typeface="Times New Roman Bold" panose="02020803070505020304" pitchFamily="18" charset="0"/>
                <a:ea typeface="宋体" panose="02010600030101010101" pitchFamily="2" charset="-122"/>
                <a:cs typeface="Times New Roman Bold" panose="02020803070505020304" pitchFamily="18" charset="0"/>
                <a:sym typeface="Times New Roman Bold" panose="02020803070505020304" pitchFamily="18" charset="0"/>
              </a:defRPr>
            </a:lvl1pPr>
          </a:lstStyle>
          <a:p>
            <a:fld id="{36F1E77F-306E-4398-A33E-EC020EF449D8}"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hf hdr="0" ftr="0" dt="0"/>
  <p:txStyles>
    <p:titleStyle>
      <a:lvl1pPr algn="ctr" rtl="0" fontAlgn="base">
        <a:spcBef>
          <a:spcPct val="0"/>
        </a:spcBef>
        <a:spcAft>
          <a:spcPct val="0"/>
        </a:spcAft>
        <a:defRPr sz="4400" kern="1200">
          <a:solidFill>
            <a:schemeClr val="tx1"/>
          </a:solidFill>
          <a:latin typeface="+mj-lt"/>
          <a:ea typeface="+mj-ea"/>
          <a:cs typeface="+mj-cs"/>
          <a:sym typeface="Arial" panose="020B0604020202020204" pitchFamily="34" charset="0"/>
        </a:defRPr>
      </a:lvl1pPr>
      <a:lvl2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2pPr>
      <a:lvl3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3pPr>
      <a:lvl4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4pPr>
      <a:lvl5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9pPr>
    </p:titleStyle>
    <p:bodyStyle>
      <a:lvl1pPr marL="342900" indent="-342900" algn="l" rtl="0" fontAlgn="base">
        <a:spcBef>
          <a:spcPts val="800"/>
        </a:spcBef>
        <a:spcAft>
          <a:spcPct val="0"/>
        </a:spcAft>
        <a:buClr>
          <a:srgbClr val="000000"/>
        </a:buClr>
        <a:buSzPct val="100000"/>
        <a:buFont typeface="Arial" panose="020B0604020202020204" pitchFamily="34" charset="0"/>
        <a:buChar char="•"/>
        <a:defRPr sz="3200" kern="1200">
          <a:solidFill>
            <a:schemeClr val="tx1"/>
          </a:solidFill>
          <a:latin typeface="+mn-lt"/>
          <a:ea typeface="+mn-ea"/>
          <a:cs typeface="+mn-cs"/>
          <a:sym typeface="Times New Roman" panose="02020603050405020304" pitchFamily="18" charset="0"/>
        </a:defRPr>
      </a:lvl1pPr>
      <a:lvl2pPr marL="704850" indent="-285750" algn="l" rtl="0" fontAlgn="base">
        <a:spcBef>
          <a:spcPts val="700"/>
        </a:spcBef>
        <a:spcAft>
          <a:spcPct val="0"/>
        </a:spcAft>
        <a:buClr>
          <a:srgbClr val="000000"/>
        </a:buClr>
        <a:buSzPct val="100000"/>
        <a:buFont typeface="Arial" panose="020B0604020202020204" pitchFamily="34" charset="0"/>
        <a:buChar char="–"/>
        <a:defRPr sz="2800" kern="1200">
          <a:solidFill>
            <a:schemeClr val="tx1"/>
          </a:solidFill>
          <a:latin typeface="+mn-lt"/>
          <a:ea typeface="+mn-ea"/>
          <a:cs typeface="+mn-cs"/>
          <a:sym typeface="Times New Roman" panose="02020603050405020304" pitchFamily="18" charset="0"/>
        </a:defRPr>
      </a:lvl2pPr>
      <a:lvl3pPr marL="1104900" indent="-228600" algn="l" rtl="0" fontAlgn="base">
        <a:spcBef>
          <a:spcPts val="600"/>
        </a:spcBef>
        <a:spcAft>
          <a:spcPct val="0"/>
        </a:spcAft>
        <a:buClr>
          <a:srgbClr val="000000"/>
        </a:buClr>
        <a:buSzPct val="100000"/>
        <a:buFont typeface="Arial" panose="020B0604020202020204" pitchFamily="34" charset="0"/>
        <a:buChar char="•"/>
        <a:defRPr sz="2400" kern="1200">
          <a:solidFill>
            <a:schemeClr val="tx1"/>
          </a:solidFill>
          <a:latin typeface="+mn-lt"/>
          <a:ea typeface="+mn-ea"/>
          <a:cs typeface="+mn-cs"/>
          <a:sym typeface="Times New Roman" panose="02020603050405020304" pitchFamily="18" charset="0"/>
        </a:defRPr>
      </a:lvl3pPr>
      <a:lvl4pPr marL="1562100" indent="-228600" algn="l" rtl="0" fontAlgn="base">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Times New Roman" panose="02020603050405020304" pitchFamily="18" charset="0"/>
        </a:defRPr>
      </a:lvl4pPr>
      <a:lvl5pPr marL="2019300" indent="-228600" algn="l" rtl="0" fontAlgn="base">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xStyles>
    <p:titleStyle>
      <a:lvl1pPr algn="ctr" rtl="0" fontAlgn="base">
        <a:spcBef>
          <a:spcPct val="0"/>
        </a:spcBef>
        <a:spcAft>
          <a:spcPct val="0"/>
        </a:spcAft>
        <a:defRPr sz="4400" kern="1200">
          <a:solidFill>
            <a:schemeClr val="tx1"/>
          </a:solidFill>
          <a:latin typeface="+mj-lt"/>
          <a:ea typeface="+mj-ea"/>
          <a:cs typeface="+mj-cs"/>
          <a:sym typeface="Arial" panose="020B0604020202020204" pitchFamily="34" charset="0"/>
        </a:defRPr>
      </a:lvl1pPr>
      <a:lvl2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2pPr>
      <a:lvl3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3pPr>
      <a:lvl4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4pPr>
      <a:lvl5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9pPr>
    </p:titleStyle>
    <p:bodyStyle>
      <a:lvl1pPr marL="342900" indent="-342900" algn="l" rtl="0" fontAlgn="base">
        <a:spcBef>
          <a:spcPts val="800"/>
        </a:spcBef>
        <a:spcAft>
          <a:spcPct val="0"/>
        </a:spcAft>
        <a:buClr>
          <a:srgbClr val="000000"/>
        </a:buClr>
        <a:buSzPct val="100000"/>
        <a:buFont typeface="Arial" panose="020B0604020202020204" pitchFamily="34" charset="0"/>
        <a:buChar char="•"/>
        <a:defRPr sz="3200" kern="1200">
          <a:solidFill>
            <a:schemeClr val="tx1"/>
          </a:solidFill>
          <a:latin typeface="+mn-lt"/>
          <a:ea typeface="+mn-ea"/>
          <a:cs typeface="+mn-cs"/>
          <a:sym typeface="Times New Roman" panose="02020603050405020304" pitchFamily="18" charset="0"/>
        </a:defRPr>
      </a:lvl1pPr>
      <a:lvl2pPr marL="742950" indent="-285750" algn="l" rtl="0" fontAlgn="base">
        <a:spcBef>
          <a:spcPts val="700"/>
        </a:spcBef>
        <a:spcAft>
          <a:spcPct val="0"/>
        </a:spcAft>
        <a:buClr>
          <a:srgbClr val="000000"/>
        </a:buClr>
        <a:buSzPct val="100000"/>
        <a:buFont typeface="Arial" panose="020B0604020202020204" pitchFamily="34" charset="0"/>
        <a:buChar char="–"/>
        <a:defRPr sz="2800" kern="1200">
          <a:solidFill>
            <a:schemeClr val="tx1"/>
          </a:solidFill>
          <a:latin typeface="+mn-lt"/>
          <a:ea typeface="+mn-ea"/>
          <a:cs typeface="+mn-cs"/>
          <a:sym typeface="Times New Roman" panose="02020603050405020304" pitchFamily="18" charset="0"/>
        </a:defRPr>
      </a:lvl2pPr>
      <a:lvl3pPr marL="1143000" indent="-228600" algn="l" rtl="0" fontAlgn="base">
        <a:spcBef>
          <a:spcPts val="600"/>
        </a:spcBef>
        <a:spcAft>
          <a:spcPct val="0"/>
        </a:spcAft>
        <a:buClr>
          <a:srgbClr val="000000"/>
        </a:buClr>
        <a:buSzPct val="100000"/>
        <a:buFont typeface="Arial" panose="020B0604020202020204" pitchFamily="34" charset="0"/>
        <a:buChar char="•"/>
        <a:defRPr sz="2400" kern="1200">
          <a:solidFill>
            <a:schemeClr val="tx1"/>
          </a:solidFill>
          <a:latin typeface="+mn-lt"/>
          <a:ea typeface="+mn-ea"/>
          <a:cs typeface="+mn-cs"/>
          <a:sym typeface="Times New Roman" panose="02020603050405020304" pitchFamily="18" charset="0"/>
        </a:defRPr>
      </a:lvl3pPr>
      <a:lvl4pPr marL="1600200" indent="-228600" algn="l" rtl="0" fontAlgn="base">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Times New Roman" panose="02020603050405020304" pitchFamily="18" charset="0"/>
        </a:defRPr>
      </a:lvl4pPr>
      <a:lvl5pPr marL="2057400" indent="-228600" algn="l" rtl="0" fontAlgn="base">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07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0"/>
            <a:ext cx="2352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5" name="Rectangle 3"/>
          <p:cNvSpPr>
            <a:spLocks/>
          </p:cNvSpPr>
          <p:nvPr/>
        </p:nvSpPr>
        <p:spPr bwMode="auto">
          <a:xfrm>
            <a:off x="2928938" y="571500"/>
            <a:ext cx="6227762" cy="44450"/>
          </a:xfrm>
          <a:prstGeom prst="rect">
            <a:avLst/>
          </a:prstGeom>
          <a:solidFill>
            <a:schemeClr val="accent1">
              <a:alpha val="79607"/>
            </a:schemeClr>
          </a:solidFill>
          <a:ln w="3175" cap="flat">
            <a:solidFill>
              <a:srgbClr val="385D8A"/>
            </a:solidFill>
            <a:prstDash val="solid"/>
            <a:miter lim="800000"/>
            <a:headEnd type="none" w="med" len="med"/>
            <a:tailEnd type="none" w="med" len="med"/>
          </a:ln>
        </p:spPr>
        <p:txBody>
          <a:bodyPr lIns="0" tIns="0" rIns="0" bIns="0"/>
          <a:lstStyle/>
          <a:p>
            <a:endParaRPr lang="zh-CN" altLang="en-US"/>
          </a:p>
        </p:txBody>
      </p:sp>
      <p:sp>
        <p:nvSpPr>
          <p:cNvPr id="3076" name="Rectangle 4"/>
          <p:cNvSpPr>
            <a:spLocks/>
          </p:cNvSpPr>
          <p:nvPr/>
        </p:nvSpPr>
        <p:spPr bwMode="auto">
          <a:xfrm>
            <a:off x="0" y="6715125"/>
            <a:ext cx="9156700" cy="142875"/>
          </a:xfrm>
          <a:prstGeom prst="rect">
            <a:avLst/>
          </a:prstGeom>
          <a:solidFill>
            <a:schemeClr val="accent1">
              <a:alpha val="79607"/>
            </a:schemeClr>
          </a:solidFill>
          <a:ln w="3175" cap="flat">
            <a:solidFill>
              <a:srgbClr val="385D8A"/>
            </a:solidFill>
            <a:prstDash val="solid"/>
            <a:miter lim="800000"/>
            <a:headEnd type="none" w="med" len="med"/>
            <a:tailEnd type="none" w="med" len="med"/>
          </a:ln>
        </p:spPr>
        <p:txBody>
          <a:bodyPr lIns="0" tIns="0" rIns="0" bIns="0"/>
          <a:lstStyle/>
          <a:p>
            <a:endParaRPr lang="zh-CN" altLang="en-US"/>
          </a:p>
        </p:txBody>
      </p:sp>
      <p:sp>
        <p:nvSpPr>
          <p:cNvPr id="3077" name="Rectangle 5"/>
          <p:cNvSpPr>
            <a:spLocks/>
          </p:cNvSpPr>
          <p:nvPr/>
        </p:nvSpPr>
        <p:spPr bwMode="auto">
          <a:xfrm>
            <a:off x="7429500" y="6715125"/>
            <a:ext cx="1727200" cy="142875"/>
          </a:xfrm>
          <a:prstGeom prst="rect">
            <a:avLst/>
          </a:prstGeom>
          <a:solidFill>
            <a:srgbClr val="920B08"/>
          </a:solidFill>
          <a:ln w="3175" cap="flat">
            <a:solidFill>
              <a:srgbClr val="385D8A"/>
            </a:solidFill>
            <a:prstDash val="solid"/>
            <a:miter lim="800000"/>
            <a:headEnd type="none" w="med" len="med"/>
            <a:tailEnd type="none" w="med" len="med"/>
          </a:ln>
        </p:spPr>
        <p:txBody>
          <a:bodyPr lIns="0" tIns="0" rIns="0" bIns="0"/>
          <a:lstStyle/>
          <a:p>
            <a:endParaRPr lang="zh-CN" altLang="en-US"/>
          </a:p>
        </p:txBody>
      </p:sp>
      <p:sp>
        <p:nvSpPr>
          <p:cNvPr id="3078" name="Rectangle 6"/>
          <p:cNvSpPr>
            <a:spLocks noGrp="1" noChangeArrowheads="1"/>
          </p:cNvSpPr>
          <p:nvPr>
            <p:ph type="title"/>
          </p:nvPr>
        </p:nvSpPr>
        <p:spPr bwMode="auto">
          <a:xfrm>
            <a:off x="457200" y="92075"/>
            <a:ext cx="8229600" cy="150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zh-CN" smtClean="0">
                <a:sym typeface="Arial" panose="020B0604020202020204" pitchFamily="34" charset="0"/>
              </a:rPr>
              <a:t>Click to edit Master title style</a:t>
            </a:r>
          </a:p>
        </p:txBody>
      </p:sp>
      <p:sp>
        <p:nvSpPr>
          <p:cNvPr id="3079" name="Rectangle 7"/>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zh-CN" smtClean="0">
                <a:sym typeface="Times New Roman" panose="02020603050405020304" pitchFamily="18" charset="0"/>
              </a:rPr>
              <a:t>Click to edit Master text styles</a:t>
            </a:r>
          </a:p>
          <a:p>
            <a:pPr lvl="1"/>
            <a:r>
              <a:rPr lang="en-US" altLang="zh-CN" smtClean="0">
                <a:sym typeface="Times New Roman" panose="02020603050405020304" pitchFamily="18" charset="0"/>
              </a:rPr>
              <a:t>Second level</a:t>
            </a:r>
          </a:p>
          <a:p>
            <a:pPr lvl="2"/>
            <a:r>
              <a:rPr lang="en-US" altLang="zh-CN" smtClean="0">
                <a:sym typeface="Times New Roman" panose="02020603050405020304" pitchFamily="18" charset="0"/>
              </a:rPr>
              <a:t>Third level</a:t>
            </a:r>
          </a:p>
          <a:p>
            <a:pPr lvl="3"/>
            <a:r>
              <a:rPr lang="en-US" altLang="zh-CN" smtClean="0">
                <a:sym typeface="Times New Roman" panose="02020603050405020304" pitchFamily="18" charset="0"/>
              </a:rPr>
              <a:t>Fourth level</a:t>
            </a:r>
          </a:p>
          <a:p>
            <a:pPr lvl="4"/>
            <a:r>
              <a:rPr lang="en-US" altLang="zh-CN" smtClean="0">
                <a:sym typeface="Times New Roman" panose="02020603050405020304" pitchFamily="18" charset="0"/>
              </a:rPr>
              <a:t>Fifth level</a:t>
            </a:r>
          </a:p>
        </p:txBody>
      </p:sp>
      <p:sp>
        <p:nvSpPr>
          <p:cNvPr id="3080" name="Text Box 8"/>
          <p:cNvSpPr txBox="1">
            <a:spLocks noGrp="1" noChangeArrowheads="1"/>
          </p:cNvSpPr>
          <p:nvPr>
            <p:ph type="sldNum" sz="quarter" idx="4"/>
          </p:nvPr>
        </p:nvSpPr>
        <p:spPr bwMode="auto">
          <a:xfrm>
            <a:off x="8445500" y="6467475"/>
            <a:ext cx="2413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98989"/>
                </a:solidFill>
                <a:latin typeface="+mn-lt"/>
                <a:ea typeface="宋体" panose="02010600030101010101" pitchFamily="2" charset="-122"/>
                <a:cs typeface="Times New Roman" panose="02020603050405020304" pitchFamily="18" charset="0"/>
                <a:sym typeface="Times New Roman" panose="02020603050405020304" pitchFamily="18" charset="0"/>
              </a:defRPr>
            </a:lvl1pPr>
          </a:lstStyle>
          <a:p>
            <a:fld id="{F2066317-32F9-44CE-A79C-C78AE19225D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hf hdr="0" ftr="0" dt="0"/>
  <p:txStyles>
    <p:titleStyle>
      <a:lvl1pPr algn="ctr" rtl="0" fontAlgn="base">
        <a:spcBef>
          <a:spcPct val="0"/>
        </a:spcBef>
        <a:spcAft>
          <a:spcPct val="0"/>
        </a:spcAft>
        <a:defRPr sz="4400" kern="1200">
          <a:solidFill>
            <a:schemeClr val="tx1"/>
          </a:solidFill>
          <a:latin typeface="+mj-lt"/>
          <a:ea typeface="+mj-ea"/>
          <a:cs typeface="+mj-cs"/>
          <a:sym typeface="Arial" panose="020B0604020202020204" pitchFamily="34" charset="0"/>
        </a:defRPr>
      </a:lvl1pPr>
      <a:lvl2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2pPr>
      <a:lvl3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3pPr>
      <a:lvl4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4pPr>
      <a:lvl5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9pPr>
    </p:titleStyle>
    <p:bodyStyle>
      <a:lvl1pPr marL="342900" indent="-342900" algn="l" rtl="0" fontAlgn="base">
        <a:spcBef>
          <a:spcPts val="800"/>
        </a:spcBef>
        <a:spcAft>
          <a:spcPct val="0"/>
        </a:spcAft>
        <a:buClr>
          <a:srgbClr val="000000"/>
        </a:buClr>
        <a:buSzPct val="100000"/>
        <a:buFont typeface="Arial" panose="020B0604020202020204" pitchFamily="34" charset="0"/>
        <a:buChar char="•"/>
        <a:defRPr sz="3200" kern="1200">
          <a:solidFill>
            <a:schemeClr val="tx1"/>
          </a:solidFill>
          <a:latin typeface="+mn-lt"/>
          <a:ea typeface="+mn-ea"/>
          <a:cs typeface="+mn-cs"/>
          <a:sym typeface="Times New Roman" panose="02020603050405020304" pitchFamily="18" charset="0"/>
        </a:defRPr>
      </a:lvl1pPr>
      <a:lvl2pPr marL="704850" indent="-285750" algn="l" rtl="0" fontAlgn="base">
        <a:spcBef>
          <a:spcPts val="700"/>
        </a:spcBef>
        <a:spcAft>
          <a:spcPct val="0"/>
        </a:spcAft>
        <a:buClr>
          <a:srgbClr val="000000"/>
        </a:buClr>
        <a:buSzPct val="100000"/>
        <a:buFont typeface="Arial" panose="020B0604020202020204" pitchFamily="34" charset="0"/>
        <a:buChar char="–"/>
        <a:defRPr sz="2800" kern="1200">
          <a:solidFill>
            <a:schemeClr val="tx1"/>
          </a:solidFill>
          <a:latin typeface="+mn-lt"/>
          <a:ea typeface="+mn-ea"/>
          <a:cs typeface="+mn-cs"/>
          <a:sym typeface="Times New Roman" panose="02020603050405020304" pitchFamily="18" charset="0"/>
        </a:defRPr>
      </a:lvl2pPr>
      <a:lvl3pPr marL="1104900" indent="-228600" algn="l" rtl="0" fontAlgn="base">
        <a:spcBef>
          <a:spcPts val="600"/>
        </a:spcBef>
        <a:spcAft>
          <a:spcPct val="0"/>
        </a:spcAft>
        <a:buClr>
          <a:srgbClr val="000000"/>
        </a:buClr>
        <a:buSzPct val="100000"/>
        <a:buFont typeface="Arial" panose="020B0604020202020204" pitchFamily="34" charset="0"/>
        <a:buChar char="•"/>
        <a:defRPr sz="2400" kern="1200">
          <a:solidFill>
            <a:schemeClr val="tx1"/>
          </a:solidFill>
          <a:latin typeface="+mn-lt"/>
          <a:ea typeface="+mn-ea"/>
          <a:cs typeface="+mn-cs"/>
          <a:sym typeface="Times New Roman" panose="02020603050405020304" pitchFamily="18" charset="0"/>
        </a:defRPr>
      </a:lvl3pPr>
      <a:lvl4pPr marL="1562100" indent="-228600" algn="l" rtl="0" fontAlgn="base">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Times New Roman" panose="02020603050405020304" pitchFamily="18" charset="0"/>
        </a:defRPr>
      </a:lvl4pPr>
      <a:lvl5pPr marL="2019300" indent="-228600" algn="l" rtl="0" fontAlgn="base">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409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0"/>
            <a:ext cx="2352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4099" name="Rectangle 3"/>
          <p:cNvSpPr>
            <a:spLocks/>
          </p:cNvSpPr>
          <p:nvPr/>
        </p:nvSpPr>
        <p:spPr bwMode="auto">
          <a:xfrm>
            <a:off x="2928938" y="571500"/>
            <a:ext cx="6227762" cy="44450"/>
          </a:xfrm>
          <a:prstGeom prst="rect">
            <a:avLst/>
          </a:prstGeom>
          <a:solidFill>
            <a:schemeClr val="accent1">
              <a:alpha val="79607"/>
            </a:schemeClr>
          </a:solidFill>
          <a:ln w="3175" cap="flat">
            <a:solidFill>
              <a:srgbClr val="385D8A"/>
            </a:solidFill>
            <a:prstDash val="solid"/>
            <a:miter lim="800000"/>
            <a:headEnd type="none" w="med" len="med"/>
            <a:tailEnd type="none" w="med" len="med"/>
          </a:ln>
        </p:spPr>
        <p:txBody>
          <a:bodyPr lIns="0" tIns="0" rIns="0" bIns="0"/>
          <a:lstStyle/>
          <a:p>
            <a:endParaRPr lang="zh-CN" altLang="en-US"/>
          </a:p>
        </p:txBody>
      </p:sp>
      <p:sp>
        <p:nvSpPr>
          <p:cNvPr id="4100" name="Rectangle 4"/>
          <p:cNvSpPr>
            <a:spLocks/>
          </p:cNvSpPr>
          <p:nvPr/>
        </p:nvSpPr>
        <p:spPr bwMode="auto">
          <a:xfrm>
            <a:off x="0" y="6715125"/>
            <a:ext cx="9156700" cy="142875"/>
          </a:xfrm>
          <a:prstGeom prst="rect">
            <a:avLst/>
          </a:prstGeom>
          <a:solidFill>
            <a:schemeClr val="accent1">
              <a:alpha val="79607"/>
            </a:schemeClr>
          </a:solidFill>
          <a:ln w="3175" cap="flat">
            <a:solidFill>
              <a:srgbClr val="385D8A"/>
            </a:solidFill>
            <a:prstDash val="solid"/>
            <a:miter lim="800000"/>
            <a:headEnd type="none" w="med" len="med"/>
            <a:tailEnd type="none" w="med" len="med"/>
          </a:ln>
        </p:spPr>
        <p:txBody>
          <a:bodyPr lIns="0" tIns="0" rIns="0" bIns="0"/>
          <a:lstStyle/>
          <a:p>
            <a:endParaRPr lang="zh-CN" altLang="en-US"/>
          </a:p>
        </p:txBody>
      </p:sp>
      <p:sp>
        <p:nvSpPr>
          <p:cNvPr id="4101" name="Rectangle 5"/>
          <p:cNvSpPr>
            <a:spLocks/>
          </p:cNvSpPr>
          <p:nvPr/>
        </p:nvSpPr>
        <p:spPr bwMode="auto">
          <a:xfrm>
            <a:off x="7429500" y="6715125"/>
            <a:ext cx="1727200" cy="142875"/>
          </a:xfrm>
          <a:prstGeom prst="rect">
            <a:avLst/>
          </a:prstGeom>
          <a:solidFill>
            <a:srgbClr val="920B08"/>
          </a:solidFill>
          <a:ln w="3175" cap="flat">
            <a:solidFill>
              <a:srgbClr val="385D8A"/>
            </a:solidFill>
            <a:prstDash val="solid"/>
            <a:miter lim="800000"/>
            <a:headEnd type="none" w="med" len="med"/>
            <a:tailEnd type="none" w="med" len="med"/>
          </a:ln>
        </p:spPr>
        <p:txBody>
          <a:bodyPr lIns="0" tIns="0" rIns="0" bIns="0"/>
          <a:lstStyle/>
          <a:p>
            <a:endParaRPr lang="zh-CN" altLang="en-US"/>
          </a:p>
        </p:txBody>
      </p:sp>
      <p:sp>
        <p:nvSpPr>
          <p:cNvPr id="4102" name="Rectangle 6"/>
          <p:cNvSpPr>
            <a:spLocks noGrp="1" noChangeArrowheads="1"/>
          </p:cNvSpPr>
          <p:nvPr>
            <p:ph type="title"/>
          </p:nvPr>
        </p:nvSpPr>
        <p:spPr bwMode="auto">
          <a:xfrm>
            <a:off x="457200" y="92075"/>
            <a:ext cx="8229600" cy="150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zh-CN" smtClean="0">
                <a:sym typeface="Arial" panose="020B0604020202020204" pitchFamily="34" charset="0"/>
              </a:rPr>
              <a:t>Click to edit Master title style</a:t>
            </a:r>
          </a:p>
        </p:txBody>
      </p:sp>
      <p:sp>
        <p:nvSpPr>
          <p:cNvPr id="4103" name="Rectangle 7"/>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zh-CN" smtClean="0">
                <a:sym typeface="Times New Roman" panose="02020603050405020304" pitchFamily="18" charset="0"/>
              </a:rPr>
              <a:t>Click to edit Master text styles</a:t>
            </a:r>
          </a:p>
          <a:p>
            <a:pPr lvl="1"/>
            <a:r>
              <a:rPr lang="en-US" altLang="zh-CN" smtClean="0">
                <a:sym typeface="Times New Roman" panose="02020603050405020304" pitchFamily="18" charset="0"/>
              </a:rPr>
              <a:t>Second level</a:t>
            </a:r>
          </a:p>
          <a:p>
            <a:pPr lvl="2"/>
            <a:r>
              <a:rPr lang="en-US" altLang="zh-CN" smtClean="0">
                <a:sym typeface="Times New Roman" panose="02020603050405020304" pitchFamily="18" charset="0"/>
              </a:rPr>
              <a:t>Third level</a:t>
            </a:r>
          </a:p>
          <a:p>
            <a:pPr lvl="3"/>
            <a:r>
              <a:rPr lang="en-US" altLang="zh-CN" smtClean="0">
                <a:sym typeface="Times New Roman" panose="02020603050405020304" pitchFamily="18" charset="0"/>
              </a:rPr>
              <a:t>Fourth level</a:t>
            </a:r>
          </a:p>
          <a:p>
            <a:pPr lvl="4"/>
            <a:r>
              <a:rPr lang="en-US" altLang="zh-CN" smtClean="0">
                <a:sym typeface="Times New Roman" panose="02020603050405020304" pitchFamily="18" charset="0"/>
              </a:rPr>
              <a:t>Fifth level</a:t>
            </a:r>
          </a:p>
        </p:txBody>
      </p:sp>
      <p:sp>
        <p:nvSpPr>
          <p:cNvPr id="4104" name="Text Box 8"/>
          <p:cNvSpPr txBox="1">
            <a:spLocks noGrp="1" noChangeArrowheads="1"/>
          </p:cNvSpPr>
          <p:nvPr>
            <p:ph type="sldNum" sz="quarter" idx="4"/>
          </p:nvPr>
        </p:nvSpPr>
        <p:spPr bwMode="auto">
          <a:xfrm>
            <a:off x="8445500" y="6467475"/>
            <a:ext cx="2413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98989"/>
                </a:solidFill>
                <a:latin typeface="+mn-lt"/>
                <a:ea typeface="宋体" panose="02010600030101010101" pitchFamily="2" charset="-122"/>
                <a:cs typeface="Times New Roman" panose="02020603050405020304" pitchFamily="18" charset="0"/>
                <a:sym typeface="Times New Roman" panose="02020603050405020304" pitchFamily="18" charset="0"/>
              </a:defRPr>
            </a:lvl1pPr>
          </a:lstStyle>
          <a:p>
            <a:fld id="{3443E297-212B-422E-97C6-C28F34FEAAB7}"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hdr="0" ftr="0" dt="0"/>
  <p:txStyles>
    <p:titleStyle>
      <a:lvl1pPr algn="ctr" rtl="0" fontAlgn="base">
        <a:spcBef>
          <a:spcPct val="0"/>
        </a:spcBef>
        <a:spcAft>
          <a:spcPct val="0"/>
        </a:spcAft>
        <a:defRPr sz="4400" kern="1200">
          <a:solidFill>
            <a:schemeClr val="tx1"/>
          </a:solidFill>
          <a:latin typeface="+mj-lt"/>
          <a:ea typeface="+mj-ea"/>
          <a:cs typeface="+mj-cs"/>
          <a:sym typeface="Arial" panose="020B0604020202020204" pitchFamily="34" charset="0"/>
        </a:defRPr>
      </a:lvl1pPr>
      <a:lvl2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2pPr>
      <a:lvl3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3pPr>
      <a:lvl4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4pPr>
      <a:lvl5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9pPr>
    </p:titleStyle>
    <p:bodyStyle>
      <a:lvl1pPr marL="342900" indent="-342900" algn="l" rtl="0" fontAlgn="base">
        <a:spcBef>
          <a:spcPts val="800"/>
        </a:spcBef>
        <a:spcAft>
          <a:spcPct val="0"/>
        </a:spcAft>
        <a:buClr>
          <a:srgbClr val="000000"/>
        </a:buClr>
        <a:buSzPct val="100000"/>
        <a:buFont typeface="Arial" panose="020B0604020202020204" pitchFamily="34" charset="0"/>
        <a:buChar char="•"/>
        <a:defRPr sz="3200" kern="1200">
          <a:solidFill>
            <a:schemeClr val="tx1"/>
          </a:solidFill>
          <a:latin typeface="+mn-lt"/>
          <a:ea typeface="+mn-ea"/>
          <a:cs typeface="+mn-cs"/>
          <a:sym typeface="Times New Roman" panose="02020603050405020304" pitchFamily="18" charset="0"/>
        </a:defRPr>
      </a:lvl1pPr>
      <a:lvl2pPr marL="704850" indent="-285750" algn="l" rtl="0" fontAlgn="base">
        <a:spcBef>
          <a:spcPts val="700"/>
        </a:spcBef>
        <a:spcAft>
          <a:spcPct val="0"/>
        </a:spcAft>
        <a:buClr>
          <a:srgbClr val="000000"/>
        </a:buClr>
        <a:buSzPct val="100000"/>
        <a:buFont typeface="Arial" panose="020B0604020202020204" pitchFamily="34" charset="0"/>
        <a:buChar char="–"/>
        <a:defRPr sz="2800" kern="1200">
          <a:solidFill>
            <a:schemeClr val="tx1"/>
          </a:solidFill>
          <a:latin typeface="+mn-lt"/>
          <a:ea typeface="+mn-ea"/>
          <a:cs typeface="+mn-cs"/>
          <a:sym typeface="Times New Roman" panose="02020603050405020304" pitchFamily="18" charset="0"/>
        </a:defRPr>
      </a:lvl2pPr>
      <a:lvl3pPr marL="1104900" indent="-228600" algn="l" rtl="0" fontAlgn="base">
        <a:spcBef>
          <a:spcPts val="600"/>
        </a:spcBef>
        <a:spcAft>
          <a:spcPct val="0"/>
        </a:spcAft>
        <a:buClr>
          <a:srgbClr val="000000"/>
        </a:buClr>
        <a:buSzPct val="100000"/>
        <a:buFont typeface="Arial" panose="020B0604020202020204" pitchFamily="34" charset="0"/>
        <a:buChar char="•"/>
        <a:defRPr sz="2400" kern="1200">
          <a:solidFill>
            <a:schemeClr val="tx1"/>
          </a:solidFill>
          <a:latin typeface="+mn-lt"/>
          <a:ea typeface="+mn-ea"/>
          <a:cs typeface="+mn-cs"/>
          <a:sym typeface="Times New Roman" panose="02020603050405020304" pitchFamily="18" charset="0"/>
        </a:defRPr>
      </a:lvl3pPr>
      <a:lvl4pPr marL="1562100" indent="-228600" algn="l" rtl="0" fontAlgn="base">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Times New Roman" panose="02020603050405020304" pitchFamily="18" charset="0"/>
        </a:defRPr>
      </a:lvl4pPr>
      <a:lvl5pPr marL="2019300" indent="-228600" algn="l" rtl="0" fontAlgn="base">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512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0"/>
            <a:ext cx="2352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5123" name="Rectangle 3"/>
          <p:cNvSpPr>
            <a:spLocks/>
          </p:cNvSpPr>
          <p:nvPr/>
        </p:nvSpPr>
        <p:spPr bwMode="auto">
          <a:xfrm>
            <a:off x="2928938" y="571500"/>
            <a:ext cx="6227762" cy="44450"/>
          </a:xfrm>
          <a:prstGeom prst="rect">
            <a:avLst/>
          </a:prstGeom>
          <a:solidFill>
            <a:schemeClr val="accent1">
              <a:alpha val="79607"/>
            </a:schemeClr>
          </a:solidFill>
          <a:ln w="3175" cap="flat">
            <a:solidFill>
              <a:srgbClr val="385D8A"/>
            </a:solidFill>
            <a:prstDash val="solid"/>
            <a:miter lim="800000"/>
            <a:headEnd type="none" w="med" len="med"/>
            <a:tailEnd type="none" w="med" len="med"/>
          </a:ln>
        </p:spPr>
        <p:txBody>
          <a:bodyPr lIns="0" tIns="0" rIns="0" bIns="0"/>
          <a:lstStyle/>
          <a:p>
            <a:endParaRPr lang="zh-CN" altLang="en-US"/>
          </a:p>
        </p:txBody>
      </p:sp>
      <p:sp>
        <p:nvSpPr>
          <p:cNvPr id="5124" name="Rectangle 4"/>
          <p:cNvSpPr>
            <a:spLocks/>
          </p:cNvSpPr>
          <p:nvPr/>
        </p:nvSpPr>
        <p:spPr bwMode="auto">
          <a:xfrm>
            <a:off x="0" y="6715125"/>
            <a:ext cx="9156700" cy="142875"/>
          </a:xfrm>
          <a:prstGeom prst="rect">
            <a:avLst/>
          </a:prstGeom>
          <a:solidFill>
            <a:schemeClr val="accent1">
              <a:alpha val="79607"/>
            </a:schemeClr>
          </a:solidFill>
          <a:ln w="3175" cap="flat">
            <a:solidFill>
              <a:srgbClr val="385D8A"/>
            </a:solidFill>
            <a:prstDash val="solid"/>
            <a:miter lim="800000"/>
            <a:headEnd type="none" w="med" len="med"/>
            <a:tailEnd type="none" w="med" len="med"/>
          </a:ln>
        </p:spPr>
        <p:txBody>
          <a:bodyPr lIns="0" tIns="0" rIns="0" bIns="0"/>
          <a:lstStyle/>
          <a:p>
            <a:endParaRPr lang="zh-CN" altLang="en-US"/>
          </a:p>
        </p:txBody>
      </p:sp>
      <p:sp>
        <p:nvSpPr>
          <p:cNvPr id="5125" name="Rectangle 5"/>
          <p:cNvSpPr>
            <a:spLocks/>
          </p:cNvSpPr>
          <p:nvPr/>
        </p:nvSpPr>
        <p:spPr bwMode="auto">
          <a:xfrm>
            <a:off x="7429500" y="6715125"/>
            <a:ext cx="1727200" cy="142875"/>
          </a:xfrm>
          <a:prstGeom prst="rect">
            <a:avLst/>
          </a:prstGeom>
          <a:solidFill>
            <a:srgbClr val="920B08"/>
          </a:solidFill>
          <a:ln w="3175" cap="flat">
            <a:solidFill>
              <a:srgbClr val="385D8A"/>
            </a:solidFill>
            <a:prstDash val="solid"/>
            <a:miter lim="800000"/>
            <a:headEnd type="none" w="med" len="med"/>
            <a:tailEnd type="none" w="med" len="med"/>
          </a:ln>
        </p:spPr>
        <p:txBody>
          <a:bodyPr lIns="0" tIns="0" rIns="0" bIns="0"/>
          <a:lstStyle/>
          <a:p>
            <a:endParaRPr lang="zh-CN" altLang="en-US"/>
          </a:p>
        </p:txBody>
      </p:sp>
      <p:sp>
        <p:nvSpPr>
          <p:cNvPr id="5126" name="Rectangle 6"/>
          <p:cNvSpPr>
            <a:spLocks noGrp="1" noChangeArrowheads="1"/>
          </p:cNvSpPr>
          <p:nvPr>
            <p:ph type="title"/>
          </p:nvPr>
        </p:nvSpPr>
        <p:spPr bwMode="auto">
          <a:xfrm>
            <a:off x="457200" y="92075"/>
            <a:ext cx="8229600" cy="150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zh-CN" smtClean="0">
                <a:sym typeface="Arial" panose="020B0604020202020204" pitchFamily="34" charset="0"/>
              </a:rPr>
              <a:t>Click to edit Master title style</a:t>
            </a:r>
          </a:p>
        </p:txBody>
      </p:sp>
      <p:sp>
        <p:nvSpPr>
          <p:cNvPr id="5127" name="Rectangle 7"/>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zh-CN" smtClean="0">
                <a:sym typeface="Times New Roman" panose="02020603050405020304" pitchFamily="18" charset="0"/>
              </a:rPr>
              <a:t>Click to edit Master text styles</a:t>
            </a:r>
          </a:p>
          <a:p>
            <a:pPr lvl="1"/>
            <a:r>
              <a:rPr lang="en-US" altLang="zh-CN" smtClean="0">
                <a:sym typeface="Times New Roman" panose="02020603050405020304" pitchFamily="18" charset="0"/>
              </a:rPr>
              <a:t>Second level</a:t>
            </a:r>
          </a:p>
          <a:p>
            <a:pPr lvl="2"/>
            <a:r>
              <a:rPr lang="en-US" altLang="zh-CN" smtClean="0">
                <a:sym typeface="Times New Roman" panose="02020603050405020304" pitchFamily="18" charset="0"/>
              </a:rPr>
              <a:t>Third level</a:t>
            </a:r>
          </a:p>
          <a:p>
            <a:pPr lvl="3"/>
            <a:r>
              <a:rPr lang="en-US" altLang="zh-CN" smtClean="0">
                <a:sym typeface="Times New Roman" panose="02020603050405020304" pitchFamily="18" charset="0"/>
              </a:rPr>
              <a:t>Fourth level</a:t>
            </a:r>
          </a:p>
          <a:p>
            <a:pPr lvl="4"/>
            <a:r>
              <a:rPr lang="en-US" altLang="zh-CN" smtClean="0">
                <a:sym typeface="Times New Roman" panose="02020603050405020304" pitchFamily="18" charset="0"/>
              </a:rPr>
              <a:t>Fifth level</a:t>
            </a:r>
          </a:p>
        </p:txBody>
      </p:sp>
      <p:sp>
        <p:nvSpPr>
          <p:cNvPr id="5128" name="Rectangle 8"/>
          <p:cNvSpPr>
            <a:spLocks/>
          </p:cNvSpPr>
          <p:nvPr/>
        </p:nvSpPr>
        <p:spPr bwMode="auto">
          <a:xfrm>
            <a:off x="457200" y="6411913"/>
            <a:ext cx="21463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a:solidFill>
                  <a:srgbClr val="898989"/>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05/29/14</a:t>
            </a:r>
          </a:p>
        </p:txBody>
      </p:sp>
      <p:sp>
        <p:nvSpPr>
          <p:cNvPr id="5129" name="Text Box 9"/>
          <p:cNvSpPr txBox="1">
            <a:spLocks noGrp="1" noChangeArrowheads="1"/>
          </p:cNvSpPr>
          <p:nvPr>
            <p:ph type="sldNum" sz="quarter" idx="4"/>
          </p:nvPr>
        </p:nvSpPr>
        <p:spPr bwMode="auto">
          <a:xfrm>
            <a:off x="8445500" y="6467475"/>
            <a:ext cx="2413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98989"/>
                </a:solidFill>
                <a:latin typeface="+mn-lt"/>
                <a:ea typeface="宋体" panose="02010600030101010101" pitchFamily="2" charset="-122"/>
                <a:cs typeface="Times New Roman" panose="02020603050405020304" pitchFamily="18" charset="0"/>
                <a:sym typeface="Times New Roman" panose="02020603050405020304" pitchFamily="18" charset="0"/>
              </a:defRPr>
            </a:lvl1pPr>
          </a:lstStyle>
          <a:p>
            <a:fld id="{9E26F392-3455-4300-BF4C-6C4FB5C8642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hf hdr="0" ftr="0" dt="0"/>
  <p:txStyles>
    <p:titleStyle>
      <a:lvl1pPr algn="ctr" rtl="0" fontAlgn="base">
        <a:spcBef>
          <a:spcPct val="0"/>
        </a:spcBef>
        <a:spcAft>
          <a:spcPct val="0"/>
        </a:spcAft>
        <a:defRPr sz="4400" kern="1200">
          <a:solidFill>
            <a:schemeClr val="tx1"/>
          </a:solidFill>
          <a:latin typeface="+mj-lt"/>
          <a:ea typeface="+mj-ea"/>
          <a:cs typeface="+mj-cs"/>
          <a:sym typeface="Arial" panose="020B0604020202020204" pitchFamily="34" charset="0"/>
        </a:defRPr>
      </a:lvl1pPr>
      <a:lvl2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2pPr>
      <a:lvl3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3pPr>
      <a:lvl4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4pPr>
      <a:lvl5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9pPr>
    </p:titleStyle>
    <p:bodyStyle>
      <a:lvl1pPr marL="342900" indent="-342900" algn="l" rtl="0" fontAlgn="base">
        <a:spcBef>
          <a:spcPts val="800"/>
        </a:spcBef>
        <a:spcAft>
          <a:spcPct val="0"/>
        </a:spcAft>
        <a:buClr>
          <a:srgbClr val="000000"/>
        </a:buClr>
        <a:buSzPct val="100000"/>
        <a:buFont typeface="Arial" panose="020B0604020202020204" pitchFamily="34" charset="0"/>
        <a:buChar char="•"/>
        <a:defRPr sz="3200" kern="1200">
          <a:solidFill>
            <a:schemeClr val="tx1"/>
          </a:solidFill>
          <a:latin typeface="+mn-lt"/>
          <a:ea typeface="+mn-ea"/>
          <a:cs typeface="+mn-cs"/>
          <a:sym typeface="Times New Roman" panose="02020603050405020304" pitchFamily="18" charset="0"/>
        </a:defRPr>
      </a:lvl1pPr>
      <a:lvl2pPr marL="704850" indent="-285750" algn="l" rtl="0" fontAlgn="base">
        <a:spcBef>
          <a:spcPts val="700"/>
        </a:spcBef>
        <a:spcAft>
          <a:spcPct val="0"/>
        </a:spcAft>
        <a:buClr>
          <a:srgbClr val="000000"/>
        </a:buClr>
        <a:buSzPct val="100000"/>
        <a:buFont typeface="Arial" panose="020B0604020202020204" pitchFamily="34" charset="0"/>
        <a:buChar char="–"/>
        <a:defRPr sz="2800" kern="1200">
          <a:solidFill>
            <a:schemeClr val="tx1"/>
          </a:solidFill>
          <a:latin typeface="+mn-lt"/>
          <a:ea typeface="+mn-ea"/>
          <a:cs typeface="+mn-cs"/>
          <a:sym typeface="Times New Roman" panose="02020603050405020304" pitchFamily="18" charset="0"/>
        </a:defRPr>
      </a:lvl2pPr>
      <a:lvl3pPr marL="1104900" indent="-228600" algn="l" rtl="0" fontAlgn="base">
        <a:spcBef>
          <a:spcPts val="600"/>
        </a:spcBef>
        <a:spcAft>
          <a:spcPct val="0"/>
        </a:spcAft>
        <a:buClr>
          <a:srgbClr val="000000"/>
        </a:buClr>
        <a:buSzPct val="100000"/>
        <a:buFont typeface="Arial" panose="020B0604020202020204" pitchFamily="34" charset="0"/>
        <a:buChar char="•"/>
        <a:defRPr sz="2400" kern="1200">
          <a:solidFill>
            <a:schemeClr val="tx1"/>
          </a:solidFill>
          <a:latin typeface="+mn-lt"/>
          <a:ea typeface="+mn-ea"/>
          <a:cs typeface="+mn-cs"/>
          <a:sym typeface="Times New Roman" panose="02020603050405020304" pitchFamily="18" charset="0"/>
        </a:defRPr>
      </a:lvl3pPr>
      <a:lvl4pPr marL="1562100" indent="-228600" algn="l" rtl="0" fontAlgn="base">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Times New Roman" panose="02020603050405020304" pitchFamily="18" charset="0"/>
        </a:defRPr>
      </a:lvl4pPr>
      <a:lvl5pPr marL="2019300" indent="-228600" algn="l" rtl="0" fontAlgn="base">
        <a:spcBef>
          <a:spcPts val="500"/>
        </a:spcBef>
        <a:spcAft>
          <a:spcPct val="0"/>
        </a:spcAft>
        <a:buClr>
          <a:srgbClr val="000000"/>
        </a:buClr>
        <a:buSzPct val="100000"/>
        <a:buFont typeface="Arial" panose="020B0604020202020204" pitchFamily="34" charset="0"/>
        <a:buChar char="»"/>
        <a:defRPr sz="2000" kern="1200">
          <a:solidFill>
            <a:schemeClr val="tx1"/>
          </a:solidFill>
          <a:latin typeface="+mn-lt"/>
          <a:ea typeface="+mn-ea"/>
          <a:cs typeface="+mn-cs"/>
          <a:sym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7.png"/><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8.wmf"/><Relationship Id="rId4" Type="http://schemas.openxmlformats.org/officeDocument/2006/relationships/image" Target="../media/image8.png"/><Relationship Id="rId9"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16.bin"/><Relationship Id="rId3" Type="http://schemas.openxmlformats.org/officeDocument/2006/relationships/image" Target="../media/image7.png"/><Relationship Id="rId7" Type="http://schemas.openxmlformats.org/officeDocument/2006/relationships/oleObject" Target="../embeddings/oleObject13.bin"/><Relationship Id="rId12" Type="http://schemas.openxmlformats.org/officeDocument/2006/relationships/image" Target="../media/image30.wmf"/><Relationship Id="rId2" Type="http://schemas.openxmlformats.org/officeDocument/2006/relationships/slideLayout" Target="../slideLayouts/slideLayout13.xml"/><Relationship Id="rId16" Type="http://schemas.openxmlformats.org/officeDocument/2006/relationships/image" Target="../media/image32.wmf"/><Relationship Id="rId1" Type="http://schemas.openxmlformats.org/officeDocument/2006/relationships/vmlDrawing" Target="../drawings/vmlDrawing6.vml"/><Relationship Id="rId6" Type="http://schemas.openxmlformats.org/officeDocument/2006/relationships/image" Target="../media/image10.png"/><Relationship Id="rId11" Type="http://schemas.openxmlformats.org/officeDocument/2006/relationships/oleObject" Target="../embeddings/oleObject15.bin"/><Relationship Id="rId5" Type="http://schemas.openxmlformats.org/officeDocument/2006/relationships/image" Target="../media/image9.png"/><Relationship Id="rId15" Type="http://schemas.openxmlformats.org/officeDocument/2006/relationships/oleObject" Target="../embeddings/oleObject17.bin"/><Relationship Id="rId10" Type="http://schemas.openxmlformats.org/officeDocument/2006/relationships/image" Target="../media/image17.wmf"/><Relationship Id="rId4" Type="http://schemas.openxmlformats.org/officeDocument/2006/relationships/image" Target="../media/image8.png"/><Relationship Id="rId9" Type="http://schemas.openxmlformats.org/officeDocument/2006/relationships/oleObject" Target="../embeddings/oleObject14.bin"/><Relationship Id="rId14" Type="http://schemas.openxmlformats.org/officeDocument/2006/relationships/image" Target="../media/image31.w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36.jpeg"/><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5.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37.jpeg"/><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5.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38.jpeg"/><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40.jp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42.jpe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4.wmf"/><Relationship Id="rId3" Type="http://schemas.openxmlformats.org/officeDocument/2006/relationships/image" Target="../media/image7.png"/><Relationship Id="rId7" Type="http://schemas.openxmlformats.org/officeDocument/2006/relationships/image" Target="../media/image15.png"/><Relationship Id="rId12"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3.wmf"/><Relationship Id="rId5" Type="http://schemas.openxmlformats.org/officeDocument/2006/relationships/image" Target="../media/image9.png"/><Relationship Id="rId10" Type="http://schemas.openxmlformats.org/officeDocument/2006/relationships/oleObject" Target="../embeddings/oleObject2.bin"/><Relationship Id="rId4" Type="http://schemas.openxmlformats.org/officeDocument/2006/relationships/image" Target="../media/image8.png"/><Relationship Id="rId9" Type="http://schemas.openxmlformats.org/officeDocument/2006/relationships/image" Target="../media/image12.wmf"/><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emf"/><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8.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17.wmf"/><Relationship Id="rId4" Type="http://schemas.openxmlformats.org/officeDocument/2006/relationships/image" Target="../media/image19.png"/><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7.png"/><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2.wmf"/><Relationship Id="rId4" Type="http://schemas.openxmlformats.org/officeDocument/2006/relationships/image" Target="../media/image8.png"/><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0.bin"/><Relationship Id="rId3" Type="http://schemas.openxmlformats.org/officeDocument/2006/relationships/image" Target="../media/image7.png"/><Relationship Id="rId7" Type="http://schemas.openxmlformats.org/officeDocument/2006/relationships/oleObject" Target="../embeddings/oleObject7.bin"/><Relationship Id="rId12" Type="http://schemas.openxmlformats.org/officeDocument/2006/relationships/image" Target="../media/image25.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0.png"/><Relationship Id="rId11" Type="http://schemas.openxmlformats.org/officeDocument/2006/relationships/oleObject" Target="../embeddings/oleObject9.bin"/><Relationship Id="rId5" Type="http://schemas.openxmlformats.org/officeDocument/2006/relationships/image" Target="../media/image9.png"/><Relationship Id="rId10" Type="http://schemas.openxmlformats.org/officeDocument/2006/relationships/image" Target="../media/image24.wmf"/><Relationship Id="rId4" Type="http://schemas.openxmlformats.org/officeDocument/2006/relationships/image" Target="../media/image8.png"/><Relationship Id="rId9" Type="http://schemas.openxmlformats.org/officeDocument/2006/relationships/oleObject" Target="../embeddings/oleObject8.bin"/><Relationship Id="rId14"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灯片编号占位符 3"/>
          <p:cNvSpPr>
            <a:spLocks noGrp="1"/>
          </p:cNvSpPr>
          <p:nvPr>
            <p:ph type="sldNum" sz="quarter" idx="10"/>
          </p:nvPr>
        </p:nvSpPr>
        <p:spPr/>
        <p:txBody>
          <a:bodyPr/>
          <a:lstStyle/>
          <a:p>
            <a:fld id="{E857DBC3-3F44-4632-B9FA-AE2B12FBA88C}" type="slidenum">
              <a:rPr lang="en-US" altLang="zh-CN"/>
              <a:pPr/>
              <a:t>1</a:t>
            </a:fld>
            <a:endParaRPr lang="en-US" altLang="zh-CN"/>
          </a:p>
        </p:txBody>
      </p:sp>
      <p:sp>
        <p:nvSpPr>
          <p:cNvPr id="6145" name="Rectangle 1"/>
          <p:cNvSpPr>
            <a:spLocks/>
          </p:cNvSpPr>
          <p:nvPr/>
        </p:nvSpPr>
        <p:spPr bwMode="auto">
          <a:xfrm>
            <a:off x="115599" y="6565900"/>
            <a:ext cx="2146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38100" tIns="38100" rIns="38100" bIns="3810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400">
                <a:solidFill>
                  <a:srgbClr val="FFFFFF"/>
                </a:solidFill>
                <a:latin typeface="Times New Roman Bold" panose="02020803070505020304" pitchFamily="18" charset="0"/>
                <a:ea typeface="宋体" panose="02010600030101010101" pitchFamily="2" charset="-122"/>
                <a:cs typeface="Times New Roman Bold" panose="02020803070505020304" pitchFamily="18" charset="0"/>
                <a:sym typeface="Times New Roman Bold" panose="02020803070505020304" pitchFamily="18" charset="0"/>
              </a:rPr>
              <a:t>11/20/13</a:t>
            </a:r>
          </a:p>
        </p:txBody>
      </p:sp>
      <p:pic>
        <p:nvPicPr>
          <p:cNvPr id="614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1154113"/>
            <a:ext cx="48895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614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6525344"/>
            <a:ext cx="91948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148" name="Rectangle 4"/>
          <p:cNvSpPr>
            <a:spLocks/>
          </p:cNvSpPr>
          <p:nvPr/>
        </p:nvSpPr>
        <p:spPr bwMode="auto">
          <a:xfrm>
            <a:off x="8420100" y="6591300"/>
            <a:ext cx="215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a:solidFill>
                  <a:srgbClr val="340047"/>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1</a:t>
            </a:r>
          </a:p>
        </p:txBody>
      </p:sp>
      <p:sp>
        <p:nvSpPr>
          <p:cNvPr id="6149" name="Rectangle 5"/>
          <p:cNvSpPr>
            <a:spLocks/>
          </p:cNvSpPr>
          <p:nvPr/>
        </p:nvSpPr>
        <p:spPr bwMode="auto">
          <a:xfrm>
            <a:off x="457200" y="6565900"/>
            <a:ext cx="123110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smtClean="0">
                <a:solidFill>
                  <a:srgbClr val="4D0069"/>
                </a:solidFill>
                <a:latin typeface="Chalkboard" charset="0"/>
                <a:ea typeface="宋体" panose="02010600030101010101" pitchFamily="2" charset="-122"/>
                <a:sym typeface="Chalkboard" charset="0"/>
              </a:rPr>
              <a:t>20/10/2014</a:t>
            </a:r>
            <a:endParaRPr lang="en-US" altLang="zh-CN" sz="1800" dirty="0">
              <a:solidFill>
                <a:srgbClr val="4D0069"/>
              </a:solidFill>
              <a:latin typeface="Chalkboard" charset="0"/>
              <a:ea typeface="宋体" panose="02010600030101010101" pitchFamily="2" charset="-122"/>
              <a:sym typeface="Chalkboard" charset="0"/>
            </a:endParaRPr>
          </a:p>
        </p:txBody>
      </p:sp>
      <p:sp>
        <p:nvSpPr>
          <p:cNvPr id="6150" name="Rectangle 6"/>
          <p:cNvSpPr>
            <a:spLocks/>
          </p:cNvSpPr>
          <p:nvPr/>
        </p:nvSpPr>
        <p:spPr bwMode="auto">
          <a:xfrm>
            <a:off x="3949700" y="6525344"/>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615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0" y="-30956"/>
            <a:ext cx="1582737"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6152" name="Rectangle 8"/>
          <p:cNvSpPr>
            <a:spLocks noGrp="1" noChangeArrowheads="1"/>
          </p:cNvSpPr>
          <p:nvPr>
            <p:ph type="title"/>
          </p:nvPr>
        </p:nvSpPr>
        <p:spPr>
          <a:xfrm>
            <a:off x="120650" y="1697396"/>
            <a:ext cx="8966200" cy="1625600"/>
          </a:xfrm>
          <a:ln/>
        </p:spPr>
        <p:txBody>
          <a:bodyPr/>
          <a:lstStyle/>
          <a:p>
            <a:r>
              <a:rPr lang="en-US" altLang="zh-CN" sz="4000" dirty="0">
                <a:solidFill>
                  <a:schemeClr val="accent2"/>
                </a:solidFill>
                <a:latin typeface="MV Boli" panose="02000500030200090000" pitchFamily="2" charset="0"/>
                <a:cs typeface="MV Boli" panose="02000500030200090000" pitchFamily="2" charset="0"/>
              </a:rPr>
              <a:t>Stellar neutrino emission </a:t>
            </a:r>
            <a:r>
              <a:rPr lang="en-US" altLang="zh-CN" sz="4000" dirty="0" smtClean="0">
                <a:solidFill>
                  <a:schemeClr val="accent2"/>
                </a:solidFill>
                <a:latin typeface="MV Boli" panose="02000500030200090000" pitchFamily="2" charset="0"/>
                <a:cs typeface="MV Boli" panose="02000500030200090000" pitchFamily="2" charset="0"/>
              </a:rPr>
              <a:t/>
            </a:r>
            <a:br>
              <a:rPr lang="en-US" altLang="zh-CN" sz="4000" dirty="0" smtClean="0">
                <a:solidFill>
                  <a:schemeClr val="accent2"/>
                </a:solidFill>
                <a:latin typeface="MV Boli" panose="02000500030200090000" pitchFamily="2" charset="0"/>
                <a:cs typeface="MV Boli" panose="02000500030200090000" pitchFamily="2" charset="0"/>
              </a:rPr>
            </a:br>
            <a:r>
              <a:rPr lang="en-US" altLang="zh-CN" sz="4000" dirty="0" smtClean="0">
                <a:solidFill>
                  <a:schemeClr val="accent2"/>
                </a:solidFill>
                <a:latin typeface="MV Boli" panose="02000500030200090000" pitchFamily="2" charset="0"/>
                <a:cs typeface="MV Boli" panose="02000500030200090000" pitchFamily="2" charset="0"/>
              </a:rPr>
              <a:t>at </a:t>
            </a:r>
            <a:r>
              <a:rPr lang="en-US" altLang="zh-CN" sz="4000" dirty="0">
                <a:solidFill>
                  <a:schemeClr val="accent2"/>
                </a:solidFill>
                <a:latin typeface="MV Boli" panose="02000500030200090000" pitchFamily="2" charset="0"/>
                <a:cs typeface="MV Boli" panose="02000500030200090000" pitchFamily="2" charset="0"/>
              </a:rPr>
              <a:t>finite temperature </a:t>
            </a:r>
            <a:r>
              <a:rPr lang="en-US" altLang="zh-CN" sz="4000" dirty="0" smtClean="0">
                <a:solidFill>
                  <a:schemeClr val="accent2"/>
                </a:solidFill>
                <a:latin typeface="MV Boli" panose="02000500030200090000" pitchFamily="2" charset="0"/>
                <a:cs typeface="MV Boli" panose="02000500030200090000" pitchFamily="2" charset="0"/>
              </a:rPr>
              <a:t/>
            </a:r>
            <a:br>
              <a:rPr lang="en-US" altLang="zh-CN" sz="4000" dirty="0" smtClean="0">
                <a:solidFill>
                  <a:schemeClr val="accent2"/>
                </a:solidFill>
                <a:latin typeface="MV Boli" panose="02000500030200090000" pitchFamily="2" charset="0"/>
                <a:cs typeface="MV Boli" panose="02000500030200090000" pitchFamily="2" charset="0"/>
              </a:rPr>
            </a:br>
            <a:r>
              <a:rPr lang="en-US" altLang="zh-CN" sz="4000" dirty="0" smtClean="0">
                <a:solidFill>
                  <a:schemeClr val="accent2"/>
                </a:solidFill>
                <a:latin typeface="MV Boli" panose="02000500030200090000" pitchFamily="2" charset="0"/>
                <a:cs typeface="MV Boli" panose="02000500030200090000" pitchFamily="2" charset="0"/>
              </a:rPr>
              <a:t>in relativistic mean field theory</a:t>
            </a:r>
            <a:endParaRPr lang="en-US" altLang="zh-CN" sz="4000" dirty="0">
              <a:solidFill>
                <a:schemeClr val="accent2"/>
              </a:solidFill>
              <a:latin typeface="MV Boli" panose="02000500030200090000" pitchFamily="2" charset="0"/>
              <a:ea typeface="宋体" panose="02010600030101010101" pitchFamily="2" charset="-122"/>
              <a:cs typeface="MV Boli" panose="02000500030200090000" pitchFamily="2" charset="0"/>
              <a:sym typeface="Chalkboard SE Bold" charset="0"/>
            </a:endParaRPr>
          </a:p>
        </p:txBody>
      </p:sp>
      <p:sp>
        <p:nvSpPr>
          <p:cNvPr id="6153" name="Rectangle 9"/>
          <p:cNvSpPr>
            <a:spLocks/>
          </p:cNvSpPr>
          <p:nvPr/>
        </p:nvSpPr>
        <p:spPr bwMode="auto">
          <a:xfrm>
            <a:off x="139700" y="4133591"/>
            <a:ext cx="8864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763"/>
              </a:spcBef>
            </a:pPr>
            <a:r>
              <a:rPr lang="en-US" altLang="zh-CN" sz="4000" b="1" dirty="0">
                <a:latin typeface="Segoe Print" panose="02000600000000000000" pitchFamily="2" charset="0"/>
                <a:ea typeface="宋体" panose="02010600030101010101" pitchFamily="2" charset="-122"/>
                <a:sym typeface="Chalkboard SE Bold" charset="0"/>
              </a:rPr>
              <a:t>Jinniu </a:t>
            </a:r>
            <a:r>
              <a:rPr lang="en-US" altLang="zh-CN" sz="4000" b="1" dirty="0" smtClean="0">
                <a:latin typeface="Segoe Print" panose="02000600000000000000" pitchFamily="2" charset="0"/>
                <a:ea typeface="宋体" panose="02010600030101010101" pitchFamily="2" charset="-122"/>
                <a:sym typeface="Chalkboard SE Bold" charset="0"/>
              </a:rPr>
              <a:t>Hu</a:t>
            </a:r>
            <a:endParaRPr lang="en-US" altLang="zh-CN" sz="4000" b="1" dirty="0">
              <a:latin typeface="Segoe Print" panose="02000600000000000000" pitchFamily="2" charset="0"/>
              <a:ea typeface="宋体" panose="02010600030101010101" pitchFamily="2" charset="-122"/>
              <a:sym typeface="Chalkboard SE Bold" charset="0"/>
            </a:endParaRPr>
          </a:p>
        </p:txBody>
      </p:sp>
      <p:sp>
        <p:nvSpPr>
          <p:cNvPr id="6154" name="Rectangle 10"/>
          <p:cNvSpPr>
            <a:spLocks/>
          </p:cNvSpPr>
          <p:nvPr/>
        </p:nvSpPr>
        <p:spPr bwMode="auto">
          <a:xfrm>
            <a:off x="516939" y="5321660"/>
            <a:ext cx="85471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zh-CN" sz="3200" dirty="0">
                <a:latin typeface="Segoe Print" panose="02000600000000000000" pitchFamily="2" charset="0"/>
                <a:ea typeface="宋体" panose="02010600030101010101" pitchFamily="2" charset="-122"/>
                <a:sym typeface="Chalkboard SE Regular" charset="0"/>
              </a:rPr>
              <a:t>School of Physics, Nankai University                </a:t>
            </a:r>
            <a:r>
              <a:rPr lang="en-US" altLang="zh-CN" sz="2800" dirty="0">
                <a:latin typeface="Segoe Print" panose="02000600000000000000" pitchFamily="2" charset="0"/>
                <a:ea typeface="宋体" panose="02010600030101010101" pitchFamily="2" charset="-122"/>
                <a:sym typeface="Chalkboard SE Regular" charset="0"/>
              </a:rPr>
              <a:t>                                            </a:t>
            </a:r>
            <a:r>
              <a:rPr lang="en-US" altLang="zh-CN" sz="3200" dirty="0">
                <a:latin typeface="Segoe Print" panose="02000600000000000000" pitchFamily="2" charset="0"/>
                <a:ea typeface="宋体" panose="02010600030101010101" pitchFamily="2" charset="-122"/>
                <a:sym typeface="Chalkboard SE Regular" charset="0"/>
              </a:rPr>
              <a:t>             </a:t>
            </a:r>
            <a:endParaRPr lang="en-US" altLang="zh-CN" sz="3600" dirty="0">
              <a:latin typeface="Segoe Print" panose="02000600000000000000" pitchFamily="2" charset="0"/>
              <a:ea typeface="宋体" panose="02010600030101010101" pitchFamily="2" charset="-122"/>
              <a:sym typeface="Chalkboard SE Regular" charset="0"/>
            </a:endParaRPr>
          </a:p>
          <a:p>
            <a:pPr>
              <a:spcBef>
                <a:spcPts val="663"/>
              </a:spcBef>
            </a:pPr>
            <a:r>
              <a:rPr lang="en-US" altLang="zh-CN" sz="2400" dirty="0">
                <a:latin typeface="Chalkboard SE Regular" charset="0"/>
                <a:ea typeface="宋体" panose="02010600030101010101" pitchFamily="2" charset="-122"/>
                <a:sym typeface="Chalkboard SE Regular" charset="0"/>
              </a:rPr>
              <a:t>                                           </a:t>
            </a:r>
          </a:p>
        </p:txBody>
      </p:sp>
      <p:sp>
        <p:nvSpPr>
          <p:cNvPr id="6157" name="Rectangle 13"/>
          <p:cNvSpPr>
            <a:spLocks/>
          </p:cNvSpPr>
          <p:nvPr/>
        </p:nvSpPr>
        <p:spPr bwMode="auto">
          <a:xfrm>
            <a:off x="800828" y="181380"/>
            <a:ext cx="886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763"/>
              </a:spcBef>
            </a:pPr>
            <a:r>
              <a:rPr lang="en-US" altLang="zh-CN" sz="2800" dirty="0">
                <a:latin typeface="Comic Sans MS" panose="030F0702030302020204" pitchFamily="66" charset="0"/>
                <a:ea typeface="宋体" panose="02010600030101010101" pitchFamily="2" charset="-122"/>
                <a:sym typeface="华文行楷" panose="02010800040101010101" pitchFamily="2" charset="-122"/>
              </a:rPr>
              <a:t>Quarks and Compact </a:t>
            </a:r>
            <a:r>
              <a:rPr lang="en-US" altLang="zh-CN" sz="2800" dirty="0" smtClean="0">
                <a:latin typeface="Comic Sans MS" panose="030F0702030302020204" pitchFamily="66" charset="0"/>
                <a:ea typeface="宋体" panose="02010600030101010101" pitchFamily="2" charset="-122"/>
                <a:sym typeface="华文行楷" panose="02010800040101010101" pitchFamily="2" charset="-122"/>
              </a:rPr>
              <a:t>Stars 2014, </a:t>
            </a:r>
          </a:p>
          <a:p>
            <a:pPr algn="ctr">
              <a:spcBef>
                <a:spcPts val="763"/>
              </a:spcBef>
            </a:pPr>
            <a:r>
              <a:rPr lang="en-US" altLang="zh-CN" sz="2800" dirty="0" smtClean="0">
                <a:latin typeface="Comic Sans MS" panose="030F0702030302020204" pitchFamily="66" charset="0"/>
                <a:ea typeface="宋体" panose="02010600030101010101" pitchFamily="2" charset="-122"/>
                <a:sym typeface="华文行楷" panose="02010800040101010101" pitchFamily="2" charset="-122"/>
              </a:rPr>
              <a:t>October, 20-22</a:t>
            </a:r>
            <a:r>
              <a:rPr lang="en-US" altLang="zh-CN" sz="2800" dirty="0" smtClean="0">
                <a:latin typeface="Comic Sans MS" panose="030F0702030302020204" pitchFamily="66" charset="0"/>
                <a:ea typeface="宋体" panose="02010600030101010101" pitchFamily="2" charset="-122"/>
                <a:sym typeface="华文行楷" panose="02010800040101010101" pitchFamily="2" charset="-122"/>
              </a:rPr>
              <a:t>, 2014</a:t>
            </a:r>
            <a:r>
              <a:rPr lang="en-US" altLang="zh-CN" sz="2800" dirty="0" smtClean="0">
                <a:latin typeface="Comic Sans MS" panose="030F0702030302020204" pitchFamily="66" charset="0"/>
                <a:ea typeface="宋体" panose="02010600030101010101" pitchFamily="2" charset="-122"/>
                <a:sym typeface="华文行楷" panose="02010800040101010101" pitchFamily="2" charset="-122"/>
              </a:rPr>
              <a:t>, Beijing, China</a:t>
            </a:r>
            <a:endParaRPr lang="zh-CN" altLang="en-US" sz="2800" dirty="0">
              <a:latin typeface="Comic Sans MS" panose="030F0702030302020204" pitchFamily="66" charset="0"/>
              <a:ea typeface="宋体" panose="02010600030101010101" pitchFamily="2" charset="-122"/>
              <a:sym typeface="华文行楷" panose="02010800040101010101" pitchFamily="2" charset="-122"/>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29" y="3532429"/>
            <a:ext cx="1711384" cy="171138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6525344"/>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411" name="Rectangle 3"/>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17412" name="Rectangle 4"/>
          <p:cNvSpPr>
            <a:spLocks/>
          </p:cNvSpPr>
          <p:nvPr/>
        </p:nvSpPr>
        <p:spPr bwMode="auto">
          <a:xfrm>
            <a:off x="3949700" y="6525592"/>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174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6775" y="28831"/>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0" name="矩形 9"/>
          <p:cNvSpPr/>
          <p:nvPr/>
        </p:nvSpPr>
        <p:spPr>
          <a:xfrm>
            <a:off x="442098" y="908887"/>
            <a:ext cx="8561211" cy="584775"/>
          </a:xfrm>
          <a:prstGeom prst="rect">
            <a:avLst/>
          </a:prstGeom>
        </p:spPr>
        <p:txBody>
          <a:bodyPr wrap="square">
            <a:spAutoFit/>
          </a:bodyPr>
          <a:lstStyle/>
          <a:p>
            <a:r>
              <a:rPr lang="en-US" altLang="zh-CN" sz="3200" b="1" dirty="0" smtClean="0">
                <a:solidFill>
                  <a:srgbClr val="3366CC"/>
                </a:solidFill>
                <a:ea typeface="宋体" panose="02010600030101010101" pitchFamily="2" charset="-122"/>
              </a:rPr>
              <a:t>The neutrino emissivity in other processes</a:t>
            </a:r>
          </a:p>
        </p:txBody>
      </p:sp>
      <p:sp>
        <p:nvSpPr>
          <p:cNvPr id="20" name="Rectangle 7"/>
          <p:cNvSpPr>
            <a:spLocks/>
          </p:cNvSpPr>
          <p:nvPr/>
        </p:nvSpPr>
        <p:spPr bwMode="auto">
          <a:xfrm>
            <a:off x="0" y="1744399"/>
            <a:ext cx="9612560" cy="50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457200" indent="-457200">
              <a:buSzPct val="125000"/>
              <a:buFont typeface="Wingdings" panose="05000000000000000000" pitchFamily="2" charset="2"/>
              <a:buChar char="ü"/>
            </a:pPr>
            <a:r>
              <a:rPr lang="en-US" altLang="zh-CN" sz="2800" dirty="0" smtClean="0">
                <a:latin typeface="Chalkboard SE Bold"/>
                <a:ea typeface="宋体" panose="02010600030101010101" pitchFamily="2" charset="-122"/>
                <a:sym typeface="Chalkboard SE Bold" charset="0"/>
              </a:rPr>
              <a:t>The </a:t>
            </a:r>
            <a:r>
              <a:rPr lang="en-US" altLang="zh-CN" sz="2800" dirty="0" smtClean="0">
                <a:latin typeface="Chalkboard SE Bold"/>
              </a:rPr>
              <a:t>modified </a:t>
            </a:r>
            <a:r>
              <a:rPr lang="en-US" altLang="zh-CN" sz="2800" dirty="0" err="1" smtClean="0">
                <a:latin typeface="Chalkboard SE Bold"/>
              </a:rPr>
              <a:t>Urca</a:t>
            </a:r>
            <a:r>
              <a:rPr lang="en-US" altLang="zh-CN" sz="2800" dirty="0" smtClean="0">
                <a:latin typeface="Chalkboard SE Bold"/>
              </a:rPr>
              <a:t> (MU) processes</a:t>
            </a:r>
            <a:endParaRPr lang="en-US" altLang="zh-CN" sz="2800" dirty="0">
              <a:latin typeface="Chalkboard SE Bold"/>
              <a:ea typeface="Tahoma" panose="020B0604030504040204" pitchFamily="34" charset="0"/>
              <a:cs typeface="Tahoma" panose="020B0604030504040204" pitchFamily="34" charset="0"/>
              <a:sym typeface="Chalkboard SE Bold" charset="0"/>
            </a:endParaRPr>
          </a:p>
        </p:txBody>
      </p:sp>
      <p:graphicFrame>
        <p:nvGraphicFramePr>
          <p:cNvPr id="21" name="Object 24"/>
          <p:cNvGraphicFramePr>
            <a:graphicFrameLocks noChangeAspect="1"/>
          </p:cNvGraphicFramePr>
          <p:nvPr>
            <p:extLst>
              <p:ext uri="{D42A27DB-BD31-4B8C-83A1-F6EECF244321}">
                <p14:modId xmlns:p14="http://schemas.microsoft.com/office/powerpoint/2010/main" val="1856884519"/>
              </p:ext>
            </p:extLst>
          </p:nvPr>
        </p:nvGraphicFramePr>
        <p:xfrm>
          <a:off x="141287" y="2386957"/>
          <a:ext cx="8888412" cy="1058862"/>
        </p:xfrm>
        <a:graphic>
          <a:graphicData uri="http://schemas.openxmlformats.org/presentationml/2006/ole">
            <mc:AlternateContent xmlns:mc="http://schemas.openxmlformats.org/markup-compatibility/2006">
              <mc:Choice xmlns:v="urn:schemas-microsoft-com:vml" Requires="v">
                <p:oleObj spid="_x0000_s18720" name="Equation" r:id="rId7" imgW="4470120" imgH="533160" progId="Equation.DSMT4">
                  <p:embed/>
                </p:oleObj>
              </mc:Choice>
              <mc:Fallback>
                <p:oleObj name="Equation" r:id="rId7" imgW="4470120" imgH="533160" progId="Equation.DSMT4">
                  <p:embed/>
                  <p:pic>
                    <p:nvPicPr>
                      <p:cNvPr id="0" name=""/>
                      <p:cNvPicPr>
                        <a:picLocks noChangeAspect="1" noChangeArrowheads="1"/>
                      </p:cNvPicPr>
                      <p:nvPr/>
                    </p:nvPicPr>
                    <p:blipFill>
                      <a:blip r:embed="rId8"/>
                      <a:srcRect/>
                      <a:stretch>
                        <a:fillRect/>
                      </a:stretch>
                    </p:blipFill>
                    <p:spPr bwMode="auto">
                      <a:xfrm>
                        <a:off x="141287" y="2386957"/>
                        <a:ext cx="8888412" cy="1058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Rectangle 7"/>
          <p:cNvSpPr>
            <a:spLocks/>
          </p:cNvSpPr>
          <p:nvPr/>
        </p:nvSpPr>
        <p:spPr bwMode="auto">
          <a:xfrm>
            <a:off x="6183" y="3683906"/>
            <a:ext cx="10135666" cy="50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457200" indent="-457200">
              <a:buSzPct val="125000"/>
              <a:buFont typeface="Wingdings" panose="05000000000000000000" pitchFamily="2" charset="2"/>
              <a:buChar char="ü"/>
            </a:pPr>
            <a:r>
              <a:rPr lang="en-US" altLang="zh-CN" sz="2800" dirty="0">
                <a:latin typeface="Chalkboard SE Bold" charset="0"/>
                <a:ea typeface="宋体" panose="02010600030101010101" pitchFamily="2" charset="-122"/>
                <a:sym typeface="Chalkboard SE Bold" charset="0"/>
              </a:rPr>
              <a:t> </a:t>
            </a:r>
            <a:r>
              <a:rPr lang="en-US" altLang="zh-CN" sz="2800" dirty="0" smtClean="0">
                <a:latin typeface="Chalkboard SE Bold"/>
                <a:ea typeface="宋体" panose="02010600030101010101" pitchFamily="2" charset="-122"/>
                <a:sym typeface="Chalkboard SE Bold" charset="0"/>
              </a:rPr>
              <a:t>The </a:t>
            </a:r>
            <a:r>
              <a:rPr lang="en-US" altLang="zh-CN" sz="2800" dirty="0" smtClean="0">
                <a:latin typeface="Chalkboard SE Bold"/>
              </a:rPr>
              <a:t>NN bremsstrahlung (BNN) processes</a:t>
            </a:r>
            <a:endParaRPr lang="en-US" altLang="zh-CN" sz="2800" dirty="0">
              <a:latin typeface="Chalkboard SE Bold"/>
              <a:ea typeface="Tahoma" panose="020B0604030504040204" pitchFamily="34" charset="0"/>
              <a:cs typeface="Tahoma" panose="020B0604030504040204" pitchFamily="34" charset="0"/>
              <a:sym typeface="Chalkboard SE Bold" charset="0"/>
            </a:endParaRPr>
          </a:p>
        </p:txBody>
      </p:sp>
      <p:graphicFrame>
        <p:nvGraphicFramePr>
          <p:cNvPr id="26" name="Object 24"/>
          <p:cNvGraphicFramePr>
            <a:graphicFrameLocks noChangeAspect="1"/>
          </p:cNvGraphicFramePr>
          <p:nvPr>
            <p:extLst>
              <p:ext uri="{D42A27DB-BD31-4B8C-83A1-F6EECF244321}">
                <p14:modId xmlns:p14="http://schemas.microsoft.com/office/powerpoint/2010/main" val="2796802319"/>
              </p:ext>
            </p:extLst>
          </p:nvPr>
        </p:nvGraphicFramePr>
        <p:xfrm>
          <a:off x="1170781" y="4334176"/>
          <a:ext cx="6642100" cy="1663700"/>
        </p:xfrm>
        <a:graphic>
          <a:graphicData uri="http://schemas.openxmlformats.org/presentationml/2006/ole">
            <mc:AlternateContent xmlns:mc="http://schemas.openxmlformats.org/markup-compatibility/2006">
              <mc:Choice xmlns:v="urn:schemas-microsoft-com:vml" Requires="v">
                <p:oleObj spid="_x0000_s18721" name="Equation" r:id="rId9" imgW="3340080" imgH="838080" progId="Equation.DSMT4">
                  <p:embed/>
                </p:oleObj>
              </mc:Choice>
              <mc:Fallback>
                <p:oleObj name="Equation" r:id="rId9" imgW="3340080" imgH="838080" progId="Equation.DSMT4">
                  <p:embed/>
                  <p:pic>
                    <p:nvPicPr>
                      <p:cNvPr id="0" name=""/>
                      <p:cNvPicPr>
                        <a:picLocks noChangeAspect="1" noChangeArrowheads="1"/>
                      </p:cNvPicPr>
                      <p:nvPr/>
                    </p:nvPicPr>
                    <p:blipFill>
                      <a:blip r:embed="rId10"/>
                      <a:srcRect/>
                      <a:stretch>
                        <a:fillRect/>
                      </a:stretch>
                    </p:blipFill>
                    <p:spPr bwMode="auto">
                      <a:xfrm>
                        <a:off x="1170781" y="4334176"/>
                        <a:ext cx="6642100" cy="166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570835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6525344"/>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531" name="Rectangle 3"/>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22532" name="Rectangle 4"/>
          <p:cNvSpPr>
            <a:spLocks/>
          </p:cNvSpPr>
          <p:nvPr/>
        </p:nvSpPr>
        <p:spPr bwMode="auto">
          <a:xfrm>
            <a:off x="3855278" y="6551670"/>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2253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535" name="Rectangle 7"/>
          <p:cNvSpPr>
            <a:spLocks/>
          </p:cNvSpPr>
          <p:nvPr/>
        </p:nvSpPr>
        <p:spPr bwMode="auto">
          <a:xfrm>
            <a:off x="99643" y="903336"/>
            <a:ext cx="4584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SzPct val="125000"/>
              <a:buFont typeface="Lucida Grande" charset="0"/>
              <a:buChar char="✓"/>
            </a:pPr>
            <a:r>
              <a:rPr lang="en-US" altLang="zh-CN" sz="2000" dirty="0">
                <a:latin typeface="Chalkboard SE Bold" charset="0"/>
                <a:ea typeface="宋体" panose="02010600030101010101" pitchFamily="2" charset="-122"/>
                <a:sym typeface="Chalkboard SE Bold" charset="0"/>
              </a:rPr>
              <a:t> </a:t>
            </a:r>
            <a:r>
              <a:rPr lang="en-US" altLang="zh-CN" sz="2000" dirty="0" err="1" smtClean="0">
                <a:latin typeface="Chalkboard SE Bold" charset="0"/>
                <a:ea typeface="宋体" panose="02010600030101010101" pitchFamily="2" charset="-122"/>
                <a:sym typeface="Chalkboard SE Bold" charset="0"/>
              </a:rPr>
              <a:t>Lagrangian</a:t>
            </a:r>
            <a:endParaRPr lang="en-US" altLang="zh-CN" sz="2000" dirty="0">
              <a:latin typeface="Chalkboard SE Bold" charset="0"/>
              <a:ea typeface="宋体" panose="02010600030101010101" pitchFamily="2" charset="-122"/>
              <a:sym typeface="Chalkboard SE Bold" charset="0"/>
            </a:endParaRPr>
          </a:p>
        </p:txBody>
      </p:sp>
      <p:sp>
        <p:nvSpPr>
          <p:cNvPr id="22537" name="Rectangle 9"/>
          <p:cNvSpPr>
            <a:spLocks/>
          </p:cNvSpPr>
          <p:nvPr/>
        </p:nvSpPr>
        <p:spPr bwMode="auto">
          <a:xfrm>
            <a:off x="112963" y="146845"/>
            <a:ext cx="593095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2800" b="1" dirty="0" smtClean="0">
                <a:solidFill>
                  <a:srgbClr val="003DCC"/>
                </a:solidFill>
                <a:latin typeface="Chalkboard SE Bold" charset="0"/>
                <a:ea typeface="宋体" panose="02010600030101010101" pitchFamily="2" charset="-122"/>
                <a:sym typeface="Chalkboard SE Bold" charset="0"/>
              </a:rPr>
              <a:t>RMF theory in finite temperature</a:t>
            </a:r>
            <a:endParaRPr lang="en-US" altLang="zh-CN" sz="2800" b="1" dirty="0">
              <a:solidFill>
                <a:srgbClr val="003DCC"/>
              </a:solidFill>
              <a:latin typeface="Chalkboard SE Bold" charset="0"/>
              <a:ea typeface="宋体" panose="02010600030101010101" pitchFamily="2" charset="-122"/>
              <a:sym typeface="Chalkboard SE Bold" charset="0"/>
            </a:endParaRPr>
          </a:p>
        </p:txBody>
      </p:sp>
      <p:graphicFrame>
        <p:nvGraphicFramePr>
          <p:cNvPr id="14" name="Object 24"/>
          <p:cNvGraphicFramePr>
            <a:graphicFrameLocks noChangeAspect="1"/>
          </p:cNvGraphicFramePr>
          <p:nvPr>
            <p:extLst>
              <p:ext uri="{D42A27DB-BD31-4B8C-83A1-F6EECF244321}">
                <p14:modId xmlns:p14="http://schemas.microsoft.com/office/powerpoint/2010/main" val="960377908"/>
              </p:ext>
            </p:extLst>
          </p:nvPr>
        </p:nvGraphicFramePr>
        <p:xfrm>
          <a:off x="-11113" y="1524707"/>
          <a:ext cx="5222147" cy="2084685"/>
        </p:xfrm>
        <a:graphic>
          <a:graphicData uri="http://schemas.openxmlformats.org/presentationml/2006/ole">
            <mc:AlternateContent xmlns:mc="http://schemas.openxmlformats.org/markup-compatibility/2006">
              <mc:Choice xmlns:v="urn:schemas-microsoft-com:vml" Requires="v">
                <p:oleObj spid="_x0000_s19956" name="Equation" r:id="rId7" imgW="4000320" imgH="1600200" progId="Equation.DSMT4">
                  <p:embed/>
                </p:oleObj>
              </mc:Choice>
              <mc:Fallback>
                <p:oleObj name="Equation" r:id="rId7" imgW="4000320" imgH="1600200" progId="Equation.DSMT4">
                  <p:embed/>
                  <p:pic>
                    <p:nvPicPr>
                      <p:cNvPr id="0" name=""/>
                      <p:cNvPicPr>
                        <a:picLocks noChangeAspect="1" noChangeArrowheads="1"/>
                      </p:cNvPicPr>
                      <p:nvPr/>
                    </p:nvPicPr>
                    <p:blipFill>
                      <a:blip r:embed="rId8"/>
                      <a:srcRect/>
                      <a:stretch>
                        <a:fillRect/>
                      </a:stretch>
                    </p:blipFill>
                    <p:spPr bwMode="auto">
                      <a:xfrm>
                        <a:off x="-11113" y="1524707"/>
                        <a:ext cx="5222147" cy="2084685"/>
                      </a:xfrm>
                      <a:prstGeom prst="rect">
                        <a:avLst/>
                      </a:prstGeom>
                      <a:noFill/>
                      <a:ln>
                        <a:noFill/>
                      </a:ln>
                      <a:effectLst/>
                      <a:extLst/>
                    </p:spPr>
                  </p:pic>
                </p:oleObj>
              </mc:Fallback>
            </mc:AlternateContent>
          </a:graphicData>
        </a:graphic>
      </p:graphicFrame>
      <p:sp>
        <p:nvSpPr>
          <p:cNvPr id="15" name="Rectangle 7"/>
          <p:cNvSpPr>
            <a:spLocks/>
          </p:cNvSpPr>
          <p:nvPr/>
        </p:nvSpPr>
        <p:spPr bwMode="auto">
          <a:xfrm>
            <a:off x="99643" y="3628442"/>
            <a:ext cx="4584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SzPct val="125000"/>
              <a:buFont typeface="Lucida Grande" charset="0"/>
              <a:buChar char="✓"/>
            </a:pPr>
            <a:r>
              <a:rPr lang="en-US" altLang="zh-CN" sz="2000" dirty="0">
                <a:latin typeface="Chalkboard SE Bold" charset="0"/>
                <a:ea typeface="宋体" panose="02010600030101010101" pitchFamily="2" charset="-122"/>
                <a:sym typeface="Chalkboard SE Bold" charset="0"/>
              </a:rPr>
              <a:t> </a:t>
            </a:r>
            <a:r>
              <a:rPr lang="en-US" altLang="zh-CN" sz="2000" dirty="0" smtClean="0">
                <a:latin typeface="Chalkboard SE Bold" charset="0"/>
                <a:ea typeface="宋体" panose="02010600030101010101" pitchFamily="2" charset="-122"/>
                <a:sym typeface="Chalkboard SE Bold" charset="0"/>
              </a:rPr>
              <a:t>Effective nucleon mass in </a:t>
            </a:r>
            <a:r>
              <a:rPr lang="en-US" altLang="zh-CN" sz="2000" dirty="0" smtClean="0">
                <a:latin typeface="Chalkboard SE Bold" charset="0"/>
                <a:ea typeface="宋体" panose="02010600030101010101" pitchFamily="2" charset="-122"/>
                <a:sym typeface="Chalkboard SE Bold" charset="0"/>
              </a:rPr>
              <a:t>RMF theory</a:t>
            </a:r>
            <a:endParaRPr lang="en-US" altLang="zh-CN" sz="2000" dirty="0">
              <a:latin typeface="Chalkboard SE Bold" charset="0"/>
              <a:ea typeface="宋体" panose="02010600030101010101" pitchFamily="2" charset="-122"/>
              <a:sym typeface="Chalkboard SE Bold" charset="0"/>
            </a:endParaRPr>
          </a:p>
        </p:txBody>
      </p:sp>
      <p:graphicFrame>
        <p:nvGraphicFramePr>
          <p:cNvPr id="13" name="Object 24"/>
          <p:cNvGraphicFramePr>
            <a:graphicFrameLocks noChangeAspect="1"/>
          </p:cNvGraphicFramePr>
          <p:nvPr>
            <p:extLst>
              <p:ext uri="{D42A27DB-BD31-4B8C-83A1-F6EECF244321}">
                <p14:modId xmlns:p14="http://schemas.microsoft.com/office/powerpoint/2010/main" val="1745261273"/>
              </p:ext>
            </p:extLst>
          </p:nvPr>
        </p:nvGraphicFramePr>
        <p:xfrm>
          <a:off x="856136" y="4151806"/>
          <a:ext cx="2224740" cy="785568"/>
        </p:xfrm>
        <a:graphic>
          <a:graphicData uri="http://schemas.openxmlformats.org/presentationml/2006/ole">
            <mc:AlternateContent xmlns:mc="http://schemas.openxmlformats.org/markup-compatibility/2006">
              <mc:Choice xmlns:v="urn:schemas-microsoft-com:vml" Requires="v">
                <p:oleObj spid="_x0000_s19957" name="Equation" r:id="rId9" imgW="1434960" imgH="507960" progId="Equation.DSMT4">
                  <p:embed/>
                </p:oleObj>
              </mc:Choice>
              <mc:Fallback>
                <p:oleObj name="Equation" r:id="rId9" imgW="1434960" imgH="507960" progId="Equation.DSMT4">
                  <p:embed/>
                  <p:pic>
                    <p:nvPicPr>
                      <p:cNvPr id="0" name=""/>
                      <p:cNvPicPr>
                        <a:picLocks noChangeAspect="1" noChangeArrowheads="1"/>
                      </p:cNvPicPr>
                      <p:nvPr/>
                    </p:nvPicPr>
                    <p:blipFill>
                      <a:blip r:embed="rId10"/>
                      <a:srcRect/>
                      <a:stretch>
                        <a:fillRect/>
                      </a:stretch>
                    </p:blipFill>
                    <p:spPr bwMode="auto">
                      <a:xfrm>
                        <a:off x="856136" y="4151806"/>
                        <a:ext cx="2224740" cy="785568"/>
                      </a:xfrm>
                      <a:prstGeom prst="rect">
                        <a:avLst/>
                      </a:prstGeom>
                      <a:noFill/>
                      <a:ln>
                        <a:noFill/>
                      </a:ln>
                      <a:effectLst/>
                      <a:extLst/>
                    </p:spPr>
                  </p:pic>
                </p:oleObj>
              </mc:Fallback>
            </mc:AlternateContent>
          </a:graphicData>
        </a:graphic>
      </p:graphicFrame>
      <p:graphicFrame>
        <p:nvGraphicFramePr>
          <p:cNvPr id="16" name="Object 24"/>
          <p:cNvGraphicFramePr>
            <a:graphicFrameLocks noChangeAspect="1"/>
          </p:cNvGraphicFramePr>
          <p:nvPr>
            <p:extLst>
              <p:ext uri="{D42A27DB-BD31-4B8C-83A1-F6EECF244321}">
                <p14:modId xmlns:p14="http://schemas.microsoft.com/office/powerpoint/2010/main" val="828288305"/>
              </p:ext>
            </p:extLst>
          </p:nvPr>
        </p:nvGraphicFramePr>
        <p:xfrm>
          <a:off x="5326542" y="1334959"/>
          <a:ext cx="3903662" cy="1989137"/>
        </p:xfrm>
        <a:graphic>
          <a:graphicData uri="http://schemas.openxmlformats.org/presentationml/2006/ole">
            <mc:AlternateContent xmlns:mc="http://schemas.openxmlformats.org/markup-compatibility/2006">
              <mc:Choice xmlns:v="urn:schemas-microsoft-com:vml" Requires="v">
                <p:oleObj spid="_x0000_s19958" name="Equation" r:id="rId11" imgW="2463480" imgH="1257120" progId="Equation.DSMT4">
                  <p:embed/>
                </p:oleObj>
              </mc:Choice>
              <mc:Fallback>
                <p:oleObj name="Equation" r:id="rId11" imgW="2463480" imgH="1257120" progId="Equation.DSMT4">
                  <p:embed/>
                  <p:pic>
                    <p:nvPicPr>
                      <p:cNvPr id="0" name=""/>
                      <p:cNvPicPr>
                        <a:picLocks noChangeAspect="1" noChangeArrowheads="1"/>
                      </p:cNvPicPr>
                      <p:nvPr/>
                    </p:nvPicPr>
                    <p:blipFill>
                      <a:blip r:embed="rId12"/>
                      <a:srcRect/>
                      <a:stretch>
                        <a:fillRect/>
                      </a:stretch>
                    </p:blipFill>
                    <p:spPr bwMode="auto">
                      <a:xfrm>
                        <a:off x="5326542" y="1334959"/>
                        <a:ext cx="3903662" cy="1989137"/>
                      </a:xfrm>
                      <a:prstGeom prst="rect">
                        <a:avLst/>
                      </a:prstGeom>
                      <a:noFill/>
                      <a:ln>
                        <a:noFill/>
                      </a:ln>
                      <a:effectLst/>
                      <a:extLst/>
                    </p:spPr>
                  </p:pic>
                </p:oleObj>
              </mc:Fallback>
            </mc:AlternateContent>
          </a:graphicData>
        </a:graphic>
      </p:graphicFrame>
      <p:graphicFrame>
        <p:nvGraphicFramePr>
          <p:cNvPr id="17" name="Object 24"/>
          <p:cNvGraphicFramePr>
            <a:graphicFrameLocks noChangeAspect="1"/>
          </p:cNvGraphicFramePr>
          <p:nvPr>
            <p:extLst>
              <p:ext uri="{D42A27DB-BD31-4B8C-83A1-F6EECF244321}">
                <p14:modId xmlns:p14="http://schemas.microsoft.com/office/powerpoint/2010/main" val="2105673597"/>
              </p:ext>
            </p:extLst>
          </p:nvPr>
        </p:nvGraphicFramePr>
        <p:xfrm>
          <a:off x="5221254" y="3738187"/>
          <a:ext cx="3903662" cy="2068513"/>
        </p:xfrm>
        <a:graphic>
          <a:graphicData uri="http://schemas.openxmlformats.org/presentationml/2006/ole">
            <mc:AlternateContent xmlns:mc="http://schemas.openxmlformats.org/markup-compatibility/2006">
              <mc:Choice xmlns:v="urn:schemas-microsoft-com:vml" Requires="v">
                <p:oleObj spid="_x0000_s19959" name="Equation" r:id="rId13" imgW="2463480" imgH="1307880" progId="Equation.DSMT4">
                  <p:embed/>
                </p:oleObj>
              </mc:Choice>
              <mc:Fallback>
                <p:oleObj name="Equation" r:id="rId13" imgW="2463480" imgH="1307880" progId="Equation.DSMT4">
                  <p:embed/>
                  <p:pic>
                    <p:nvPicPr>
                      <p:cNvPr id="0" name=""/>
                      <p:cNvPicPr>
                        <a:picLocks noChangeAspect="1" noChangeArrowheads="1"/>
                      </p:cNvPicPr>
                      <p:nvPr/>
                    </p:nvPicPr>
                    <p:blipFill>
                      <a:blip r:embed="rId14"/>
                      <a:srcRect/>
                      <a:stretch>
                        <a:fillRect/>
                      </a:stretch>
                    </p:blipFill>
                    <p:spPr bwMode="auto">
                      <a:xfrm>
                        <a:off x="5221254" y="3738187"/>
                        <a:ext cx="3903662" cy="2068513"/>
                      </a:xfrm>
                      <a:prstGeom prst="rect">
                        <a:avLst/>
                      </a:prstGeom>
                      <a:noFill/>
                      <a:ln>
                        <a:noFill/>
                      </a:ln>
                      <a:effectLst/>
                      <a:extLst/>
                    </p:spPr>
                  </p:pic>
                </p:oleObj>
              </mc:Fallback>
            </mc:AlternateContent>
          </a:graphicData>
        </a:graphic>
      </p:graphicFrame>
      <p:sp>
        <p:nvSpPr>
          <p:cNvPr id="18" name="Rectangle 7"/>
          <p:cNvSpPr>
            <a:spLocks/>
          </p:cNvSpPr>
          <p:nvPr/>
        </p:nvSpPr>
        <p:spPr bwMode="auto">
          <a:xfrm>
            <a:off x="5296004" y="3436267"/>
            <a:ext cx="3376529"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SzPct val="125000"/>
              <a:buFont typeface="Lucida Grande" charset="0"/>
              <a:buChar char="✓"/>
            </a:pPr>
            <a:r>
              <a:rPr lang="en-US" altLang="zh-CN" sz="2000" dirty="0">
                <a:latin typeface="Chalkboard SE Bold" charset="0"/>
                <a:ea typeface="宋体" panose="02010600030101010101" pitchFamily="2" charset="-122"/>
                <a:sym typeface="Chalkboard SE Bold" charset="0"/>
              </a:rPr>
              <a:t> P</a:t>
            </a:r>
            <a:r>
              <a:rPr lang="en-US" altLang="zh-CN" sz="2000" dirty="0" smtClean="0">
                <a:latin typeface="Chalkboard SE Bold" charset="0"/>
                <a:ea typeface="宋体" panose="02010600030101010101" pitchFamily="2" charset="-122"/>
                <a:sym typeface="Chalkboard SE Bold" charset="0"/>
              </a:rPr>
              <a:t>ressure </a:t>
            </a:r>
            <a:r>
              <a:rPr lang="en-US" altLang="zh-CN" sz="2000" dirty="0">
                <a:latin typeface="Chalkboard SE Bold" charset="0"/>
                <a:ea typeface="宋体" panose="02010600030101010101" pitchFamily="2" charset="-122"/>
                <a:sym typeface="Chalkboard SE Bold" charset="0"/>
              </a:rPr>
              <a:t>density</a:t>
            </a:r>
          </a:p>
        </p:txBody>
      </p:sp>
      <p:sp>
        <p:nvSpPr>
          <p:cNvPr id="19" name="Rectangle 7"/>
          <p:cNvSpPr>
            <a:spLocks/>
          </p:cNvSpPr>
          <p:nvPr/>
        </p:nvSpPr>
        <p:spPr bwMode="auto">
          <a:xfrm>
            <a:off x="5381105" y="950279"/>
            <a:ext cx="4584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SzPct val="125000"/>
              <a:buFont typeface="Lucida Grande" charset="0"/>
              <a:buChar char="✓"/>
            </a:pPr>
            <a:r>
              <a:rPr lang="en-US" altLang="zh-CN" sz="2000" dirty="0">
                <a:latin typeface="Chalkboard SE Bold" charset="0"/>
                <a:ea typeface="宋体" panose="02010600030101010101" pitchFamily="2" charset="-122"/>
                <a:sym typeface="Chalkboard SE Bold" charset="0"/>
              </a:rPr>
              <a:t> E</a:t>
            </a:r>
            <a:r>
              <a:rPr lang="en-US" altLang="zh-CN" sz="2000" dirty="0" smtClean="0">
                <a:latin typeface="Chalkboard SE Bold" charset="0"/>
                <a:ea typeface="宋体" panose="02010600030101010101" pitchFamily="2" charset="-122"/>
                <a:sym typeface="Chalkboard SE Bold" charset="0"/>
              </a:rPr>
              <a:t>nergy </a:t>
            </a:r>
            <a:r>
              <a:rPr lang="en-US" altLang="zh-CN" sz="2000" dirty="0">
                <a:latin typeface="Chalkboard SE Bold" charset="0"/>
                <a:ea typeface="宋体" panose="02010600030101010101" pitchFamily="2" charset="-122"/>
                <a:sym typeface="Chalkboard SE Bold" charset="0"/>
              </a:rPr>
              <a:t>density</a:t>
            </a:r>
          </a:p>
        </p:txBody>
      </p:sp>
      <p:sp>
        <p:nvSpPr>
          <p:cNvPr id="20" name="Rectangle 7"/>
          <p:cNvSpPr>
            <a:spLocks/>
          </p:cNvSpPr>
          <p:nvPr/>
        </p:nvSpPr>
        <p:spPr bwMode="auto">
          <a:xfrm>
            <a:off x="99643" y="5036310"/>
            <a:ext cx="5944272" cy="35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SzPct val="125000"/>
              <a:buFont typeface="Lucida Grande" charset="0"/>
              <a:buChar char="✓"/>
            </a:pPr>
            <a:r>
              <a:rPr lang="en-US" altLang="zh-CN" sz="2000" dirty="0" smtClean="0">
                <a:latin typeface="Chalkboard SE Bold" charset="0"/>
                <a:ea typeface="宋体" panose="02010600030101010101" pitchFamily="2" charset="-122"/>
                <a:sym typeface="Chalkboard SE Bold" charset="0"/>
              </a:rPr>
              <a:t>Fermion and </a:t>
            </a:r>
            <a:r>
              <a:rPr lang="en-US" altLang="zh-CN" sz="2000" dirty="0" err="1" smtClean="0">
                <a:latin typeface="Chalkboard SE Bold" charset="0"/>
                <a:ea typeface="宋体" panose="02010600030101010101" pitchFamily="2" charset="-122"/>
                <a:sym typeface="Chalkboard SE Bold" charset="0"/>
              </a:rPr>
              <a:t>antifermion</a:t>
            </a:r>
            <a:r>
              <a:rPr lang="en-US" altLang="zh-CN" sz="2000" dirty="0" smtClean="0">
                <a:latin typeface="Chalkboard SE Bold" charset="0"/>
                <a:ea typeface="宋体" panose="02010600030101010101" pitchFamily="2" charset="-122"/>
                <a:sym typeface="Chalkboard SE Bold" charset="0"/>
              </a:rPr>
              <a:t> distribution functions</a:t>
            </a:r>
            <a:endParaRPr lang="en-US" altLang="zh-CN" sz="2000" dirty="0">
              <a:latin typeface="Chalkboard SE Bold" charset="0"/>
              <a:ea typeface="宋体" panose="02010600030101010101" pitchFamily="2" charset="-122"/>
              <a:sym typeface="Chalkboard SE Bold" charset="0"/>
            </a:endParaRPr>
          </a:p>
        </p:txBody>
      </p:sp>
      <p:graphicFrame>
        <p:nvGraphicFramePr>
          <p:cNvPr id="21" name="Object 24"/>
          <p:cNvGraphicFramePr>
            <a:graphicFrameLocks noChangeAspect="1"/>
          </p:cNvGraphicFramePr>
          <p:nvPr>
            <p:extLst>
              <p:ext uri="{D42A27DB-BD31-4B8C-83A1-F6EECF244321}">
                <p14:modId xmlns:p14="http://schemas.microsoft.com/office/powerpoint/2010/main" val="1148186983"/>
              </p:ext>
            </p:extLst>
          </p:nvPr>
        </p:nvGraphicFramePr>
        <p:xfrm>
          <a:off x="1369970" y="5384783"/>
          <a:ext cx="2306637" cy="1287462"/>
        </p:xfrm>
        <a:graphic>
          <a:graphicData uri="http://schemas.openxmlformats.org/presentationml/2006/ole">
            <mc:AlternateContent xmlns:mc="http://schemas.openxmlformats.org/markup-compatibility/2006">
              <mc:Choice xmlns:v="urn:schemas-microsoft-com:vml" Requires="v">
                <p:oleObj spid="_x0000_s19960" name="Equation" r:id="rId15" imgW="2133360" imgH="1193760" progId="Equation.DSMT4">
                  <p:embed/>
                </p:oleObj>
              </mc:Choice>
              <mc:Fallback>
                <p:oleObj name="Equation" r:id="rId15" imgW="2133360" imgH="1193760" progId="Equation.DSMT4">
                  <p:embed/>
                  <p:pic>
                    <p:nvPicPr>
                      <p:cNvPr id="0" name=""/>
                      <p:cNvPicPr>
                        <a:picLocks noChangeAspect="1" noChangeArrowheads="1"/>
                      </p:cNvPicPr>
                      <p:nvPr/>
                    </p:nvPicPr>
                    <p:blipFill>
                      <a:blip r:embed="rId16"/>
                      <a:srcRect/>
                      <a:stretch>
                        <a:fillRect/>
                      </a:stretch>
                    </p:blipFill>
                    <p:spPr bwMode="auto">
                      <a:xfrm>
                        <a:off x="1369970" y="5384783"/>
                        <a:ext cx="2306637" cy="1287462"/>
                      </a:xfrm>
                      <a:prstGeom prst="rect">
                        <a:avLst/>
                      </a:prstGeom>
                      <a:noFill/>
                      <a:ln>
                        <a:noFill/>
                      </a:ln>
                      <a:effectLst/>
                      <a:extLst/>
                    </p:spPr>
                  </p:pic>
                </p:oleObj>
              </mc:Fallback>
            </mc:AlternateContent>
          </a:graphicData>
        </a:graphic>
      </p:graphicFrame>
      <p:sp>
        <p:nvSpPr>
          <p:cNvPr id="22" name="矩形 21"/>
          <p:cNvSpPr/>
          <p:nvPr/>
        </p:nvSpPr>
        <p:spPr bwMode="auto">
          <a:xfrm>
            <a:off x="2479731" y="4135516"/>
            <a:ext cx="796126" cy="947125"/>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sp>
        <p:nvSpPr>
          <p:cNvPr id="23" name="矩形 22"/>
          <p:cNvSpPr/>
          <p:nvPr/>
        </p:nvSpPr>
        <p:spPr>
          <a:xfrm>
            <a:off x="-38100" y="1214423"/>
            <a:ext cx="5419205" cy="310284"/>
          </a:xfrm>
          <a:prstGeom prst="rect">
            <a:avLst/>
          </a:prstGeom>
        </p:spPr>
        <p:txBody>
          <a:bodyPr wrap="square">
            <a:spAutoFit/>
          </a:bodyPr>
          <a:lstStyle/>
          <a:p>
            <a:r>
              <a:rPr lang="en-US" altLang="zh-CN" sz="1400" b="1" dirty="0" smtClean="0">
                <a:solidFill>
                  <a:srgbClr val="C00000"/>
                </a:solidFill>
              </a:rPr>
              <a:t>B. Liu, V. Greco, and V. </a:t>
            </a:r>
            <a:r>
              <a:rPr lang="en-US" altLang="zh-CN" sz="1400" b="1" dirty="0" err="1">
                <a:solidFill>
                  <a:srgbClr val="C00000"/>
                </a:solidFill>
              </a:rPr>
              <a:t>Baran</a:t>
            </a:r>
            <a:r>
              <a:rPr lang="en-US" altLang="zh-CN" sz="1400" b="1" dirty="0">
                <a:solidFill>
                  <a:srgbClr val="C00000"/>
                </a:solidFill>
              </a:rPr>
              <a:t> </a:t>
            </a:r>
            <a:r>
              <a:rPr lang="en-US" altLang="zh-CN" sz="1400" b="1" dirty="0" smtClean="0">
                <a:solidFill>
                  <a:srgbClr val="C00000"/>
                </a:solidFill>
              </a:rPr>
              <a:t>Phys</a:t>
            </a:r>
            <a:r>
              <a:rPr lang="en-US" altLang="zh-CN" sz="1400" b="1" dirty="0">
                <a:solidFill>
                  <a:srgbClr val="C00000"/>
                </a:solidFill>
              </a:rPr>
              <a:t>. Rev. C </a:t>
            </a:r>
            <a:r>
              <a:rPr lang="en-US" altLang="zh-CN" sz="1400" b="1" dirty="0" smtClean="0">
                <a:solidFill>
                  <a:srgbClr val="C00000"/>
                </a:solidFill>
              </a:rPr>
              <a:t>65(2002)045201</a:t>
            </a:r>
            <a:endParaRPr lang="zh-CN" altLang="en-US" sz="1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6525344"/>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171" name="Rectangle 3"/>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7172" name="Rectangle 4"/>
          <p:cNvSpPr>
            <a:spLocks/>
          </p:cNvSpPr>
          <p:nvPr/>
        </p:nvSpPr>
        <p:spPr bwMode="auto">
          <a:xfrm>
            <a:off x="3949700" y="6525592"/>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a:solidFill>
                  <a:srgbClr val="4D0069"/>
                </a:solidFill>
                <a:latin typeface="Chalkboard Bold" charset="0"/>
                <a:ea typeface="宋体" panose="02010600030101010101" pitchFamily="2" charset="-122"/>
                <a:sym typeface="Chalkboard Bold" charset="0"/>
              </a:rPr>
              <a:t>Jinniu Hu</a:t>
            </a:r>
          </a:p>
        </p:txBody>
      </p:sp>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175" name="Rectangle 7"/>
          <p:cNvSpPr>
            <a:spLocks noGrp="1" noChangeArrowheads="1"/>
          </p:cNvSpPr>
          <p:nvPr>
            <p:ph type="title"/>
          </p:nvPr>
        </p:nvSpPr>
        <p:spPr bwMode="auto">
          <a:xfrm>
            <a:off x="382588" y="693738"/>
            <a:ext cx="8153400" cy="1160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38100" tIns="38100" rIns="38100" bIns="38100" numCol="1" anchor="ctr" anchorCtr="0" compatLnSpc="1">
            <a:prstTxWarp prst="textNoShape">
              <a:avLst/>
            </a:prstTxWarp>
          </a:bodyPr>
          <a:lstStyle/>
          <a:p>
            <a:r>
              <a:rPr lang="en-US" altLang="zh-CN">
                <a:latin typeface="Chalkduster" charset="0"/>
                <a:ea typeface="宋体" panose="02010600030101010101" pitchFamily="2" charset="-122"/>
                <a:sym typeface="Chalkduster" charset="0"/>
              </a:rPr>
              <a:t>Outline</a:t>
            </a:r>
          </a:p>
        </p:txBody>
      </p:sp>
      <p:sp>
        <p:nvSpPr>
          <p:cNvPr id="7176" name="Rectangle 8"/>
          <p:cNvSpPr>
            <a:spLocks/>
          </p:cNvSpPr>
          <p:nvPr/>
        </p:nvSpPr>
        <p:spPr bwMode="auto">
          <a:xfrm>
            <a:off x="381000" y="1855788"/>
            <a:ext cx="83820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endParaRPr lang="en-US" altLang="zh-CN" sz="3200" dirty="0">
              <a:latin typeface="Chalkduster" charset="0"/>
              <a:ea typeface="宋体" panose="02010600030101010101" pitchFamily="2" charset="-122"/>
              <a:sym typeface="Chalkduster" charset="0"/>
            </a:endParaRPr>
          </a:p>
          <a:p>
            <a:pPr>
              <a:buSzPct val="100000"/>
              <a:buFont typeface="Wingdings" panose="05000000000000000000" pitchFamily="2" charset="2"/>
              <a:buChar char="p"/>
            </a:pPr>
            <a:r>
              <a:rPr lang="en-US" altLang="zh-CN" sz="3200" dirty="0" smtClean="0">
                <a:latin typeface="Chalkduster" charset="0"/>
                <a:ea typeface="宋体" panose="02010600030101010101" pitchFamily="2" charset="-122"/>
                <a:sym typeface="Chalkduster" charset="0"/>
              </a:rPr>
              <a:t> </a:t>
            </a:r>
            <a:r>
              <a:rPr lang="en-US" altLang="zh-CN" sz="3200" dirty="0" smtClean="0">
                <a:latin typeface="MV Boli" panose="02000500030200090000" pitchFamily="2" charset="0"/>
                <a:ea typeface="宋体" panose="02010600030101010101" pitchFamily="2" charset="-122"/>
                <a:cs typeface="MV Boli" panose="02000500030200090000" pitchFamily="2" charset="0"/>
                <a:sym typeface="Chalkduster" charset="0"/>
              </a:rPr>
              <a:t>Introduction</a:t>
            </a:r>
            <a:endParaRPr lang="en-US" altLang="zh-CN" sz="4400" dirty="0">
              <a:latin typeface="MV Boli" panose="02000500030200090000" pitchFamily="2" charset="0"/>
              <a:ea typeface="宋体" panose="02010600030101010101" pitchFamily="2" charset="-122"/>
              <a:cs typeface="MV Boli" panose="02000500030200090000" pitchFamily="2" charset="0"/>
              <a:sym typeface="Chalkduster" charset="0"/>
            </a:endParaRPr>
          </a:p>
          <a:p>
            <a:pPr marL="457200" indent="-457200">
              <a:lnSpc>
                <a:spcPct val="200000"/>
              </a:lnSpc>
              <a:buSzPct val="100000"/>
              <a:buFont typeface="Wingdings" panose="05000000000000000000" pitchFamily="2" charset="2"/>
              <a:buChar char="p"/>
            </a:pPr>
            <a:r>
              <a:rPr lang="en-US" altLang="zh-CN" sz="3200" dirty="0">
                <a:solidFill>
                  <a:schemeClr val="tx2"/>
                </a:solidFill>
                <a:latin typeface="MV Boli" panose="02000500030200090000" pitchFamily="2" charset="0"/>
                <a:ea typeface="宋体" panose="02010600030101010101" pitchFamily="2" charset="-122"/>
                <a:cs typeface="MV Boli" panose="02000500030200090000" pitchFamily="2" charset="0"/>
              </a:rPr>
              <a:t>Theoretical framework</a:t>
            </a:r>
            <a:endParaRPr lang="en-US" altLang="zh-CN" sz="3200" dirty="0">
              <a:solidFill>
                <a:schemeClr val="tx2"/>
              </a:solidFill>
              <a:latin typeface="MV Boli" panose="02000500030200090000" pitchFamily="2" charset="0"/>
              <a:ea typeface="宋体" panose="02010600030101010101" pitchFamily="2" charset="-122"/>
              <a:cs typeface="MV Boli" panose="02000500030200090000" pitchFamily="2" charset="0"/>
              <a:sym typeface="Chalkduster" charset="0"/>
            </a:endParaRPr>
          </a:p>
          <a:p>
            <a:pPr>
              <a:lnSpc>
                <a:spcPct val="200000"/>
              </a:lnSpc>
              <a:buSzPct val="100000"/>
              <a:buFont typeface="Wingdings" panose="05000000000000000000" pitchFamily="2" charset="2"/>
              <a:buChar char="p"/>
            </a:pPr>
            <a:r>
              <a:rPr lang="en-US" altLang="zh-CN" sz="3200" dirty="0" smtClean="0">
                <a:solidFill>
                  <a:srgbClr val="FF0000"/>
                </a:solidFill>
                <a:latin typeface="MV Boli" panose="02000500030200090000" pitchFamily="2" charset="0"/>
                <a:ea typeface="宋体" panose="02010600030101010101" pitchFamily="2" charset="-122"/>
                <a:cs typeface="MV Boli" panose="02000500030200090000" pitchFamily="2" charset="0"/>
                <a:sym typeface="Chalkduster" charset="0"/>
              </a:rPr>
              <a:t> Numerical results </a:t>
            </a:r>
          </a:p>
          <a:p>
            <a:pPr>
              <a:lnSpc>
                <a:spcPct val="200000"/>
              </a:lnSpc>
              <a:buSzPct val="100000"/>
              <a:buFont typeface="Wingdings" panose="05000000000000000000" pitchFamily="2" charset="2"/>
              <a:buChar char="p"/>
            </a:pPr>
            <a:r>
              <a:rPr lang="en-US" altLang="zh-CN" sz="3200" dirty="0" smtClean="0">
                <a:solidFill>
                  <a:srgbClr val="191919"/>
                </a:solidFill>
                <a:latin typeface="MV Boli" panose="02000500030200090000" pitchFamily="2" charset="0"/>
                <a:ea typeface="宋体" panose="02010600030101010101" pitchFamily="2" charset="-122"/>
                <a:cs typeface="MV Boli" panose="02000500030200090000" pitchFamily="2" charset="0"/>
                <a:sym typeface="Chalkduster" charset="0"/>
              </a:rPr>
              <a:t> Summary and perspective</a:t>
            </a:r>
            <a:endParaRPr lang="en-US" altLang="zh-CN" sz="3200" dirty="0">
              <a:solidFill>
                <a:srgbClr val="191919"/>
              </a:solidFill>
              <a:latin typeface="MV Boli" panose="02000500030200090000" pitchFamily="2" charset="0"/>
              <a:ea typeface="宋体" panose="02010600030101010101" pitchFamily="2" charset="-122"/>
              <a:cs typeface="MV Boli" panose="02000500030200090000" pitchFamily="2" charset="0"/>
              <a:sym typeface="Chalkduster" charset="0"/>
            </a:endParaRPr>
          </a:p>
        </p:txBody>
      </p:sp>
    </p:spTree>
    <p:extLst>
      <p:ext uri="{BB962C8B-B14F-4D97-AF65-F5344CB8AC3E}">
        <p14:creationId xmlns:p14="http://schemas.microsoft.com/office/powerpoint/2010/main" val="3691847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6565900"/>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2" name="Rectangle 4"/>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27653" name="Rectangle 5"/>
          <p:cNvSpPr>
            <a:spLocks/>
          </p:cNvSpPr>
          <p:nvPr/>
        </p:nvSpPr>
        <p:spPr bwMode="auto">
          <a:xfrm>
            <a:off x="3919267" y="6548438"/>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276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6" name="Rectangle 8"/>
          <p:cNvSpPr>
            <a:spLocks/>
          </p:cNvSpPr>
          <p:nvPr/>
        </p:nvSpPr>
        <p:spPr bwMode="auto">
          <a:xfrm>
            <a:off x="304800" y="177800"/>
            <a:ext cx="5664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2800" b="1" dirty="0" smtClean="0">
                <a:solidFill>
                  <a:srgbClr val="3366CC"/>
                </a:solidFill>
                <a:latin typeface="Chalkboard SE Bold" charset="0"/>
                <a:ea typeface="宋体" panose="02010600030101010101" pitchFamily="2" charset="-122"/>
                <a:sym typeface="Chalkboard SE Bold" charset="0"/>
              </a:rPr>
              <a:t>The properties of nuclear matter</a:t>
            </a:r>
            <a:endParaRPr lang="en-US" altLang="zh-CN" sz="2800" b="1" dirty="0">
              <a:solidFill>
                <a:srgbClr val="3366CC"/>
              </a:solidFill>
              <a:latin typeface="Chalkboard SE Bold" charset="0"/>
              <a:ea typeface="宋体" panose="02010600030101010101" pitchFamily="2" charset="-122"/>
              <a:sym typeface="Chalkboard SE Bold" charset="0"/>
            </a:endParaRPr>
          </a:p>
        </p:txBody>
      </p:sp>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90" t="6363" r="3225" b="8958"/>
          <a:stretch/>
        </p:blipFill>
        <p:spPr>
          <a:xfrm>
            <a:off x="-11113" y="2348932"/>
            <a:ext cx="3705907" cy="3767673"/>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l="2351" t="6488" r="3151" b="4936"/>
          <a:stretch/>
        </p:blipFill>
        <p:spPr>
          <a:xfrm>
            <a:off x="5400627" y="2381143"/>
            <a:ext cx="3574455" cy="3812753"/>
          </a:xfrm>
          <a:prstGeom prst="rect">
            <a:avLst/>
          </a:prstGeom>
        </p:spPr>
      </p:pic>
      <p:sp>
        <p:nvSpPr>
          <p:cNvPr id="11" name="Rectangle 13"/>
          <p:cNvSpPr>
            <a:spLocks/>
          </p:cNvSpPr>
          <p:nvPr/>
        </p:nvSpPr>
        <p:spPr bwMode="auto">
          <a:xfrm>
            <a:off x="1060834" y="2162163"/>
            <a:ext cx="2417898" cy="32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2400" b="1" dirty="0" smtClean="0">
                <a:solidFill>
                  <a:srgbClr val="FF0000"/>
                </a:solidFill>
                <a:latin typeface="Chalkboard SE Regular" charset="0"/>
                <a:ea typeface="宋体" panose="02010600030101010101" pitchFamily="2" charset="-122"/>
                <a:sym typeface="Chalkboard SE Regular" charset="0"/>
              </a:rPr>
              <a:t>Nuclear matter</a:t>
            </a:r>
            <a:endParaRPr lang="en-US" altLang="zh-CN" sz="2400" b="1" dirty="0">
              <a:solidFill>
                <a:srgbClr val="FF0000"/>
              </a:solidFill>
              <a:latin typeface="Chalkboard SE Regular" charset="0"/>
              <a:ea typeface="宋体" panose="02010600030101010101" pitchFamily="2" charset="-122"/>
              <a:sym typeface="Chalkboard SE Regular" charset="0"/>
            </a:endParaRPr>
          </a:p>
        </p:txBody>
      </p:sp>
      <p:sp>
        <p:nvSpPr>
          <p:cNvPr id="12" name="Rectangle 13"/>
          <p:cNvSpPr>
            <a:spLocks/>
          </p:cNvSpPr>
          <p:nvPr/>
        </p:nvSpPr>
        <p:spPr bwMode="auto">
          <a:xfrm>
            <a:off x="3624759" y="5758784"/>
            <a:ext cx="3026010" cy="42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2400" dirty="0" err="1" smtClean="0">
                <a:solidFill>
                  <a:srgbClr val="00B050"/>
                </a:solidFill>
                <a:latin typeface="Chalkboard SE Regular" charset="0"/>
                <a:ea typeface="宋体" panose="02010600030101010101" pitchFamily="2" charset="-122"/>
                <a:sym typeface="Chalkboard SE Regular" charset="0"/>
              </a:rPr>
              <a:t>Yp</a:t>
            </a:r>
            <a:r>
              <a:rPr lang="en-US" altLang="zh-CN" sz="2400" dirty="0" smtClean="0">
                <a:solidFill>
                  <a:srgbClr val="00B050"/>
                </a:solidFill>
                <a:latin typeface="Chalkboard SE Regular" charset="0"/>
                <a:ea typeface="宋体" panose="02010600030101010101" pitchFamily="2" charset="-122"/>
                <a:sym typeface="Chalkboard SE Regular" charset="0"/>
              </a:rPr>
              <a:t>: proton fraction</a:t>
            </a:r>
            <a:endParaRPr lang="en-US" altLang="zh-CN" sz="2400" dirty="0">
              <a:solidFill>
                <a:srgbClr val="00B050"/>
              </a:solidFill>
              <a:latin typeface="Chalkboard SE Regular" charset="0"/>
              <a:ea typeface="宋体" panose="02010600030101010101" pitchFamily="2" charset="-122"/>
              <a:sym typeface="Chalkboard SE Regular" charset="0"/>
            </a:endParaRPr>
          </a:p>
        </p:txBody>
      </p:sp>
      <p:sp>
        <p:nvSpPr>
          <p:cNvPr id="13" name="Rectangle 13"/>
          <p:cNvSpPr>
            <a:spLocks/>
          </p:cNvSpPr>
          <p:nvPr/>
        </p:nvSpPr>
        <p:spPr bwMode="auto">
          <a:xfrm>
            <a:off x="5682015" y="2164135"/>
            <a:ext cx="3440593" cy="33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2400" b="1" dirty="0" err="1">
                <a:solidFill>
                  <a:srgbClr val="FF0000"/>
                </a:solidFill>
                <a:latin typeface="Chalkboard SE Regular" charset="0"/>
                <a:ea typeface="宋体" panose="02010600030101010101" pitchFamily="2" charset="-122"/>
                <a:sym typeface="Chalkboard SE Regular" charset="0"/>
              </a:rPr>
              <a:t>n</a:t>
            </a:r>
            <a:r>
              <a:rPr lang="en-US" altLang="zh-CN" sz="2400" b="1" dirty="0" err="1" smtClean="0">
                <a:solidFill>
                  <a:srgbClr val="FF0000"/>
                </a:solidFill>
                <a:latin typeface="Chalkboard SE Regular" charset="0"/>
                <a:ea typeface="宋体" panose="02010600030101010101" pitchFamily="2" charset="-122"/>
                <a:sym typeface="Chalkboard SE Regular" charset="0"/>
              </a:rPr>
              <a:t>pe</a:t>
            </a:r>
            <a:r>
              <a:rPr lang="en-US" altLang="zh-CN" sz="2400" b="1" dirty="0" smtClean="0">
                <a:solidFill>
                  <a:srgbClr val="FF0000"/>
                </a:solidFill>
                <a:latin typeface="Chalkboard SE Regular" charset="0"/>
                <a:ea typeface="宋体" panose="02010600030101010101" pitchFamily="2" charset="-122"/>
                <a:sym typeface="Chalkboard SE Regular" charset="0"/>
              </a:rPr>
              <a:t> neutron star matter</a:t>
            </a:r>
            <a:endParaRPr lang="en-US" altLang="zh-CN" sz="2400" b="1" dirty="0">
              <a:solidFill>
                <a:srgbClr val="FF0000"/>
              </a:solidFill>
              <a:latin typeface="Chalkboard SE Regular" charset="0"/>
              <a:ea typeface="宋体" panose="02010600030101010101" pitchFamily="2" charset="-122"/>
              <a:sym typeface="Chalkboard SE Regular" charset="0"/>
            </a:endParaRPr>
          </a:p>
        </p:txBody>
      </p:sp>
      <p:sp>
        <p:nvSpPr>
          <p:cNvPr id="14" name="Rectangle 13"/>
          <p:cNvSpPr>
            <a:spLocks/>
          </p:cNvSpPr>
          <p:nvPr/>
        </p:nvSpPr>
        <p:spPr bwMode="auto">
          <a:xfrm>
            <a:off x="4085915" y="3547731"/>
            <a:ext cx="999155" cy="65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3600" b="1" dirty="0" smtClean="0">
                <a:solidFill>
                  <a:srgbClr val="CC00CC"/>
                </a:solidFill>
                <a:latin typeface="Chalkboard SE Regular" charset="0"/>
                <a:ea typeface="宋体" panose="02010600030101010101" pitchFamily="2" charset="-122"/>
                <a:sym typeface="Chalkboard SE Regular" charset="0"/>
              </a:rPr>
              <a:t>T=0</a:t>
            </a:r>
            <a:endParaRPr lang="en-US" altLang="zh-CN" sz="3600" b="1" dirty="0">
              <a:solidFill>
                <a:srgbClr val="CC00CC"/>
              </a:solidFill>
              <a:latin typeface="Chalkboard SE Regular" charset="0"/>
              <a:ea typeface="宋体" panose="02010600030101010101" pitchFamily="2" charset="-122"/>
              <a:sym typeface="Chalkboard SE Regular" charset="0"/>
            </a:endParaRPr>
          </a:p>
        </p:txBody>
      </p:sp>
      <p:sp>
        <p:nvSpPr>
          <p:cNvPr id="15" name="矩形 14"/>
          <p:cNvSpPr/>
          <p:nvPr/>
        </p:nvSpPr>
        <p:spPr>
          <a:xfrm>
            <a:off x="154735" y="6102905"/>
            <a:ext cx="8613329" cy="738664"/>
          </a:xfrm>
          <a:prstGeom prst="rect">
            <a:avLst/>
          </a:prstGeom>
        </p:spPr>
        <p:txBody>
          <a:bodyPr wrap="square">
            <a:spAutoFit/>
          </a:bodyPr>
          <a:lstStyle/>
          <a:p>
            <a:pPr algn="l"/>
            <a:r>
              <a:rPr lang="en-US" altLang="zh-CN" sz="1400" b="1" dirty="0" smtClean="0">
                <a:solidFill>
                  <a:srgbClr val="C00000"/>
                </a:solidFill>
              </a:rPr>
              <a:t>       NL</a:t>
            </a:r>
            <a:r>
              <a:rPr lang="el-GR" altLang="zh-CN" sz="1400" b="1" dirty="0" smtClean="0">
                <a:solidFill>
                  <a:srgbClr val="C00000"/>
                </a:solidFill>
              </a:rPr>
              <a:t>δ</a:t>
            </a:r>
            <a:r>
              <a:rPr lang="en-US" altLang="zh-CN" sz="1400" b="1" dirty="0" smtClean="0">
                <a:solidFill>
                  <a:srgbClr val="C00000"/>
                </a:solidFill>
              </a:rPr>
              <a:t> : B. Liu, V. Greco, and V. </a:t>
            </a:r>
            <a:r>
              <a:rPr lang="en-US" altLang="zh-CN" sz="1400" b="1" dirty="0" err="1" smtClean="0">
                <a:solidFill>
                  <a:srgbClr val="C00000"/>
                </a:solidFill>
              </a:rPr>
              <a:t>Baran</a:t>
            </a:r>
            <a:r>
              <a:rPr lang="en-US" altLang="zh-CN" sz="1400" b="1" dirty="0" smtClean="0">
                <a:solidFill>
                  <a:srgbClr val="C00000"/>
                </a:solidFill>
              </a:rPr>
              <a:t> Phys. Rev. C 65(2002)045201</a:t>
            </a:r>
            <a:endParaRPr lang="en-US" altLang="zh-CN" sz="1400" dirty="0" smtClean="0"/>
          </a:p>
          <a:p>
            <a:r>
              <a:rPr lang="en-US" altLang="zh-CN" sz="1400" b="1" dirty="0" smtClean="0">
                <a:solidFill>
                  <a:srgbClr val="C00000"/>
                </a:solidFill>
              </a:rPr>
              <a:t>DD-ME</a:t>
            </a:r>
            <a:r>
              <a:rPr lang="el-GR" altLang="zh-CN" sz="1400" b="1" dirty="0" smtClean="0">
                <a:solidFill>
                  <a:srgbClr val="C00000"/>
                </a:solidFill>
              </a:rPr>
              <a:t>δ</a:t>
            </a:r>
            <a:r>
              <a:rPr lang="en-US" altLang="zh-CN" sz="1400" b="1" dirty="0" smtClean="0">
                <a:solidFill>
                  <a:srgbClr val="C00000"/>
                </a:solidFill>
              </a:rPr>
              <a:t> : </a:t>
            </a:r>
            <a:r>
              <a:rPr lang="en-US" altLang="zh-CN" sz="1400" b="1" dirty="0">
                <a:solidFill>
                  <a:srgbClr val="C00000"/>
                </a:solidFill>
              </a:rPr>
              <a:t>X. Roca-</a:t>
            </a:r>
            <a:r>
              <a:rPr lang="en-US" altLang="zh-CN" sz="1400" b="1" dirty="0" err="1">
                <a:solidFill>
                  <a:srgbClr val="C00000"/>
                </a:solidFill>
              </a:rPr>
              <a:t>Maza</a:t>
            </a:r>
            <a:r>
              <a:rPr lang="en-US" altLang="zh-CN" sz="1400" b="1" dirty="0">
                <a:solidFill>
                  <a:srgbClr val="C00000"/>
                </a:solidFill>
              </a:rPr>
              <a:t>, X. </a:t>
            </a:r>
            <a:r>
              <a:rPr lang="en-US" altLang="zh-CN" sz="1400" b="1" dirty="0" err="1">
                <a:solidFill>
                  <a:srgbClr val="C00000"/>
                </a:solidFill>
              </a:rPr>
              <a:t>Vinas</a:t>
            </a:r>
            <a:r>
              <a:rPr lang="en-US" altLang="zh-CN" sz="1400" b="1" dirty="0">
                <a:solidFill>
                  <a:srgbClr val="C00000"/>
                </a:solidFill>
              </a:rPr>
              <a:t>, M. </a:t>
            </a:r>
            <a:r>
              <a:rPr lang="en-US" altLang="zh-CN" sz="1400" b="1" dirty="0" err="1">
                <a:solidFill>
                  <a:srgbClr val="C00000"/>
                </a:solidFill>
              </a:rPr>
              <a:t>Centelles</a:t>
            </a:r>
            <a:r>
              <a:rPr lang="en-US" altLang="zh-CN" sz="1400" b="1" dirty="0">
                <a:solidFill>
                  <a:srgbClr val="C00000"/>
                </a:solidFill>
              </a:rPr>
              <a:t>, P. Ring, and P. </a:t>
            </a:r>
            <a:r>
              <a:rPr lang="en-US" altLang="zh-CN" sz="1400" b="1" dirty="0" err="1">
                <a:solidFill>
                  <a:srgbClr val="C00000"/>
                </a:solidFill>
              </a:rPr>
              <a:t>Schuck</a:t>
            </a:r>
            <a:r>
              <a:rPr lang="en-US" altLang="zh-CN" sz="1400" b="1" dirty="0">
                <a:solidFill>
                  <a:srgbClr val="C00000"/>
                </a:solidFill>
              </a:rPr>
              <a:t>, Phys. Rev. C 84(2011) 054309</a:t>
            </a:r>
            <a:endParaRPr lang="zh-CN" altLang="en-US" sz="1400" dirty="0"/>
          </a:p>
          <a:p>
            <a:endParaRPr lang="en-US" altLang="zh-CN" sz="1400" b="1" dirty="0" smtClean="0">
              <a:solidFill>
                <a:srgbClr val="C00000"/>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3503523377"/>
              </p:ext>
            </p:extLst>
          </p:nvPr>
        </p:nvGraphicFramePr>
        <p:xfrm>
          <a:off x="827584" y="948148"/>
          <a:ext cx="7675710" cy="1107440"/>
        </p:xfrm>
        <a:graphic>
          <a:graphicData uri="http://schemas.openxmlformats.org/drawingml/2006/table">
            <a:tbl>
              <a:tblPr firstRow="1" bandRow="1">
                <a:tableStyleId>{93296810-A885-4BE3-A3E7-6D5BEEA58F35}</a:tableStyleId>
              </a:tblPr>
              <a:tblGrid>
                <a:gridCol w="1399727"/>
                <a:gridCol w="1113721"/>
                <a:gridCol w="1272824"/>
                <a:gridCol w="1511478"/>
                <a:gridCol w="1225832"/>
                <a:gridCol w="1152128"/>
              </a:tblGrid>
              <a:tr h="293752">
                <a:tc>
                  <a:txBody>
                    <a:bodyPr/>
                    <a:lstStyle/>
                    <a:p>
                      <a:pPr algn="ctr"/>
                      <a:endParaRPr lang="zh-CN" altLang="en-US" dirty="0"/>
                    </a:p>
                  </a:txBody>
                  <a:tcPr/>
                </a:tc>
                <a:tc>
                  <a:txBody>
                    <a:bodyPr/>
                    <a:lstStyle/>
                    <a:p>
                      <a:pPr algn="ctr"/>
                      <a:r>
                        <a:rPr lang="en-US" altLang="zh-CN" i="1" dirty="0" smtClean="0"/>
                        <a:t>ρ</a:t>
                      </a:r>
                      <a:r>
                        <a:rPr lang="en-US" altLang="zh-CN" baseline="-25000" dirty="0" smtClean="0"/>
                        <a:t>0  </a:t>
                      </a:r>
                      <a:r>
                        <a:rPr lang="en-US" altLang="zh-CN" baseline="0" dirty="0" smtClean="0"/>
                        <a:t>(fm</a:t>
                      </a:r>
                      <a:r>
                        <a:rPr lang="en-US" altLang="zh-CN" baseline="30000" dirty="0" smtClean="0"/>
                        <a:t>-3</a:t>
                      </a:r>
                      <a:r>
                        <a:rPr lang="en-US" altLang="zh-CN" baseline="0" dirty="0" smtClean="0"/>
                        <a:t>)</a:t>
                      </a:r>
                      <a:endParaRPr lang="zh-CN" altLang="en-US" baseline="0" dirty="0"/>
                    </a:p>
                  </a:txBody>
                  <a:tcPr/>
                </a:tc>
                <a:tc>
                  <a:txBody>
                    <a:bodyPr/>
                    <a:lstStyle/>
                    <a:p>
                      <a:pPr algn="ctr"/>
                      <a:r>
                        <a:rPr lang="en-US" altLang="zh-CN" i="1" dirty="0" smtClean="0"/>
                        <a:t>E/A </a:t>
                      </a:r>
                      <a:r>
                        <a:rPr lang="en-US" altLang="zh-CN" dirty="0" smtClean="0"/>
                        <a:t>(MeV)</a:t>
                      </a:r>
                      <a:endParaRPr lang="zh-CN" altLang="en-US" dirty="0"/>
                    </a:p>
                  </a:txBody>
                  <a:tcPr/>
                </a:tc>
                <a:tc>
                  <a:txBody>
                    <a:bodyPr/>
                    <a:lstStyle/>
                    <a:p>
                      <a:pPr algn="ctr"/>
                      <a:r>
                        <a:rPr lang="en-US" altLang="zh-CN" i="1" dirty="0" err="1" smtClean="0"/>
                        <a:t>a</a:t>
                      </a:r>
                      <a:r>
                        <a:rPr lang="en-US" altLang="zh-CN" baseline="-25000" dirty="0" err="1" smtClean="0"/>
                        <a:t>asym</a:t>
                      </a:r>
                      <a:r>
                        <a:rPr lang="en-US" altLang="zh-CN" baseline="0" dirty="0" smtClean="0"/>
                        <a:t> (MeV)</a:t>
                      </a:r>
                      <a:endParaRPr lang="zh-CN" altLang="en-US" dirty="0"/>
                    </a:p>
                  </a:txBody>
                  <a:tcPr/>
                </a:tc>
                <a:tc>
                  <a:txBody>
                    <a:bodyPr/>
                    <a:lstStyle/>
                    <a:p>
                      <a:pPr algn="ctr"/>
                      <a:r>
                        <a:rPr lang="en-US" altLang="zh-CN" i="1" dirty="0" smtClean="0"/>
                        <a:t>K </a:t>
                      </a:r>
                      <a:r>
                        <a:rPr lang="en-US" altLang="zh-CN" baseline="0" dirty="0" smtClean="0"/>
                        <a:t>(MeV)</a:t>
                      </a:r>
                      <a:endParaRPr lang="zh-CN" altLang="en-US" dirty="0"/>
                    </a:p>
                  </a:txBody>
                  <a:tcPr/>
                </a:tc>
                <a:tc>
                  <a:txBody>
                    <a:bodyPr/>
                    <a:lstStyle/>
                    <a:p>
                      <a:pPr algn="ctr"/>
                      <a:r>
                        <a:rPr lang="en-US" altLang="zh-CN" dirty="0" smtClean="0"/>
                        <a:t>M</a:t>
                      </a:r>
                      <a:r>
                        <a:rPr lang="en-US" altLang="zh-CN" baseline="30000" dirty="0" smtClean="0"/>
                        <a:t>*</a:t>
                      </a:r>
                      <a:r>
                        <a:rPr lang="en-US" altLang="zh-CN" baseline="0" dirty="0" smtClean="0"/>
                        <a:t>/M</a:t>
                      </a:r>
                      <a:endParaRPr lang="zh-CN" altLang="en-US" dirty="0"/>
                    </a:p>
                  </a:txBody>
                  <a:tcPr/>
                </a:tc>
              </a:tr>
              <a:tr h="370840">
                <a:tc>
                  <a:txBody>
                    <a:bodyPr/>
                    <a:lstStyle/>
                    <a:p>
                      <a:pPr algn="ctr"/>
                      <a:r>
                        <a:rPr lang="en-US" altLang="zh-CN" sz="1800" b="1" dirty="0" smtClean="0">
                          <a:solidFill>
                            <a:srgbClr val="C00000"/>
                          </a:solidFill>
                        </a:rPr>
                        <a:t>NL</a:t>
                      </a:r>
                      <a:r>
                        <a:rPr lang="el-GR" altLang="zh-CN" sz="1800" b="1" dirty="0" smtClean="0">
                          <a:solidFill>
                            <a:srgbClr val="C00000"/>
                          </a:solidFill>
                        </a:rPr>
                        <a:t>δ</a:t>
                      </a:r>
                      <a:r>
                        <a:rPr lang="en-US" altLang="zh-CN" sz="1800" b="1" dirty="0" smtClean="0">
                          <a:solidFill>
                            <a:srgbClr val="C00000"/>
                          </a:solidFill>
                        </a:rPr>
                        <a:t> </a:t>
                      </a:r>
                      <a:endParaRPr lang="zh-CN" altLang="en-US" dirty="0"/>
                    </a:p>
                  </a:txBody>
                  <a:tcPr/>
                </a:tc>
                <a:tc>
                  <a:txBody>
                    <a:bodyPr/>
                    <a:lstStyle/>
                    <a:p>
                      <a:pPr algn="ctr"/>
                      <a:r>
                        <a:rPr lang="en-US" altLang="zh-CN" b="1" dirty="0" smtClean="0">
                          <a:solidFill>
                            <a:srgbClr val="3366CC"/>
                          </a:solidFill>
                        </a:rPr>
                        <a:t>0.160</a:t>
                      </a:r>
                      <a:endParaRPr lang="zh-CN" altLang="en-US" b="1" dirty="0">
                        <a:solidFill>
                          <a:srgbClr val="3366CC"/>
                        </a:solidFill>
                      </a:endParaRPr>
                    </a:p>
                  </a:txBody>
                  <a:tcPr/>
                </a:tc>
                <a:tc>
                  <a:txBody>
                    <a:bodyPr/>
                    <a:lstStyle/>
                    <a:p>
                      <a:pPr algn="ctr"/>
                      <a:r>
                        <a:rPr lang="zh-CN" altLang="en-US" b="1" dirty="0" smtClean="0">
                          <a:solidFill>
                            <a:srgbClr val="3366CC"/>
                          </a:solidFill>
                        </a:rPr>
                        <a:t>−</a:t>
                      </a:r>
                      <a:r>
                        <a:rPr lang="en-US" altLang="zh-CN" b="1" dirty="0" smtClean="0">
                          <a:solidFill>
                            <a:srgbClr val="3366CC"/>
                          </a:solidFill>
                        </a:rPr>
                        <a:t>16.00</a:t>
                      </a:r>
                      <a:endParaRPr lang="zh-CN" altLang="en-US" b="1" dirty="0">
                        <a:solidFill>
                          <a:srgbClr val="3366CC"/>
                        </a:solidFill>
                      </a:endParaRPr>
                    </a:p>
                  </a:txBody>
                  <a:tcPr/>
                </a:tc>
                <a:tc>
                  <a:txBody>
                    <a:bodyPr/>
                    <a:lstStyle/>
                    <a:p>
                      <a:pPr algn="ctr"/>
                      <a:r>
                        <a:rPr lang="en-US" altLang="zh-CN" b="1" dirty="0" smtClean="0">
                          <a:solidFill>
                            <a:srgbClr val="3366CC"/>
                          </a:solidFill>
                        </a:rPr>
                        <a:t>30.50</a:t>
                      </a:r>
                      <a:endParaRPr lang="zh-CN" altLang="en-US" b="1" dirty="0">
                        <a:solidFill>
                          <a:srgbClr val="3366CC"/>
                        </a:solidFill>
                      </a:endParaRPr>
                    </a:p>
                  </a:txBody>
                  <a:tcPr/>
                </a:tc>
                <a:tc>
                  <a:txBody>
                    <a:bodyPr/>
                    <a:lstStyle/>
                    <a:p>
                      <a:pPr algn="ctr"/>
                      <a:r>
                        <a:rPr lang="en-US" altLang="zh-CN" b="1" dirty="0" smtClean="0">
                          <a:solidFill>
                            <a:srgbClr val="3366CC"/>
                          </a:solidFill>
                        </a:rPr>
                        <a:t>240.0</a:t>
                      </a:r>
                      <a:endParaRPr lang="zh-CN" altLang="en-US" b="1" dirty="0">
                        <a:solidFill>
                          <a:srgbClr val="3366CC"/>
                        </a:solidFill>
                      </a:endParaRPr>
                    </a:p>
                  </a:txBody>
                  <a:tcPr/>
                </a:tc>
                <a:tc>
                  <a:txBody>
                    <a:bodyPr/>
                    <a:lstStyle/>
                    <a:p>
                      <a:pPr algn="ctr"/>
                      <a:r>
                        <a:rPr lang="en-US" altLang="zh-CN" b="1" dirty="0" smtClean="0">
                          <a:solidFill>
                            <a:srgbClr val="3366CC"/>
                          </a:solidFill>
                        </a:rPr>
                        <a:t>0.75</a:t>
                      </a:r>
                      <a:endParaRPr lang="zh-CN" altLang="en-US" b="1" dirty="0">
                        <a:solidFill>
                          <a:srgbClr val="3366CC"/>
                        </a:solidFill>
                      </a:endParaRPr>
                    </a:p>
                  </a:txBody>
                  <a:tcPr/>
                </a:tc>
              </a:tr>
              <a:tr h="370840">
                <a:tc>
                  <a:txBody>
                    <a:bodyPr/>
                    <a:lstStyle/>
                    <a:p>
                      <a:pPr algn="ctr"/>
                      <a:r>
                        <a:rPr lang="en-US" altLang="zh-CN" sz="1800" b="1" dirty="0" smtClean="0">
                          <a:solidFill>
                            <a:srgbClr val="C00000"/>
                          </a:solidFill>
                        </a:rPr>
                        <a:t>DD-ME</a:t>
                      </a:r>
                      <a:r>
                        <a:rPr lang="el-GR" altLang="zh-CN" sz="1800" b="1" dirty="0" smtClean="0">
                          <a:solidFill>
                            <a:srgbClr val="C00000"/>
                          </a:solidFill>
                        </a:rPr>
                        <a:t>δ</a:t>
                      </a:r>
                      <a:r>
                        <a:rPr lang="en-US" altLang="zh-CN" sz="1800" b="1" dirty="0" smtClean="0">
                          <a:solidFill>
                            <a:srgbClr val="C00000"/>
                          </a:solidFill>
                        </a:rPr>
                        <a:t> </a:t>
                      </a:r>
                      <a:endParaRPr lang="zh-CN" altLang="en-US" dirty="0"/>
                    </a:p>
                  </a:txBody>
                  <a:tcPr/>
                </a:tc>
                <a:tc>
                  <a:txBody>
                    <a:bodyPr/>
                    <a:lstStyle/>
                    <a:p>
                      <a:pPr algn="ctr"/>
                      <a:r>
                        <a:rPr lang="en-US" altLang="zh-CN" b="1" dirty="0" smtClean="0">
                          <a:solidFill>
                            <a:srgbClr val="3366CC"/>
                          </a:solidFill>
                        </a:rPr>
                        <a:t>0.152</a:t>
                      </a:r>
                      <a:endParaRPr lang="zh-CN" altLang="en-US" b="1" dirty="0">
                        <a:solidFill>
                          <a:srgbClr val="3366CC"/>
                        </a:solidFill>
                      </a:endParaRPr>
                    </a:p>
                  </a:txBody>
                  <a:tcPr/>
                </a:tc>
                <a:tc>
                  <a:txBody>
                    <a:bodyPr/>
                    <a:lstStyle/>
                    <a:p>
                      <a:pPr algn="ctr"/>
                      <a:r>
                        <a:rPr lang="zh-CN" altLang="en-US" b="1" dirty="0" smtClean="0">
                          <a:solidFill>
                            <a:srgbClr val="3366CC"/>
                          </a:solidFill>
                        </a:rPr>
                        <a:t>−</a:t>
                      </a:r>
                      <a:r>
                        <a:rPr lang="en-US" altLang="zh-CN" b="1" dirty="0" smtClean="0">
                          <a:solidFill>
                            <a:srgbClr val="3366CC"/>
                          </a:solidFill>
                        </a:rPr>
                        <a:t>16.12</a:t>
                      </a:r>
                      <a:endParaRPr lang="zh-CN" altLang="en-US" b="1" dirty="0">
                        <a:solidFill>
                          <a:srgbClr val="3366CC"/>
                        </a:solidFill>
                      </a:endParaRPr>
                    </a:p>
                  </a:txBody>
                  <a:tcPr/>
                </a:tc>
                <a:tc>
                  <a:txBody>
                    <a:bodyPr/>
                    <a:lstStyle/>
                    <a:p>
                      <a:pPr algn="ctr"/>
                      <a:r>
                        <a:rPr lang="en-US" altLang="zh-CN" sz="1800" b="1" i="0" u="none" strike="noStrike" kern="1200" baseline="0" dirty="0" smtClean="0">
                          <a:solidFill>
                            <a:srgbClr val="3366CC"/>
                          </a:solidFill>
                          <a:latin typeface="+mn-lt"/>
                          <a:ea typeface="+mn-ea"/>
                          <a:cs typeface="+mn-cs"/>
                        </a:rPr>
                        <a:t>32</a:t>
                      </a:r>
                      <a:r>
                        <a:rPr lang="en-US" altLang="zh-CN" sz="1800" b="1" i="1" u="none" strike="noStrike" kern="1200" baseline="0" dirty="0" smtClean="0">
                          <a:solidFill>
                            <a:srgbClr val="3366CC"/>
                          </a:solidFill>
                          <a:latin typeface="+mn-lt"/>
                          <a:ea typeface="+mn-ea"/>
                          <a:cs typeface="+mn-cs"/>
                        </a:rPr>
                        <a:t>.</a:t>
                      </a:r>
                      <a:r>
                        <a:rPr lang="en-US" altLang="zh-CN" sz="1800" b="1" i="0" u="none" strike="noStrike" kern="1200" baseline="0" dirty="0" smtClean="0">
                          <a:solidFill>
                            <a:srgbClr val="3366CC"/>
                          </a:solidFill>
                          <a:latin typeface="+mn-lt"/>
                          <a:ea typeface="+mn-ea"/>
                          <a:cs typeface="+mn-cs"/>
                        </a:rPr>
                        <a:t>35</a:t>
                      </a:r>
                      <a:endParaRPr lang="zh-CN" altLang="en-US" b="1" dirty="0">
                        <a:solidFill>
                          <a:srgbClr val="3366CC"/>
                        </a:solidFill>
                      </a:endParaRPr>
                    </a:p>
                  </a:txBody>
                  <a:tcPr/>
                </a:tc>
                <a:tc>
                  <a:txBody>
                    <a:bodyPr/>
                    <a:lstStyle/>
                    <a:p>
                      <a:pPr algn="ctr"/>
                      <a:r>
                        <a:rPr lang="en-US" altLang="zh-CN" sz="1800" b="1" i="0" u="none" strike="noStrike" kern="1200" baseline="0" dirty="0" smtClean="0">
                          <a:solidFill>
                            <a:srgbClr val="3366CC"/>
                          </a:solidFill>
                          <a:latin typeface="+mn-lt"/>
                          <a:ea typeface="+mn-ea"/>
                          <a:cs typeface="+mn-cs"/>
                        </a:rPr>
                        <a:t>219</a:t>
                      </a:r>
                      <a:r>
                        <a:rPr lang="en-US" altLang="zh-CN" sz="1800" b="1" i="1" u="none" strike="noStrike" kern="1200" baseline="0" dirty="0" smtClean="0">
                          <a:solidFill>
                            <a:srgbClr val="3366CC"/>
                          </a:solidFill>
                          <a:latin typeface="+mn-lt"/>
                          <a:ea typeface="+mn-ea"/>
                          <a:cs typeface="+mn-cs"/>
                        </a:rPr>
                        <a:t>.</a:t>
                      </a:r>
                      <a:r>
                        <a:rPr lang="en-US" altLang="zh-CN" sz="1800" b="1" i="0" u="none" strike="noStrike" kern="1200" baseline="0" dirty="0" smtClean="0">
                          <a:solidFill>
                            <a:srgbClr val="3366CC"/>
                          </a:solidFill>
                          <a:latin typeface="+mn-lt"/>
                          <a:ea typeface="+mn-ea"/>
                          <a:cs typeface="+mn-cs"/>
                        </a:rPr>
                        <a:t>1</a:t>
                      </a:r>
                      <a:endParaRPr lang="zh-CN" altLang="en-US" b="1" dirty="0">
                        <a:solidFill>
                          <a:srgbClr val="3366CC"/>
                        </a:solidFill>
                      </a:endParaRPr>
                    </a:p>
                  </a:txBody>
                  <a:tcPr/>
                </a:tc>
                <a:tc>
                  <a:txBody>
                    <a:bodyPr/>
                    <a:lstStyle/>
                    <a:p>
                      <a:pPr algn="ctr"/>
                      <a:r>
                        <a:rPr lang="en-US" altLang="zh-CN" b="1" dirty="0" smtClean="0">
                          <a:solidFill>
                            <a:srgbClr val="3366CC"/>
                          </a:solidFill>
                        </a:rPr>
                        <a:t>0.61</a:t>
                      </a:r>
                      <a:endParaRPr lang="zh-CN" altLang="en-US" b="1" dirty="0">
                        <a:solidFill>
                          <a:srgbClr val="3366CC"/>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835217" y="1964429"/>
            <a:ext cx="5643518" cy="4808278"/>
            <a:chOff x="1835217" y="1802072"/>
            <a:chExt cx="5643518" cy="4808278"/>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217" y="1802072"/>
              <a:ext cx="5643518" cy="4808278"/>
            </a:xfrm>
            <a:prstGeom prst="rect">
              <a:avLst/>
            </a:prstGeom>
          </p:spPr>
        </p:pic>
        <p:sp>
          <p:nvSpPr>
            <p:cNvPr id="3" name="矩形 2"/>
            <p:cNvSpPr/>
            <p:nvPr/>
          </p:nvSpPr>
          <p:spPr bwMode="auto">
            <a:xfrm>
              <a:off x="3851920" y="2276872"/>
              <a:ext cx="169788" cy="1654661"/>
            </a:xfrm>
            <a:prstGeom prst="rect">
              <a:avLst/>
            </a:prstGeom>
            <a:solidFill>
              <a:srgbClr val="FF3399">
                <a:alpha val="17000"/>
              </a:srgbClr>
            </a:solidFill>
            <a:ln w="25400" cap="flat" cmpd="sng" algn="ctr">
              <a:solidFill>
                <a:srgbClr val="FF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sp>
          <p:nvSpPr>
            <p:cNvPr id="13" name="矩形 12"/>
            <p:cNvSpPr/>
            <p:nvPr/>
          </p:nvSpPr>
          <p:spPr bwMode="auto">
            <a:xfrm>
              <a:off x="6372200" y="3966169"/>
              <a:ext cx="169788" cy="1654661"/>
            </a:xfrm>
            <a:prstGeom prst="rect">
              <a:avLst/>
            </a:prstGeom>
            <a:solidFill>
              <a:srgbClr val="FF3399">
                <a:alpha val="17000"/>
              </a:srgbClr>
            </a:solidFill>
            <a:ln w="25400" cap="flat" cmpd="sng" algn="ctr">
              <a:solidFill>
                <a:srgbClr val="FF33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grpSp>
      <p:pic>
        <p:nvPicPr>
          <p:cNvPr id="2765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1"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6565900"/>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2" name="Rectangle 4"/>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27653" name="Rectangle 5"/>
          <p:cNvSpPr>
            <a:spLocks/>
          </p:cNvSpPr>
          <p:nvPr/>
        </p:nvSpPr>
        <p:spPr bwMode="auto">
          <a:xfrm>
            <a:off x="4192147" y="6571673"/>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276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6" name="Rectangle 8"/>
          <p:cNvSpPr>
            <a:spLocks/>
          </p:cNvSpPr>
          <p:nvPr/>
        </p:nvSpPr>
        <p:spPr bwMode="auto">
          <a:xfrm>
            <a:off x="537168" y="952383"/>
            <a:ext cx="8423969" cy="69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2800" b="1" dirty="0" smtClean="0">
                <a:solidFill>
                  <a:srgbClr val="3366CC"/>
                </a:solidFill>
                <a:latin typeface="Chalkboard SE Bold" charset="0"/>
                <a:ea typeface="宋体" panose="02010600030101010101" pitchFamily="2" charset="-122"/>
                <a:sym typeface="Chalkboard SE Bold" charset="0"/>
              </a:rPr>
              <a:t>The critical density of Direct </a:t>
            </a:r>
            <a:r>
              <a:rPr lang="en-US" altLang="zh-CN" sz="2800" b="1" dirty="0" err="1" smtClean="0">
                <a:solidFill>
                  <a:srgbClr val="3366CC"/>
                </a:solidFill>
                <a:latin typeface="Chalkboard SE Bold" charset="0"/>
                <a:ea typeface="宋体" panose="02010600030101010101" pitchFamily="2" charset="-122"/>
                <a:sym typeface="Chalkboard SE Bold" charset="0"/>
              </a:rPr>
              <a:t>Urca</a:t>
            </a:r>
            <a:r>
              <a:rPr lang="en-US" altLang="zh-CN" sz="2800" b="1" dirty="0" smtClean="0">
                <a:solidFill>
                  <a:srgbClr val="3366CC"/>
                </a:solidFill>
                <a:latin typeface="Chalkboard SE Bold" charset="0"/>
                <a:ea typeface="宋体" panose="02010600030101010101" pitchFamily="2" charset="-122"/>
                <a:sym typeface="Chalkboard SE Bold" charset="0"/>
              </a:rPr>
              <a:t> process at T=0</a:t>
            </a:r>
            <a:endParaRPr lang="en-US" altLang="zh-CN" sz="2800" b="1" dirty="0">
              <a:solidFill>
                <a:srgbClr val="3366CC"/>
              </a:solidFill>
              <a:latin typeface="Chalkboard SE Bold" charset="0"/>
              <a:ea typeface="宋体" panose="02010600030101010101" pitchFamily="2" charset="-122"/>
              <a:sym typeface="Chalkboard SE Bold" charset="0"/>
            </a:endParaRPr>
          </a:p>
        </p:txBody>
      </p:sp>
      <p:graphicFrame>
        <p:nvGraphicFramePr>
          <p:cNvPr id="10" name="Object 24"/>
          <p:cNvGraphicFramePr>
            <a:graphicFrameLocks noChangeAspect="1"/>
          </p:cNvGraphicFramePr>
          <p:nvPr>
            <p:extLst>
              <p:ext uri="{D42A27DB-BD31-4B8C-83A1-F6EECF244321}">
                <p14:modId xmlns:p14="http://schemas.microsoft.com/office/powerpoint/2010/main" val="1857568151"/>
              </p:ext>
            </p:extLst>
          </p:nvPr>
        </p:nvGraphicFramePr>
        <p:xfrm>
          <a:off x="3275856" y="1557992"/>
          <a:ext cx="2918887" cy="627560"/>
        </p:xfrm>
        <a:graphic>
          <a:graphicData uri="http://schemas.openxmlformats.org/presentationml/2006/ole">
            <mc:AlternateContent xmlns:mc="http://schemas.openxmlformats.org/markup-compatibility/2006">
              <mc:Choice xmlns:v="urn:schemas-microsoft-com:vml" Requires="v">
                <p:oleObj spid="_x0000_s25666" name="Equation" r:id="rId8" imgW="1117440" imgH="241200" progId="Equation.DSMT4">
                  <p:embed/>
                </p:oleObj>
              </mc:Choice>
              <mc:Fallback>
                <p:oleObj name="Equation" r:id="rId8" imgW="1117440" imgH="241200" progId="Equation.DSMT4">
                  <p:embed/>
                  <p:pic>
                    <p:nvPicPr>
                      <p:cNvPr id="0" name=""/>
                      <p:cNvPicPr>
                        <a:picLocks noChangeAspect="1" noChangeArrowheads="1"/>
                      </p:cNvPicPr>
                      <p:nvPr/>
                    </p:nvPicPr>
                    <p:blipFill>
                      <a:blip r:embed="rId9"/>
                      <a:srcRect/>
                      <a:stretch>
                        <a:fillRect/>
                      </a:stretch>
                    </p:blipFill>
                    <p:spPr bwMode="auto">
                      <a:xfrm>
                        <a:off x="3275856" y="1557992"/>
                        <a:ext cx="2918887" cy="627560"/>
                      </a:xfrm>
                      <a:prstGeom prst="rect">
                        <a:avLst/>
                      </a:prstGeom>
                      <a:noFill/>
                      <a:ln>
                        <a:noFill/>
                      </a:ln>
                      <a:effectLst/>
                      <a:extLst/>
                    </p:spPr>
                  </p:pic>
                </p:oleObj>
              </mc:Fallback>
            </mc:AlternateContent>
          </a:graphicData>
        </a:graphic>
      </p:graphicFrame>
      <p:sp>
        <p:nvSpPr>
          <p:cNvPr id="2" name="矩形 1"/>
          <p:cNvSpPr/>
          <p:nvPr/>
        </p:nvSpPr>
        <p:spPr bwMode="auto">
          <a:xfrm>
            <a:off x="3275856" y="1583856"/>
            <a:ext cx="2932741" cy="693016"/>
          </a:xfrm>
          <a:prstGeom prst="rect">
            <a:avLst/>
          </a:prstGeom>
          <a:no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spTree>
    <p:extLst>
      <p:ext uri="{BB962C8B-B14F-4D97-AF65-F5344CB8AC3E}">
        <p14:creationId xmlns:p14="http://schemas.microsoft.com/office/powerpoint/2010/main" val="16996756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771" y="1810910"/>
            <a:ext cx="7199541" cy="4780495"/>
          </a:xfrm>
          <a:prstGeom prst="rect">
            <a:avLst/>
          </a:prstGeom>
        </p:spPr>
      </p:pic>
      <p:pic>
        <p:nvPicPr>
          <p:cNvPr id="2765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1"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6525344"/>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2" name="Rectangle 4"/>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27653" name="Rectangle 5"/>
          <p:cNvSpPr>
            <a:spLocks/>
          </p:cNvSpPr>
          <p:nvPr/>
        </p:nvSpPr>
        <p:spPr bwMode="auto">
          <a:xfrm>
            <a:off x="3949700" y="6525344"/>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276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6" name="Rectangle 8"/>
          <p:cNvSpPr>
            <a:spLocks/>
          </p:cNvSpPr>
          <p:nvPr/>
        </p:nvSpPr>
        <p:spPr bwMode="auto">
          <a:xfrm>
            <a:off x="323528" y="830263"/>
            <a:ext cx="8083624" cy="68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3200" b="1" dirty="0" smtClean="0">
                <a:solidFill>
                  <a:srgbClr val="3366CC"/>
                </a:solidFill>
                <a:latin typeface="Chalkboard SE Bold" charset="0"/>
                <a:ea typeface="宋体" panose="02010600030101010101" pitchFamily="2" charset="-122"/>
                <a:sym typeface="Chalkboard SE Bold" charset="0"/>
              </a:rPr>
              <a:t>Reduction factors </a:t>
            </a:r>
            <a:r>
              <a:rPr lang="en-US" altLang="zh-CN" sz="3200" b="1" dirty="0" err="1" smtClean="0">
                <a:solidFill>
                  <a:srgbClr val="3366CC"/>
                </a:solidFill>
                <a:latin typeface="Chalkboard SE Bold" charset="0"/>
                <a:ea typeface="宋体" panose="02010600030101010101" pitchFamily="2" charset="-122"/>
                <a:sym typeface="Chalkboard SE Bold" charset="0"/>
              </a:rPr>
              <a:t>M</a:t>
            </a:r>
            <a:r>
              <a:rPr lang="en-US" altLang="zh-CN" sz="3200" b="1" baseline="-25000" dirty="0" err="1" smtClean="0">
                <a:solidFill>
                  <a:srgbClr val="3366CC"/>
                </a:solidFill>
                <a:latin typeface="Chalkboard SE Bold" charset="0"/>
                <a:ea typeface="宋体" panose="02010600030101010101" pitchFamily="2" charset="-122"/>
                <a:sym typeface="Chalkboard SE Bold" charset="0"/>
              </a:rPr>
              <a:t>ij</a:t>
            </a:r>
            <a:r>
              <a:rPr lang="en-US" altLang="zh-CN" sz="3200" b="1" dirty="0" smtClean="0">
                <a:solidFill>
                  <a:srgbClr val="3366CC"/>
                </a:solidFill>
                <a:latin typeface="Chalkboard SE Bold" charset="0"/>
                <a:ea typeface="宋体" panose="02010600030101010101" pitchFamily="2" charset="-122"/>
                <a:sym typeface="Chalkboard SE Bold" charset="0"/>
              </a:rPr>
              <a:t> at finite temperature</a:t>
            </a:r>
            <a:endParaRPr lang="en-US" altLang="zh-CN" sz="3200" b="1" dirty="0">
              <a:solidFill>
                <a:srgbClr val="3366CC"/>
              </a:solidFill>
              <a:latin typeface="Chalkboard SE Bold" charset="0"/>
              <a:ea typeface="宋体" panose="02010600030101010101" pitchFamily="2" charset="-122"/>
              <a:sym typeface="Chalkboard SE Bold" charset="0"/>
            </a:endParaRPr>
          </a:p>
        </p:txBody>
      </p:sp>
      <p:graphicFrame>
        <p:nvGraphicFramePr>
          <p:cNvPr id="10" name="Object 24"/>
          <p:cNvGraphicFramePr>
            <a:graphicFrameLocks noChangeAspect="1"/>
          </p:cNvGraphicFramePr>
          <p:nvPr>
            <p:extLst>
              <p:ext uri="{D42A27DB-BD31-4B8C-83A1-F6EECF244321}">
                <p14:modId xmlns:p14="http://schemas.microsoft.com/office/powerpoint/2010/main" val="2825972820"/>
              </p:ext>
            </p:extLst>
          </p:nvPr>
        </p:nvGraphicFramePr>
        <p:xfrm>
          <a:off x="3753800" y="1377039"/>
          <a:ext cx="5390200" cy="1419203"/>
        </p:xfrm>
        <a:graphic>
          <a:graphicData uri="http://schemas.openxmlformats.org/presentationml/2006/ole">
            <mc:AlternateContent xmlns:mc="http://schemas.openxmlformats.org/markup-compatibility/2006">
              <mc:Choice xmlns:v="urn:schemas-microsoft-com:vml" Requires="v">
                <p:oleObj spid="_x0000_s26692" name="Equation" r:id="rId8" imgW="2793960" imgH="736560" progId="Equation.DSMT4">
                  <p:embed/>
                </p:oleObj>
              </mc:Choice>
              <mc:Fallback>
                <p:oleObj name="Equation" r:id="rId8" imgW="2793960" imgH="736560" progId="Equation.DSMT4">
                  <p:embed/>
                  <p:pic>
                    <p:nvPicPr>
                      <p:cNvPr id="0" name=""/>
                      <p:cNvPicPr>
                        <a:picLocks noChangeAspect="1" noChangeArrowheads="1"/>
                      </p:cNvPicPr>
                      <p:nvPr/>
                    </p:nvPicPr>
                    <p:blipFill>
                      <a:blip r:embed="rId9"/>
                      <a:srcRect/>
                      <a:stretch>
                        <a:fillRect/>
                      </a:stretch>
                    </p:blipFill>
                    <p:spPr bwMode="auto">
                      <a:xfrm>
                        <a:off x="3753800" y="1377039"/>
                        <a:ext cx="5390200" cy="1419203"/>
                      </a:xfrm>
                      <a:prstGeom prst="rect">
                        <a:avLst/>
                      </a:prstGeom>
                      <a:noFill/>
                      <a:ln>
                        <a:noFill/>
                      </a:ln>
                      <a:effectLst/>
                      <a:extLst/>
                    </p:spPr>
                  </p:pic>
                </p:oleObj>
              </mc:Fallback>
            </mc:AlternateContent>
          </a:graphicData>
        </a:graphic>
      </p:graphicFrame>
      <p:sp>
        <p:nvSpPr>
          <p:cNvPr id="2" name="矩形 1"/>
          <p:cNvSpPr/>
          <p:nvPr/>
        </p:nvSpPr>
        <p:spPr>
          <a:xfrm>
            <a:off x="7247250" y="3930591"/>
            <a:ext cx="1220207" cy="769441"/>
          </a:xfrm>
          <a:prstGeom prst="rect">
            <a:avLst/>
          </a:prstGeom>
        </p:spPr>
        <p:txBody>
          <a:bodyPr wrap="none">
            <a:spAutoFit/>
          </a:bodyPr>
          <a:lstStyle/>
          <a:p>
            <a:r>
              <a:rPr lang="en-US" altLang="zh-CN" sz="4400" dirty="0" err="1" smtClean="0">
                <a:latin typeface="Chalkboard Bold" charset="0"/>
                <a:ea typeface="宋体" panose="02010600030101010101" pitchFamily="2" charset="-122"/>
                <a:sym typeface="Chalkboard Bold" charset="0"/>
              </a:rPr>
              <a:t>NLδ</a:t>
            </a:r>
            <a:endParaRPr lang="zh-CN" altLang="en-US" dirty="0"/>
          </a:p>
        </p:txBody>
      </p:sp>
    </p:spTree>
    <p:extLst>
      <p:ext uri="{BB962C8B-B14F-4D97-AF65-F5344CB8AC3E}">
        <p14:creationId xmlns:p14="http://schemas.microsoft.com/office/powerpoint/2010/main" val="20015062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80" t="7693" r="-503" b="8943"/>
          <a:stretch/>
        </p:blipFill>
        <p:spPr>
          <a:xfrm>
            <a:off x="396064" y="2087321"/>
            <a:ext cx="6715472" cy="4654288"/>
          </a:xfrm>
          <a:prstGeom prst="rect">
            <a:avLst/>
          </a:prstGeom>
        </p:spPr>
      </p:pic>
      <p:pic>
        <p:nvPicPr>
          <p:cNvPr id="2765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1"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6525344"/>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2" name="Rectangle 4"/>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27653" name="Rectangle 5"/>
          <p:cNvSpPr>
            <a:spLocks/>
          </p:cNvSpPr>
          <p:nvPr/>
        </p:nvSpPr>
        <p:spPr bwMode="auto">
          <a:xfrm>
            <a:off x="3991793" y="6525344"/>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276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0" name="矩形 9"/>
          <p:cNvSpPr/>
          <p:nvPr/>
        </p:nvSpPr>
        <p:spPr>
          <a:xfrm>
            <a:off x="7012177" y="3598447"/>
            <a:ext cx="2151551" cy="707886"/>
          </a:xfrm>
          <a:prstGeom prst="rect">
            <a:avLst/>
          </a:prstGeom>
        </p:spPr>
        <p:txBody>
          <a:bodyPr wrap="none">
            <a:spAutoFit/>
          </a:bodyPr>
          <a:lstStyle/>
          <a:p>
            <a:r>
              <a:rPr lang="en-US" altLang="zh-CN" sz="4000" dirty="0" smtClean="0">
                <a:latin typeface="Chalkboard Bold" charset="0"/>
                <a:ea typeface="宋体" panose="02010600030101010101" pitchFamily="2" charset="-122"/>
                <a:sym typeface="Chalkboard Bold" charset="0"/>
              </a:rPr>
              <a:t>DD-</a:t>
            </a:r>
            <a:r>
              <a:rPr lang="en-US" altLang="zh-CN" sz="4000" dirty="0" err="1" smtClean="0">
                <a:latin typeface="Chalkboard Bold" charset="0"/>
                <a:ea typeface="宋体" panose="02010600030101010101" pitchFamily="2" charset="-122"/>
                <a:sym typeface="Chalkboard Bold" charset="0"/>
              </a:rPr>
              <a:t>MEδ</a:t>
            </a:r>
            <a:endParaRPr lang="zh-CN" altLang="en-US" sz="4000" dirty="0"/>
          </a:p>
        </p:txBody>
      </p:sp>
      <p:sp>
        <p:nvSpPr>
          <p:cNvPr id="11" name="Rectangle 8"/>
          <p:cNvSpPr>
            <a:spLocks/>
          </p:cNvSpPr>
          <p:nvPr/>
        </p:nvSpPr>
        <p:spPr bwMode="auto">
          <a:xfrm>
            <a:off x="323528" y="830263"/>
            <a:ext cx="8083624" cy="68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3200" b="1" dirty="0" smtClean="0">
                <a:solidFill>
                  <a:srgbClr val="3366CC"/>
                </a:solidFill>
                <a:latin typeface="Chalkboard SE Bold" charset="0"/>
                <a:ea typeface="宋体" panose="02010600030101010101" pitchFamily="2" charset="-122"/>
                <a:sym typeface="Chalkboard SE Bold" charset="0"/>
              </a:rPr>
              <a:t>Reduction factors </a:t>
            </a:r>
            <a:r>
              <a:rPr lang="en-US" altLang="zh-CN" sz="3200" b="1" dirty="0" err="1" smtClean="0">
                <a:solidFill>
                  <a:srgbClr val="3366CC"/>
                </a:solidFill>
                <a:latin typeface="Chalkboard SE Bold" charset="0"/>
                <a:ea typeface="宋体" panose="02010600030101010101" pitchFamily="2" charset="-122"/>
                <a:sym typeface="Chalkboard SE Bold" charset="0"/>
              </a:rPr>
              <a:t>M</a:t>
            </a:r>
            <a:r>
              <a:rPr lang="en-US" altLang="zh-CN" sz="3200" b="1" baseline="-25000" dirty="0" err="1" smtClean="0">
                <a:solidFill>
                  <a:srgbClr val="3366CC"/>
                </a:solidFill>
                <a:latin typeface="Chalkboard SE Bold" charset="0"/>
                <a:ea typeface="宋体" panose="02010600030101010101" pitchFamily="2" charset="-122"/>
                <a:sym typeface="Chalkboard SE Bold" charset="0"/>
              </a:rPr>
              <a:t>ij</a:t>
            </a:r>
            <a:r>
              <a:rPr lang="en-US" altLang="zh-CN" sz="3200" b="1" dirty="0" smtClean="0">
                <a:solidFill>
                  <a:srgbClr val="3366CC"/>
                </a:solidFill>
                <a:latin typeface="Chalkboard SE Bold" charset="0"/>
                <a:ea typeface="宋体" panose="02010600030101010101" pitchFamily="2" charset="-122"/>
                <a:sym typeface="Chalkboard SE Bold" charset="0"/>
              </a:rPr>
              <a:t> at finite temperature</a:t>
            </a:r>
            <a:endParaRPr lang="en-US" altLang="zh-CN" sz="3200" b="1" dirty="0">
              <a:solidFill>
                <a:srgbClr val="3366CC"/>
              </a:solidFill>
              <a:latin typeface="Chalkboard SE Bold" charset="0"/>
              <a:ea typeface="宋体" panose="02010600030101010101" pitchFamily="2" charset="-122"/>
              <a:sym typeface="Chalkboard SE Bold" charset="0"/>
            </a:endParaRPr>
          </a:p>
        </p:txBody>
      </p:sp>
      <p:graphicFrame>
        <p:nvGraphicFramePr>
          <p:cNvPr id="12" name="Object 24"/>
          <p:cNvGraphicFramePr>
            <a:graphicFrameLocks noChangeAspect="1"/>
          </p:cNvGraphicFramePr>
          <p:nvPr>
            <p:extLst>
              <p:ext uri="{D42A27DB-BD31-4B8C-83A1-F6EECF244321}">
                <p14:modId xmlns:p14="http://schemas.microsoft.com/office/powerpoint/2010/main" val="3425610694"/>
              </p:ext>
            </p:extLst>
          </p:nvPr>
        </p:nvGraphicFramePr>
        <p:xfrm>
          <a:off x="3753800" y="1290492"/>
          <a:ext cx="5390200" cy="1419203"/>
        </p:xfrm>
        <a:graphic>
          <a:graphicData uri="http://schemas.openxmlformats.org/presentationml/2006/ole">
            <mc:AlternateContent xmlns:mc="http://schemas.openxmlformats.org/markup-compatibility/2006">
              <mc:Choice xmlns:v="urn:schemas-microsoft-com:vml" Requires="v">
                <p:oleObj spid="_x0000_s27711" name="Equation" r:id="rId8" imgW="2793960" imgH="736560" progId="Equation.DSMT4">
                  <p:embed/>
                </p:oleObj>
              </mc:Choice>
              <mc:Fallback>
                <p:oleObj name="Equation" r:id="rId8" imgW="2793960" imgH="736560" progId="Equation.DSMT4">
                  <p:embed/>
                  <p:pic>
                    <p:nvPicPr>
                      <p:cNvPr id="0" name=""/>
                      <p:cNvPicPr>
                        <a:picLocks noChangeAspect="1" noChangeArrowheads="1"/>
                      </p:cNvPicPr>
                      <p:nvPr/>
                    </p:nvPicPr>
                    <p:blipFill>
                      <a:blip r:embed="rId9"/>
                      <a:srcRect/>
                      <a:stretch>
                        <a:fillRect/>
                      </a:stretch>
                    </p:blipFill>
                    <p:spPr bwMode="auto">
                      <a:xfrm>
                        <a:off x="3753800" y="1290492"/>
                        <a:ext cx="5390200" cy="141920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923680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6453336"/>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2" name="Rectangle 4"/>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27653" name="Rectangle 5"/>
          <p:cNvSpPr>
            <a:spLocks/>
          </p:cNvSpPr>
          <p:nvPr/>
        </p:nvSpPr>
        <p:spPr bwMode="auto">
          <a:xfrm>
            <a:off x="4351833" y="6597600"/>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a:solidFill>
                  <a:srgbClr val="4D0069"/>
                </a:solidFill>
                <a:latin typeface="Chalkboard Bold" charset="0"/>
                <a:ea typeface="宋体" panose="02010600030101010101" pitchFamily="2" charset="-122"/>
                <a:sym typeface="Chalkboard Bold" charset="0"/>
              </a:rPr>
              <a:t>Jinniu Hu</a:t>
            </a:r>
          </a:p>
        </p:txBody>
      </p:sp>
      <p:pic>
        <p:nvPicPr>
          <p:cNvPr id="276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6" name="Rectangle 8"/>
          <p:cNvSpPr>
            <a:spLocks/>
          </p:cNvSpPr>
          <p:nvPr/>
        </p:nvSpPr>
        <p:spPr bwMode="auto">
          <a:xfrm>
            <a:off x="1072753" y="940005"/>
            <a:ext cx="7441293" cy="48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3200" b="1" dirty="0" smtClean="0">
                <a:solidFill>
                  <a:srgbClr val="3366CC"/>
                </a:solidFill>
                <a:latin typeface="Chalkboard SE Bold" charset="0"/>
                <a:ea typeface="宋体" panose="02010600030101010101" pitchFamily="2" charset="-122"/>
                <a:sym typeface="Chalkboard SE Bold" charset="0"/>
              </a:rPr>
              <a:t>Proton fractions at </a:t>
            </a:r>
            <a:r>
              <a:rPr lang="en-US" altLang="zh-CN" sz="3200" b="1" dirty="0" err="1" smtClean="0">
                <a:solidFill>
                  <a:srgbClr val="3366CC"/>
                </a:solidFill>
                <a:latin typeface="Chalkboard SE Bold" charset="0"/>
                <a:ea typeface="宋体" panose="02010600030101010101" pitchFamily="2" charset="-122"/>
                <a:sym typeface="Chalkboard SE Bold" charset="0"/>
              </a:rPr>
              <a:t>npe</a:t>
            </a:r>
            <a:r>
              <a:rPr lang="en-US" altLang="zh-CN" sz="3200" b="1" dirty="0" smtClean="0">
                <a:solidFill>
                  <a:srgbClr val="3366CC"/>
                </a:solidFill>
                <a:latin typeface="Chalkboard SE Bold" charset="0"/>
                <a:ea typeface="宋体" panose="02010600030101010101" pitchFamily="2" charset="-122"/>
                <a:sym typeface="Chalkboard SE Bold" charset="0"/>
              </a:rPr>
              <a:t> neutron matter</a:t>
            </a:r>
            <a:endParaRPr lang="en-US" altLang="zh-CN" sz="3200" b="1" dirty="0">
              <a:solidFill>
                <a:srgbClr val="3366CC"/>
              </a:solidFill>
              <a:latin typeface="Chalkboard SE Bold" charset="0"/>
              <a:ea typeface="宋体" panose="02010600030101010101" pitchFamily="2" charset="-122"/>
              <a:sym typeface="Chalkboard SE Bold" charset="0"/>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4689" t="8168" r="9345" b="1983"/>
          <a:stretch/>
        </p:blipFill>
        <p:spPr>
          <a:xfrm>
            <a:off x="1874516" y="1386500"/>
            <a:ext cx="5421954" cy="4337562"/>
          </a:xfrm>
          <a:prstGeom prst="rect">
            <a:avLst/>
          </a:prstGeom>
        </p:spPr>
      </p:pic>
      <p:sp>
        <p:nvSpPr>
          <p:cNvPr id="10" name="矩形 9"/>
          <p:cNvSpPr/>
          <p:nvPr/>
        </p:nvSpPr>
        <p:spPr>
          <a:xfrm>
            <a:off x="136494" y="5845262"/>
            <a:ext cx="9313809" cy="738664"/>
          </a:xfrm>
          <a:prstGeom prst="rect">
            <a:avLst/>
          </a:prstGeom>
        </p:spPr>
        <p:txBody>
          <a:bodyPr wrap="square">
            <a:spAutoFit/>
          </a:bodyPr>
          <a:lstStyle/>
          <a:p>
            <a:pPr algn="l"/>
            <a:r>
              <a:rPr lang="en-US" altLang="zh-CN" sz="1400" b="1" dirty="0" smtClean="0">
                <a:solidFill>
                  <a:srgbClr val="C00000"/>
                </a:solidFill>
              </a:rPr>
              <a:t>L. </a:t>
            </a:r>
            <a:r>
              <a:rPr lang="en-US" altLang="zh-CN" sz="1400" b="1" dirty="0">
                <a:solidFill>
                  <a:srgbClr val="C00000"/>
                </a:solidFill>
              </a:rPr>
              <a:t>W</a:t>
            </a:r>
            <a:r>
              <a:rPr lang="en-US" altLang="zh-CN" sz="1400" b="1" dirty="0" smtClean="0">
                <a:solidFill>
                  <a:srgbClr val="C00000"/>
                </a:solidFill>
              </a:rPr>
              <a:t>. Chen, F. S.  Zhang,  Z. H. Lu, W. F. Li,  Z. </a:t>
            </a:r>
            <a:r>
              <a:rPr lang="en-US" altLang="zh-CN" sz="1400" b="1" dirty="0" smtClean="0">
                <a:solidFill>
                  <a:srgbClr val="C00000"/>
                </a:solidFill>
              </a:rPr>
              <a:t>Y.  Zhu, and  H. R. Ma</a:t>
            </a:r>
            <a:r>
              <a:rPr lang="en-US" altLang="zh-CN" sz="1400" b="1" dirty="0" smtClean="0">
                <a:solidFill>
                  <a:srgbClr val="C00000"/>
                </a:solidFill>
              </a:rPr>
              <a:t>, Jour. </a:t>
            </a:r>
            <a:r>
              <a:rPr lang="en-US" altLang="zh-CN" sz="1400" b="1" dirty="0" smtClean="0">
                <a:solidFill>
                  <a:srgbClr val="C00000"/>
                </a:solidFill>
              </a:rPr>
              <a:t>Phys</a:t>
            </a:r>
            <a:r>
              <a:rPr lang="en-US" altLang="zh-CN" sz="1400" b="1" dirty="0" smtClean="0">
                <a:solidFill>
                  <a:srgbClr val="C00000"/>
                </a:solidFill>
              </a:rPr>
              <a:t>. </a:t>
            </a:r>
            <a:r>
              <a:rPr lang="en-US" altLang="zh-CN" sz="1400" b="1" dirty="0">
                <a:solidFill>
                  <a:srgbClr val="C00000"/>
                </a:solidFill>
              </a:rPr>
              <a:t>G</a:t>
            </a:r>
            <a:r>
              <a:rPr lang="en-US" altLang="zh-CN" sz="1400" b="1" dirty="0" smtClean="0">
                <a:solidFill>
                  <a:srgbClr val="C00000"/>
                </a:solidFill>
              </a:rPr>
              <a:t> 27 </a:t>
            </a:r>
            <a:r>
              <a:rPr lang="en-US" altLang="zh-CN" sz="1400" b="1" dirty="0">
                <a:solidFill>
                  <a:srgbClr val="C00000"/>
                </a:solidFill>
              </a:rPr>
              <a:t>(</a:t>
            </a:r>
            <a:r>
              <a:rPr lang="en-US" altLang="zh-CN" sz="1400" b="1" dirty="0" smtClean="0">
                <a:solidFill>
                  <a:srgbClr val="C00000"/>
                </a:solidFill>
              </a:rPr>
              <a:t>2001)1799</a:t>
            </a:r>
          </a:p>
          <a:p>
            <a:pPr algn="l"/>
            <a:r>
              <a:rPr lang="en-US" altLang="zh-CN" sz="1400" b="1" dirty="0" smtClean="0">
                <a:solidFill>
                  <a:srgbClr val="C00000"/>
                </a:solidFill>
              </a:rPr>
              <a:t>A. Li, X. R. Zhou, G. F. </a:t>
            </a:r>
            <a:r>
              <a:rPr lang="en-US" altLang="zh-CN" sz="1400" b="1" dirty="0" err="1" smtClean="0">
                <a:solidFill>
                  <a:srgbClr val="C00000"/>
                </a:solidFill>
              </a:rPr>
              <a:t>Burgio</a:t>
            </a:r>
            <a:r>
              <a:rPr lang="en-US" altLang="zh-CN" sz="1400" b="1" dirty="0" smtClean="0">
                <a:solidFill>
                  <a:srgbClr val="C00000"/>
                </a:solidFill>
              </a:rPr>
              <a:t>, and H. –J Schulze, Phys. Rev. C 81(2010)025806</a:t>
            </a:r>
            <a:endParaRPr lang="en-US" altLang="zh-CN" sz="1400" b="1" dirty="0" smtClean="0">
              <a:solidFill>
                <a:srgbClr val="C00000"/>
              </a:solidFill>
            </a:endParaRPr>
          </a:p>
          <a:p>
            <a:endParaRPr lang="en-US" altLang="zh-CN" sz="1400" b="1" dirty="0" smtClean="0">
              <a:solidFill>
                <a:srgbClr val="C00000"/>
              </a:solidFill>
            </a:endParaRPr>
          </a:p>
        </p:txBody>
      </p:sp>
    </p:spTree>
    <p:extLst>
      <p:ext uri="{BB962C8B-B14F-4D97-AF65-F5344CB8AC3E}">
        <p14:creationId xmlns:p14="http://schemas.microsoft.com/office/powerpoint/2010/main" val="111477016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6436444"/>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2" name="Rectangle 4"/>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27653" name="Rectangle 5"/>
          <p:cNvSpPr>
            <a:spLocks/>
          </p:cNvSpPr>
          <p:nvPr/>
        </p:nvSpPr>
        <p:spPr bwMode="auto">
          <a:xfrm>
            <a:off x="3949700" y="6525592"/>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a:solidFill>
                  <a:srgbClr val="4D0069"/>
                </a:solidFill>
                <a:latin typeface="Chalkboard Bold" charset="0"/>
                <a:ea typeface="宋体" panose="02010600030101010101" pitchFamily="2" charset="-122"/>
                <a:sym typeface="Chalkboard Bold" charset="0"/>
              </a:rPr>
              <a:t>Jinniu Hu</a:t>
            </a:r>
          </a:p>
        </p:txBody>
      </p:sp>
      <p:pic>
        <p:nvPicPr>
          <p:cNvPr id="276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矩形 1"/>
          <p:cNvSpPr/>
          <p:nvPr/>
        </p:nvSpPr>
        <p:spPr>
          <a:xfrm>
            <a:off x="260003" y="831850"/>
            <a:ext cx="8734772" cy="2554545"/>
          </a:xfrm>
          <a:prstGeom prst="rect">
            <a:avLst/>
          </a:prstGeom>
        </p:spPr>
        <p:txBody>
          <a:bodyPr wrap="square">
            <a:spAutoFit/>
          </a:bodyPr>
          <a:lstStyle/>
          <a:p>
            <a:r>
              <a:rPr lang="en-US" altLang="zh-CN" sz="4000" b="1" dirty="0" smtClean="0">
                <a:solidFill>
                  <a:srgbClr val="3366CC"/>
                </a:solidFill>
                <a:latin typeface="Chalkboard SE Bold" charset="0"/>
                <a:ea typeface="宋体" panose="02010600030101010101" pitchFamily="2" charset="-122"/>
                <a:sym typeface="Chalkboard SE Bold" charset="0"/>
              </a:rPr>
              <a:t>Reduction factors: NL</a:t>
            </a:r>
            <a:r>
              <a:rPr lang="el-GR" altLang="zh-CN" sz="4000" b="1" dirty="0" smtClean="0">
                <a:solidFill>
                  <a:srgbClr val="3366CC"/>
                </a:solidFill>
                <a:latin typeface="Chalkboard SE Bold" charset="0"/>
                <a:ea typeface="宋体" panose="02010600030101010101" pitchFamily="2" charset="-122"/>
                <a:sym typeface="Chalkboard SE Bold" charset="0"/>
              </a:rPr>
              <a:t>δ</a:t>
            </a:r>
            <a:r>
              <a:rPr lang="en-US" altLang="zh-CN" sz="4000" b="1" dirty="0" smtClean="0">
                <a:solidFill>
                  <a:srgbClr val="3366CC"/>
                </a:solidFill>
                <a:latin typeface="Chalkboard SE Bold" charset="0"/>
                <a:ea typeface="宋体" panose="02010600030101010101" pitchFamily="2" charset="-122"/>
                <a:sym typeface="Chalkboard SE Bold" charset="0"/>
              </a:rPr>
              <a:t> VS </a:t>
            </a:r>
            <a:r>
              <a:rPr lang="en-US" altLang="zh-CN" sz="4000" b="1" dirty="0" smtClean="0">
                <a:solidFill>
                  <a:srgbClr val="3366CC"/>
                </a:solidFill>
                <a:latin typeface="Chalkboard SE Bold" charset="0"/>
                <a:ea typeface="宋体" panose="02010600030101010101" pitchFamily="2" charset="-122"/>
                <a:sym typeface="Chalkboard SE Bold" charset="0"/>
              </a:rPr>
              <a:t>DD-Me</a:t>
            </a:r>
            <a:r>
              <a:rPr lang="el-GR" altLang="zh-CN" sz="4000" b="1" dirty="0" smtClean="0">
                <a:solidFill>
                  <a:srgbClr val="3366CC"/>
                </a:solidFill>
                <a:latin typeface="Chalkboard SE Bold" charset="0"/>
                <a:ea typeface="宋体" panose="02010600030101010101" pitchFamily="2" charset="-122"/>
                <a:sym typeface="Chalkboard SE Bold" charset="0"/>
              </a:rPr>
              <a:t>δ</a:t>
            </a:r>
            <a:endParaRPr lang="en-US" altLang="zh-CN" sz="4000" b="1" dirty="0" smtClean="0">
              <a:solidFill>
                <a:srgbClr val="3366CC"/>
              </a:solidFill>
              <a:latin typeface="Chalkboard SE Bold" charset="0"/>
              <a:ea typeface="宋体" panose="02010600030101010101" pitchFamily="2" charset="-122"/>
              <a:sym typeface="Chalkboard SE Bold" charset="0"/>
            </a:endParaRPr>
          </a:p>
          <a:p>
            <a:r>
              <a:rPr lang="en-US" altLang="zh-CN" sz="4000" b="1" dirty="0" smtClean="0">
                <a:solidFill>
                  <a:srgbClr val="3366CC"/>
                </a:solidFill>
                <a:latin typeface="Chalkboard SE Bold" charset="0"/>
                <a:ea typeface="宋体" panose="02010600030101010101" pitchFamily="2" charset="-122"/>
                <a:sym typeface="Chalkboard SE Bold" charset="0"/>
              </a:rPr>
              <a:t>T=0</a:t>
            </a:r>
            <a:endParaRPr lang="el-GR" altLang="zh-CN" sz="4000" b="1" dirty="0">
              <a:solidFill>
                <a:srgbClr val="3366CC"/>
              </a:solidFill>
              <a:latin typeface="Chalkboard SE Bold" charset="0"/>
              <a:ea typeface="宋体" panose="02010600030101010101" pitchFamily="2" charset="-122"/>
              <a:sym typeface="Chalkboard SE Bold" charset="0"/>
            </a:endParaRPr>
          </a:p>
          <a:p>
            <a:r>
              <a:rPr lang="en-US" altLang="zh-CN" sz="4000" b="1" dirty="0" smtClean="0">
                <a:solidFill>
                  <a:srgbClr val="3366CC"/>
                </a:solidFill>
                <a:latin typeface="Chalkboard SE Bold" charset="0"/>
                <a:ea typeface="宋体" panose="02010600030101010101" pitchFamily="2" charset="-122"/>
                <a:sym typeface="Chalkboard SE Bold" charset="0"/>
              </a:rPr>
              <a:t> </a:t>
            </a:r>
            <a:endParaRPr lang="el-GR" altLang="zh-CN" sz="4000" b="1" dirty="0" smtClean="0">
              <a:solidFill>
                <a:srgbClr val="3366CC"/>
              </a:solidFill>
              <a:latin typeface="Chalkboard SE Bold" charset="0"/>
              <a:ea typeface="宋体" panose="02010600030101010101" pitchFamily="2" charset="-122"/>
              <a:sym typeface="Chalkboard SE Bold" charset="0"/>
            </a:endParaRPr>
          </a:p>
          <a:p>
            <a:r>
              <a:rPr lang="en-US" altLang="zh-CN" sz="4000" b="1" dirty="0" smtClean="0">
                <a:solidFill>
                  <a:srgbClr val="3366CC"/>
                </a:solidFill>
                <a:latin typeface="Chalkboard SE Bold" charset="0"/>
                <a:ea typeface="宋体" panose="02010600030101010101" pitchFamily="2" charset="-122"/>
                <a:sym typeface="Chalkboard SE Bold" charset="0"/>
              </a:rPr>
              <a:t> </a:t>
            </a:r>
            <a:endParaRPr lang="zh-CN" altLang="en-US" sz="4000" dirty="0"/>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89" y="1962093"/>
            <a:ext cx="9144000" cy="4518801"/>
          </a:xfrm>
          <a:prstGeom prst="rect">
            <a:avLst/>
          </a:prstGeom>
        </p:spPr>
      </p:pic>
    </p:spTree>
    <p:extLst>
      <p:ext uri="{BB962C8B-B14F-4D97-AF65-F5344CB8AC3E}">
        <p14:creationId xmlns:p14="http://schemas.microsoft.com/office/powerpoint/2010/main" val="26604038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6565900"/>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2" name="Rectangle 4"/>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27653" name="Rectangle 5"/>
          <p:cNvSpPr>
            <a:spLocks/>
          </p:cNvSpPr>
          <p:nvPr/>
        </p:nvSpPr>
        <p:spPr bwMode="auto">
          <a:xfrm>
            <a:off x="3952030" y="6565900"/>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276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13" y="927100"/>
            <a:ext cx="9126634" cy="5183929"/>
          </a:xfrm>
          <a:prstGeom prst="rect">
            <a:avLst/>
          </a:prstGeom>
        </p:spPr>
      </p:pic>
      <p:sp>
        <p:nvSpPr>
          <p:cNvPr id="10" name="矩形 9"/>
          <p:cNvSpPr/>
          <p:nvPr/>
        </p:nvSpPr>
        <p:spPr>
          <a:xfrm>
            <a:off x="260003" y="806589"/>
            <a:ext cx="8734772" cy="707886"/>
          </a:xfrm>
          <a:prstGeom prst="rect">
            <a:avLst/>
          </a:prstGeom>
        </p:spPr>
        <p:txBody>
          <a:bodyPr wrap="square">
            <a:spAutoFit/>
          </a:bodyPr>
          <a:lstStyle/>
          <a:p>
            <a:r>
              <a:rPr lang="en-US" altLang="zh-CN" sz="4000" b="1" dirty="0" smtClean="0">
                <a:solidFill>
                  <a:srgbClr val="3366CC"/>
                </a:solidFill>
                <a:latin typeface="Chalkboard SE Bold" charset="0"/>
                <a:ea typeface="宋体" panose="02010600030101010101" pitchFamily="2" charset="-122"/>
                <a:sym typeface="Chalkboard SE Bold" charset="0"/>
              </a:rPr>
              <a:t>Reduction factors: </a:t>
            </a:r>
            <a:r>
              <a:rPr lang="el-GR" altLang="zh-CN" sz="4000" b="1" dirty="0" smtClean="0">
                <a:solidFill>
                  <a:srgbClr val="3366CC"/>
                </a:solidFill>
                <a:latin typeface="Chalkboard SE Bold" charset="0"/>
                <a:ea typeface="宋体" panose="02010600030101010101" pitchFamily="2" charset="-122"/>
                <a:sym typeface="Chalkboard SE Bold" charset="0"/>
              </a:rPr>
              <a:t>δ</a:t>
            </a:r>
            <a:r>
              <a:rPr lang="en-US" altLang="zh-CN" sz="4000" b="1" dirty="0" smtClean="0">
                <a:solidFill>
                  <a:srgbClr val="3366CC"/>
                </a:solidFill>
                <a:latin typeface="Chalkboard SE Bold" charset="0"/>
                <a:ea typeface="宋体" panose="02010600030101010101" pitchFamily="2" charset="-122"/>
                <a:sym typeface="Chalkboard SE Bold" charset="0"/>
              </a:rPr>
              <a:t> meson effect</a:t>
            </a:r>
            <a:endParaRPr lang="el-GR" altLang="zh-CN" sz="4000" b="1" dirty="0">
              <a:solidFill>
                <a:srgbClr val="3366CC"/>
              </a:solidFill>
              <a:latin typeface="Chalkboard SE Bold" charset="0"/>
              <a:ea typeface="宋体" panose="02010600030101010101" pitchFamily="2" charset="-122"/>
              <a:sym typeface="Chalkboard SE Bold" charset="0"/>
            </a:endParaRPr>
          </a:p>
        </p:txBody>
      </p:sp>
      <p:sp>
        <p:nvSpPr>
          <p:cNvPr id="11" name="矩形 10"/>
          <p:cNvSpPr/>
          <p:nvPr/>
        </p:nvSpPr>
        <p:spPr>
          <a:xfrm>
            <a:off x="29631" y="5853668"/>
            <a:ext cx="9313809" cy="738664"/>
          </a:xfrm>
          <a:prstGeom prst="rect">
            <a:avLst/>
          </a:prstGeom>
        </p:spPr>
        <p:txBody>
          <a:bodyPr wrap="square">
            <a:spAutoFit/>
          </a:bodyPr>
          <a:lstStyle/>
          <a:p>
            <a:pPr algn="l"/>
            <a:r>
              <a:rPr lang="en-US" altLang="zh-CN" sz="1400" b="1" dirty="0">
                <a:solidFill>
                  <a:srgbClr val="C00000"/>
                </a:solidFill>
              </a:rPr>
              <a:t>DD-ME2: G. A. </a:t>
            </a:r>
            <a:r>
              <a:rPr lang="en-US" altLang="zh-CN" sz="1400" b="1" dirty="0" err="1">
                <a:solidFill>
                  <a:srgbClr val="C00000"/>
                </a:solidFill>
              </a:rPr>
              <a:t>Lalazissis</a:t>
            </a:r>
            <a:r>
              <a:rPr lang="en-US" altLang="zh-CN" sz="1400" b="1" dirty="0">
                <a:solidFill>
                  <a:srgbClr val="C00000"/>
                </a:solidFill>
              </a:rPr>
              <a:t>, T. </a:t>
            </a:r>
            <a:r>
              <a:rPr lang="en-US" altLang="zh-CN" sz="1400" b="1" dirty="0" err="1" smtClean="0">
                <a:solidFill>
                  <a:srgbClr val="C00000"/>
                </a:solidFill>
              </a:rPr>
              <a:t>Niksi</a:t>
            </a:r>
            <a:r>
              <a:rPr lang="en-US" altLang="zh-CN" sz="1400" b="1" dirty="0" smtClean="0">
                <a:solidFill>
                  <a:srgbClr val="C00000"/>
                </a:solidFill>
              </a:rPr>
              <a:t>´, </a:t>
            </a:r>
            <a:r>
              <a:rPr lang="en-US" altLang="zh-CN" sz="1400" b="1" dirty="0">
                <a:solidFill>
                  <a:srgbClr val="C00000"/>
                </a:solidFill>
              </a:rPr>
              <a:t>D. </a:t>
            </a:r>
            <a:r>
              <a:rPr lang="en-US" altLang="zh-CN" sz="1400" b="1" dirty="0" err="1">
                <a:solidFill>
                  <a:srgbClr val="C00000"/>
                </a:solidFill>
              </a:rPr>
              <a:t>Vretenar</a:t>
            </a:r>
            <a:r>
              <a:rPr lang="en-US" altLang="zh-CN" sz="1400" b="1" dirty="0">
                <a:solidFill>
                  <a:srgbClr val="C00000"/>
                </a:solidFill>
              </a:rPr>
              <a:t>, and P. Ring, Phys. </a:t>
            </a:r>
            <a:r>
              <a:rPr lang="en-US" altLang="zh-CN" sz="1400" b="1" dirty="0" err="1" smtClean="0">
                <a:solidFill>
                  <a:srgbClr val="C00000"/>
                </a:solidFill>
              </a:rPr>
              <a:t>Rev.C</a:t>
            </a:r>
            <a:r>
              <a:rPr lang="en-US" altLang="zh-CN" sz="1400" b="1" dirty="0" smtClean="0">
                <a:solidFill>
                  <a:srgbClr val="C00000"/>
                </a:solidFill>
              </a:rPr>
              <a:t> 71 </a:t>
            </a:r>
            <a:r>
              <a:rPr lang="en-US" altLang="zh-CN" sz="1400" b="1" dirty="0">
                <a:solidFill>
                  <a:srgbClr val="C00000"/>
                </a:solidFill>
              </a:rPr>
              <a:t>(</a:t>
            </a:r>
            <a:r>
              <a:rPr lang="en-US" altLang="zh-CN" sz="1400" b="1" dirty="0" smtClean="0">
                <a:solidFill>
                  <a:srgbClr val="C00000"/>
                </a:solidFill>
              </a:rPr>
              <a:t>2005)024312 </a:t>
            </a:r>
          </a:p>
          <a:p>
            <a:pPr algn="l"/>
            <a:r>
              <a:rPr lang="en-US" altLang="zh-CN" sz="1400" b="1" dirty="0" smtClean="0">
                <a:solidFill>
                  <a:srgbClr val="C00000"/>
                </a:solidFill>
              </a:rPr>
              <a:t>DD-ME</a:t>
            </a:r>
            <a:r>
              <a:rPr lang="el-GR" altLang="zh-CN" sz="1400" b="1" dirty="0" smtClean="0">
                <a:solidFill>
                  <a:srgbClr val="C00000"/>
                </a:solidFill>
              </a:rPr>
              <a:t>δ</a:t>
            </a:r>
            <a:r>
              <a:rPr lang="en-US" altLang="zh-CN" sz="1400" b="1" dirty="0" smtClean="0">
                <a:solidFill>
                  <a:srgbClr val="C00000"/>
                </a:solidFill>
              </a:rPr>
              <a:t>: X. Roca-</a:t>
            </a:r>
            <a:r>
              <a:rPr lang="en-US" altLang="zh-CN" sz="1400" b="1" dirty="0" err="1" smtClean="0">
                <a:solidFill>
                  <a:srgbClr val="C00000"/>
                </a:solidFill>
              </a:rPr>
              <a:t>Maza</a:t>
            </a:r>
            <a:r>
              <a:rPr lang="en-US" altLang="zh-CN" sz="1400" b="1" dirty="0" smtClean="0">
                <a:solidFill>
                  <a:srgbClr val="C00000"/>
                </a:solidFill>
              </a:rPr>
              <a:t>, X. </a:t>
            </a:r>
            <a:r>
              <a:rPr lang="en-US" altLang="zh-CN" sz="1400" b="1" dirty="0" err="1" smtClean="0">
                <a:solidFill>
                  <a:srgbClr val="C00000"/>
                </a:solidFill>
              </a:rPr>
              <a:t>Vinas</a:t>
            </a:r>
            <a:r>
              <a:rPr lang="en-US" altLang="zh-CN" sz="1400" b="1" dirty="0" smtClean="0">
                <a:solidFill>
                  <a:srgbClr val="C00000"/>
                </a:solidFill>
              </a:rPr>
              <a:t>, M. </a:t>
            </a:r>
            <a:r>
              <a:rPr lang="en-US" altLang="zh-CN" sz="1400" b="1" dirty="0" err="1" smtClean="0">
                <a:solidFill>
                  <a:srgbClr val="C00000"/>
                </a:solidFill>
              </a:rPr>
              <a:t>Centelles</a:t>
            </a:r>
            <a:r>
              <a:rPr lang="en-US" altLang="zh-CN" sz="1400" b="1" dirty="0" smtClean="0">
                <a:solidFill>
                  <a:srgbClr val="C00000"/>
                </a:solidFill>
              </a:rPr>
              <a:t>, P. Ring, and P. </a:t>
            </a:r>
            <a:r>
              <a:rPr lang="en-US" altLang="zh-CN" sz="1400" b="1" dirty="0" err="1" smtClean="0">
                <a:solidFill>
                  <a:srgbClr val="C00000"/>
                </a:solidFill>
              </a:rPr>
              <a:t>Schuck</a:t>
            </a:r>
            <a:r>
              <a:rPr lang="en-US" altLang="zh-CN" sz="1400" b="1" dirty="0" smtClean="0">
                <a:solidFill>
                  <a:srgbClr val="C00000"/>
                </a:solidFill>
              </a:rPr>
              <a:t>, Phys. Rev. C 84(2011) 054309</a:t>
            </a:r>
            <a:endParaRPr lang="zh-CN" altLang="en-US" sz="1400" dirty="0" smtClean="0"/>
          </a:p>
          <a:p>
            <a:endParaRPr lang="en-US" altLang="zh-CN" sz="1400" b="1" dirty="0" smtClean="0">
              <a:solidFill>
                <a:srgbClr val="C00000"/>
              </a:solidFill>
            </a:endParaRPr>
          </a:p>
        </p:txBody>
      </p:sp>
      <p:sp>
        <p:nvSpPr>
          <p:cNvPr id="3" name="矩形 2"/>
          <p:cNvSpPr/>
          <p:nvPr/>
        </p:nvSpPr>
        <p:spPr bwMode="auto">
          <a:xfrm>
            <a:off x="827584" y="2914953"/>
            <a:ext cx="720080" cy="514047"/>
          </a:xfrm>
          <a:prstGeom prst="rect">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000000"/>
                </a:solidFill>
                <a:effectLst/>
                <a:latin typeface="Gill Sans" charset="0"/>
                <a:ea typeface="Heiti SC Light" charset="0"/>
                <a:cs typeface="Heiti SC Light" charset="0"/>
                <a:sym typeface="Gill Sans" charset="0"/>
              </a:rPr>
              <a:t>M</a:t>
            </a:r>
            <a:r>
              <a:rPr kumimoji="0" lang="en-US" altLang="zh-CN" sz="2400" b="0" i="0" u="none" strike="noStrike" cap="none" normalizeH="0" baseline="-25000" dirty="0" smtClean="0">
                <a:ln>
                  <a:noFill/>
                </a:ln>
                <a:solidFill>
                  <a:srgbClr val="000000"/>
                </a:solidFill>
                <a:effectLst/>
                <a:latin typeface="Gill Sans" charset="0"/>
                <a:ea typeface="Heiti SC Light" charset="0"/>
                <a:cs typeface="Heiti SC Light" charset="0"/>
                <a:sym typeface="Gill Sans" charset="0"/>
              </a:rPr>
              <a:t>11</a:t>
            </a:r>
            <a:endParaRPr kumimoji="0" lang="zh-CN" altLang="en-US" sz="2400" b="0" i="0" u="none" strike="noStrike" cap="none" normalizeH="0" baseline="0" dirty="0" smtClean="0">
              <a:ln>
                <a:noFill/>
              </a:ln>
              <a:solidFill>
                <a:srgbClr val="000000"/>
              </a:solidFill>
              <a:effectLst/>
              <a:latin typeface="Gill Sans" charset="0"/>
              <a:ea typeface="Heiti SC Light" charset="0"/>
              <a:cs typeface="Heiti SC Light" charset="0"/>
              <a:sym typeface="Gill Sans" charset="0"/>
            </a:endParaRPr>
          </a:p>
        </p:txBody>
      </p:sp>
      <p:sp>
        <p:nvSpPr>
          <p:cNvPr id="13" name="矩形 12"/>
          <p:cNvSpPr/>
          <p:nvPr/>
        </p:nvSpPr>
        <p:spPr bwMode="auto">
          <a:xfrm>
            <a:off x="3865413" y="2619314"/>
            <a:ext cx="720080" cy="514047"/>
          </a:xfrm>
          <a:prstGeom prst="rect">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000000"/>
                </a:solidFill>
                <a:effectLst/>
                <a:latin typeface="Gill Sans" charset="0"/>
                <a:ea typeface="Heiti SC Light" charset="0"/>
                <a:cs typeface="Heiti SC Light" charset="0"/>
                <a:sym typeface="Gill Sans" charset="0"/>
              </a:rPr>
              <a:t>M</a:t>
            </a:r>
            <a:r>
              <a:rPr kumimoji="0" lang="en-US" altLang="zh-CN" sz="2400" b="0" i="0" u="none" strike="noStrike" cap="none" normalizeH="0" baseline="-25000" dirty="0" smtClean="0">
                <a:ln>
                  <a:noFill/>
                </a:ln>
                <a:solidFill>
                  <a:srgbClr val="000000"/>
                </a:solidFill>
                <a:effectLst/>
                <a:latin typeface="Gill Sans" charset="0"/>
                <a:ea typeface="Heiti SC Light" charset="0"/>
                <a:cs typeface="Heiti SC Light" charset="0"/>
                <a:sym typeface="Gill Sans" charset="0"/>
              </a:rPr>
              <a:t>31</a:t>
            </a:r>
            <a:endParaRPr kumimoji="0" lang="zh-CN" altLang="en-US" sz="2400" b="0" i="0" u="none" strike="noStrike" cap="none" normalizeH="0" baseline="0" dirty="0" smtClean="0">
              <a:ln>
                <a:noFill/>
              </a:ln>
              <a:solidFill>
                <a:srgbClr val="000000"/>
              </a:solidFill>
              <a:effectLst/>
              <a:latin typeface="Gill Sans" charset="0"/>
              <a:ea typeface="Heiti SC Light" charset="0"/>
              <a:cs typeface="Heiti SC Light" charset="0"/>
              <a:sym typeface="Gill Sans" charset="0"/>
            </a:endParaRPr>
          </a:p>
        </p:txBody>
      </p:sp>
      <p:sp>
        <p:nvSpPr>
          <p:cNvPr id="14" name="矩形 13"/>
          <p:cNvSpPr/>
          <p:nvPr/>
        </p:nvSpPr>
        <p:spPr bwMode="auto">
          <a:xfrm>
            <a:off x="7127726" y="2544549"/>
            <a:ext cx="720080" cy="514047"/>
          </a:xfrm>
          <a:prstGeom prst="rect">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kumimoji="0" lang="en-US" altLang="zh-CN" sz="2400" b="0" i="0" u="none" strike="noStrike" cap="none" normalizeH="0" baseline="0" dirty="0" smtClean="0">
                <a:ln>
                  <a:noFill/>
                </a:ln>
                <a:solidFill>
                  <a:srgbClr val="000000"/>
                </a:solidFill>
                <a:effectLst/>
                <a:latin typeface="Gill Sans" charset="0"/>
                <a:ea typeface="Heiti SC Light" charset="0"/>
                <a:cs typeface="Heiti SC Light" charset="0"/>
                <a:sym typeface="Gill Sans" charset="0"/>
              </a:rPr>
              <a:t>M</a:t>
            </a:r>
            <a:r>
              <a:rPr lang="en-US" altLang="zh-CN" sz="2400" baseline="-25000" dirty="0" smtClean="0"/>
              <a:t>13</a:t>
            </a:r>
            <a:endParaRPr kumimoji="0" lang="zh-CN" altLang="en-US" sz="2400" b="0" i="0" u="none" strike="noStrike" cap="none" normalizeH="0" baseline="0" dirty="0" smtClean="0">
              <a:ln>
                <a:noFill/>
              </a:ln>
              <a:solidFill>
                <a:srgbClr val="000000"/>
              </a:solidFill>
              <a:effectLst/>
              <a:latin typeface="Gill Sans" charset="0"/>
              <a:ea typeface="Heiti SC Light" charset="0"/>
              <a:cs typeface="Heiti SC Light" charset="0"/>
              <a:sym typeface="Gill Sans" charset="0"/>
            </a:endParaRPr>
          </a:p>
        </p:txBody>
      </p:sp>
      <p:sp>
        <p:nvSpPr>
          <p:cNvPr id="15" name="矩形 14"/>
          <p:cNvSpPr/>
          <p:nvPr/>
        </p:nvSpPr>
        <p:spPr bwMode="auto">
          <a:xfrm>
            <a:off x="1547664" y="4170170"/>
            <a:ext cx="720080" cy="514047"/>
          </a:xfrm>
          <a:prstGeom prst="rect">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000000"/>
                </a:solidFill>
                <a:effectLst/>
                <a:latin typeface="Gill Sans" charset="0"/>
                <a:ea typeface="Heiti SC Light" charset="0"/>
                <a:cs typeface="Heiti SC Light" charset="0"/>
                <a:sym typeface="Gill Sans" charset="0"/>
              </a:rPr>
              <a:t>M</a:t>
            </a:r>
            <a:r>
              <a:rPr lang="en-US" altLang="zh-CN" sz="2400" baseline="-25000" dirty="0" smtClean="0"/>
              <a:t>22</a:t>
            </a:r>
            <a:endParaRPr kumimoji="0" lang="zh-CN" altLang="en-US" sz="2400" b="0" i="0" u="none" strike="noStrike" cap="none" normalizeH="0" baseline="0" dirty="0" smtClean="0">
              <a:ln>
                <a:noFill/>
              </a:ln>
              <a:solidFill>
                <a:srgbClr val="000000"/>
              </a:solidFill>
              <a:effectLst/>
              <a:latin typeface="Gill Sans" charset="0"/>
              <a:ea typeface="Heiti SC Light" charset="0"/>
              <a:cs typeface="Heiti SC Light" charset="0"/>
              <a:sym typeface="Gill Sans" charset="0"/>
            </a:endParaRPr>
          </a:p>
        </p:txBody>
      </p:sp>
      <p:sp>
        <p:nvSpPr>
          <p:cNvPr id="16" name="矩形 15"/>
          <p:cNvSpPr/>
          <p:nvPr/>
        </p:nvSpPr>
        <p:spPr bwMode="auto">
          <a:xfrm>
            <a:off x="3888082" y="4077072"/>
            <a:ext cx="720080" cy="514047"/>
          </a:xfrm>
          <a:prstGeom prst="rect">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000000"/>
                </a:solidFill>
                <a:effectLst/>
                <a:latin typeface="Gill Sans" charset="0"/>
                <a:ea typeface="Heiti SC Light" charset="0"/>
                <a:cs typeface="Heiti SC Light" charset="0"/>
                <a:sym typeface="Gill Sans" charset="0"/>
              </a:rPr>
              <a:t>M</a:t>
            </a:r>
            <a:r>
              <a:rPr lang="en-US" altLang="zh-CN" sz="2400" baseline="-25000" dirty="0" smtClean="0"/>
              <a:t>40</a:t>
            </a:r>
            <a:endParaRPr kumimoji="0" lang="zh-CN" altLang="en-US" sz="2400" b="0" i="0" u="none" strike="noStrike" cap="none" normalizeH="0" baseline="0" dirty="0" smtClean="0">
              <a:ln>
                <a:noFill/>
              </a:ln>
              <a:solidFill>
                <a:srgbClr val="000000"/>
              </a:solidFill>
              <a:effectLst/>
              <a:latin typeface="Gill Sans" charset="0"/>
              <a:ea typeface="Heiti SC Light" charset="0"/>
              <a:cs typeface="Heiti SC Light" charset="0"/>
              <a:sym typeface="Gill Sans" charset="0"/>
            </a:endParaRPr>
          </a:p>
        </p:txBody>
      </p:sp>
      <p:sp>
        <p:nvSpPr>
          <p:cNvPr id="17" name="矩形 16"/>
          <p:cNvSpPr/>
          <p:nvPr/>
        </p:nvSpPr>
        <p:spPr bwMode="auto">
          <a:xfrm>
            <a:off x="7127726" y="4052523"/>
            <a:ext cx="720080" cy="514047"/>
          </a:xfrm>
          <a:prstGeom prst="rect">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rgbClr val="000000"/>
                </a:solidFill>
                <a:effectLst/>
                <a:latin typeface="Gill Sans" charset="0"/>
                <a:ea typeface="Heiti SC Light" charset="0"/>
                <a:cs typeface="Heiti SC Light" charset="0"/>
                <a:sym typeface="Gill Sans" charset="0"/>
              </a:rPr>
              <a:t>M</a:t>
            </a:r>
            <a:r>
              <a:rPr lang="en-US" altLang="zh-CN" sz="2400" baseline="-25000" dirty="0" smtClean="0"/>
              <a:t>04</a:t>
            </a:r>
            <a:endParaRPr kumimoji="0" lang="zh-CN" altLang="en-US" sz="2400" b="0" i="0" u="none" strike="noStrike" cap="none" normalizeH="0" baseline="0" dirty="0" smtClean="0">
              <a:ln>
                <a:noFill/>
              </a:ln>
              <a:solidFill>
                <a:srgbClr val="000000"/>
              </a:solidFill>
              <a:effectLst/>
              <a:latin typeface="Gill Sans" charset="0"/>
              <a:ea typeface="Heiti SC Light" charset="0"/>
              <a:cs typeface="Heiti SC Light" charset="0"/>
              <a:sym typeface="Gill Sans" charset="0"/>
            </a:endParaRPr>
          </a:p>
        </p:txBody>
      </p:sp>
    </p:spTree>
    <p:extLst>
      <p:ext uri="{BB962C8B-B14F-4D97-AF65-F5344CB8AC3E}">
        <p14:creationId xmlns:p14="http://schemas.microsoft.com/office/powerpoint/2010/main" val="172580532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728808"/>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6419850"/>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171" name="Rectangle 3"/>
          <p:cNvSpPr>
            <a:spLocks/>
          </p:cNvSpPr>
          <p:nvPr/>
        </p:nvSpPr>
        <p:spPr bwMode="auto">
          <a:xfrm>
            <a:off x="457200" y="6527800"/>
            <a:ext cx="1231106"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smtClean="0">
                <a:solidFill>
                  <a:srgbClr val="4D0069"/>
                </a:solidFill>
                <a:latin typeface="Chalkboard" charset="0"/>
                <a:ea typeface="宋体" panose="02010600030101010101" pitchFamily="2" charset="-122"/>
                <a:sym typeface="Chalkboard" charset="0"/>
              </a:rPr>
              <a:t>20/10/2014</a:t>
            </a:r>
            <a:endParaRPr lang="en-US" altLang="zh-CN" sz="1800" dirty="0">
              <a:solidFill>
                <a:srgbClr val="4D0069"/>
              </a:solidFill>
              <a:latin typeface="Chalkboard" charset="0"/>
              <a:ea typeface="宋体" panose="02010600030101010101" pitchFamily="2" charset="-122"/>
              <a:sym typeface="Chalkboard" charset="0"/>
            </a:endParaRPr>
          </a:p>
        </p:txBody>
      </p:sp>
      <p:sp>
        <p:nvSpPr>
          <p:cNvPr id="7172" name="Rectangle 4"/>
          <p:cNvSpPr>
            <a:spLocks/>
          </p:cNvSpPr>
          <p:nvPr/>
        </p:nvSpPr>
        <p:spPr bwMode="auto">
          <a:xfrm>
            <a:off x="3949700" y="6525592"/>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838" y="33327"/>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775" y="25907"/>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175" name="Rectangle 7"/>
          <p:cNvSpPr>
            <a:spLocks noGrp="1" noChangeArrowheads="1"/>
          </p:cNvSpPr>
          <p:nvPr>
            <p:ph type="title"/>
          </p:nvPr>
        </p:nvSpPr>
        <p:spPr bwMode="auto">
          <a:xfrm>
            <a:off x="382588" y="693738"/>
            <a:ext cx="8153400" cy="1160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38100" tIns="38100" rIns="38100" bIns="38100" numCol="1" anchor="ctr" anchorCtr="0" compatLnSpc="1">
            <a:prstTxWarp prst="textNoShape">
              <a:avLst/>
            </a:prstTxWarp>
          </a:bodyPr>
          <a:lstStyle/>
          <a:p>
            <a:r>
              <a:rPr lang="en-US" altLang="zh-CN" dirty="0">
                <a:latin typeface="MV Boli" panose="02000500030200090000" pitchFamily="2" charset="0"/>
                <a:ea typeface="宋体" panose="02010600030101010101" pitchFamily="2" charset="-122"/>
                <a:cs typeface="MV Boli" panose="02000500030200090000" pitchFamily="2" charset="0"/>
                <a:sym typeface="Chalkduster" charset="0"/>
              </a:rPr>
              <a:t>Outline</a:t>
            </a:r>
          </a:p>
        </p:txBody>
      </p:sp>
      <p:sp>
        <p:nvSpPr>
          <p:cNvPr id="7176" name="Rectangle 8"/>
          <p:cNvSpPr>
            <a:spLocks/>
          </p:cNvSpPr>
          <p:nvPr/>
        </p:nvSpPr>
        <p:spPr bwMode="auto">
          <a:xfrm>
            <a:off x="413511" y="1889270"/>
            <a:ext cx="83820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endParaRPr lang="en-US" altLang="zh-CN" sz="3200" dirty="0">
              <a:latin typeface="Chalkduster" charset="0"/>
              <a:ea typeface="宋体" panose="02010600030101010101" pitchFamily="2" charset="-122"/>
              <a:sym typeface="Chalkduster" charset="0"/>
            </a:endParaRPr>
          </a:p>
          <a:p>
            <a:pPr>
              <a:buSzPct val="100000"/>
              <a:buFont typeface="Wingdings" panose="05000000000000000000" pitchFamily="2" charset="2"/>
              <a:buChar char="p"/>
            </a:pPr>
            <a:r>
              <a:rPr lang="en-US" altLang="zh-CN" sz="3200" dirty="0" smtClean="0">
                <a:solidFill>
                  <a:srgbClr val="D90B00"/>
                </a:solidFill>
                <a:latin typeface="Segoe Print" panose="02000600000000000000" pitchFamily="2" charset="0"/>
                <a:ea typeface="宋体" panose="02010600030101010101" pitchFamily="2" charset="-122"/>
                <a:sym typeface="Chalkduster" charset="0"/>
              </a:rPr>
              <a:t> Introduction</a:t>
            </a:r>
            <a:endParaRPr lang="en-US" altLang="zh-CN" sz="4400" dirty="0">
              <a:solidFill>
                <a:srgbClr val="D90B00"/>
              </a:solidFill>
              <a:latin typeface="Segoe Print" panose="02000600000000000000" pitchFamily="2" charset="0"/>
              <a:ea typeface="宋体" panose="02010600030101010101" pitchFamily="2" charset="-122"/>
              <a:sym typeface="Chalkduster" charset="0"/>
            </a:endParaRPr>
          </a:p>
          <a:p>
            <a:pPr marL="457200" indent="-457200">
              <a:lnSpc>
                <a:spcPct val="200000"/>
              </a:lnSpc>
              <a:buSzPct val="100000"/>
              <a:buFont typeface="Wingdings" panose="05000000000000000000" pitchFamily="2" charset="2"/>
              <a:buChar char="p"/>
            </a:pPr>
            <a:r>
              <a:rPr lang="en-US" altLang="zh-CN" sz="3200" dirty="0">
                <a:latin typeface="Segoe Print" panose="02000600000000000000" pitchFamily="2" charset="0"/>
                <a:ea typeface="宋体" panose="02010600030101010101" pitchFamily="2" charset="-122"/>
              </a:rPr>
              <a:t>Theoretical framework</a:t>
            </a:r>
            <a:endParaRPr lang="en-US" altLang="zh-CN" sz="3200" dirty="0">
              <a:latin typeface="Segoe Print" panose="02000600000000000000" pitchFamily="2" charset="0"/>
              <a:ea typeface="宋体" panose="02010600030101010101" pitchFamily="2" charset="-122"/>
              <a:sym typeface="Chalkduster" charset="0"/>
            </a:endParaRPr>
          </a:p>
          <a:p>
            <a:pPr>
              <a:lnSpc>
                <a:spcPct val="200000"/>
              </a:lnSpc>
              <a:buSzPct val="100000"/>
              <a:buFont typeface="Wingdings" panose="05000000000000000000" pitchFamily="2" charset="2"/>
              <a:buChar char="p"/>
            </a:pPr>
            <a:r>
              <a:rPr lang="en-US" altLang="zh-CN" sz="3200" dirty="0" smtClean="0">
                <a:solidFill>
                  <a:srgbClr val="191919"/>
                </a:solidFill>
                <a:latin typeface="Segoe Print" panose="02000600000000000000" pitchFamily="2" charset="0"/>
                <a:ea typeface="宋体" panose="02010600030101010101" pitchFamily="2" charset="-122"/>
                <a:sym typeface="Chalkduster" charset="0"/>
              </a:rPr>
              <a:t> Numerical results </a:t>
            </a:r>
          </a:p>
          <a:p>
            <a:pPr>
              <a:lnSpc>
                <a:spcPct val="200000"/>
              </a:lnSpc>
              <a:buSzPct val="100000"/>
              <a:buFont typeface="Wingdings" panose="05000000000000000000" pitchFamily="2" charset="2"/>
              <a:buChar char="p"/>
            </a:pPr>
            <a:r>
              <a:rPr lang="en-US" altLang="zh-CN" sz="3200" dirty="0" smtClean="0">
                <a:solidFill>
                  <a:srgbClr val="191919"/>
                </a:solidFill>
                <a:latin typeface="Segoe Print" panose="02000600000000000000" pitchFamily="2" charset="0"/>
                <a:ea typeface="宋体" panose="02010600030101010101" pitchFamily="2" charset="-122"/>
                <a:sym typeface="Chalkduster" charset="0"/>
              </a:rPr>
              <a:t> Summary and perspective</a:t>
            </a:r>
            <a:endParaRPr lang="en-US" altLang="zh-CN" sz="3200" dirty="0">
              <a:solidFill>
                <a:srgbClr val="191919"/>
              </a:solidFill>
              <a:latin typeface="Segoe Print" panose="02000600000000000000" pitchFamily="2" charset="0"/>
              <a:ea typeface="宋体" panose="02010600030101010101" pitchFamily="2" charset="-122"/>
              <a:sym typeface="Chalkduster"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2" name="Rectangle 4"/>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27653" name="Rectangle 5"/>
          <p:cNvSpPr>
            <a:spLocks/>
          </p:cNvSpPr>
          <p:nvPr/>
        </p:nvSpPr>
        <p:spPr bwMode="auto">
          <a:xfrm>
            <a:off x="4204580" y="6525344"/>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276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6" name="Rectangle 8"/>
          <p:cNvSpPr>
            <a:spLocks/>
          </p:cNvSpPr>
          <p:nvPr/>
        </p:nvSpPr>
        <p:spPr bwMode="auto">
          <a:xfrm>
            <a:off x="304800" y="177800"/>
            <a:ext cx="5664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endParaRPr lang="en-US" altLang="zh-CN" sz="2700" dirty="0">
              <a:latin typeface="Chalkboard SE Bold" charset="0"/>
              <a:ea typeface="宋体" panose="02010600030101010101" pitchFamily="2" charset="-122"/>
              <a:sym typeface="Chalkboard SE Bold" charset="0"/>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1450385"/>
            <a:ext cx="6686128" cy="5148319"/>
          </a:xfrm>
          <a:prstGeom prst="rect">
            <a:avLst/>
          </a:prstGeom>
        </p:spPr>
      </p:pic>
      <p:sp>
        <p:nvSpPr>
          <p:cNvPr id="10" name="矩形 9"/>
          <p:cNvSpPr/>
          <p:nvPr/>
        </p:nvSpPr>
        <p:spPr>
          <a:xfrm>
            <a:off x="260003" y="806589"/>
            <a:ext cx="8734772" cy="1569660"/>
          </a:xfrm>
          <a:prstGeom prst="rect">
            <a:avLst/>
          </a:prstGeom>
        </p:spPr>
        <p:txBody>
          <a:bodyPr wrap="square">
            <a:spAutoFit/>
          </a:bodyPr>
          <a:lstStyle/>
          <a:p>
            <a:r>
              <a:rPr lang="en-US" altLang="zh-CN" sz="3200" b="1" dirty="0" smtClean="0">
                <a:solidFill>
                  <a:srgbClr val="3366CC"/>
                </a:solidFill>
                <a:latin typeface="Chalkboard SE Bold" charset="0"/>
                <a:ea typeface="宋体" panose="02010600030101010101" pitchFamily="2" charset="-122"/>
                <a:sym typeface="Chalkboard SE Bold" charset="0"/>
              </a:rPr>
              <a:t>The effective proton and neutron masses:</a:t>
            </a:r>
          </a:p>
          <a:p>
            <a:r>
              <a:rPr lang="en-US" altLang="zh-CN" sz="3200" b="1" dirty="0" smtClean="0">
                <a:solidFill>
                  <a:srgbClr val="3366CC"/>
                </a:solidFill>
                <a:latin typeface="Chalkboard SE Bold" charset="0"/>
                <a:ea typeface="宋体" panose="02010600030101010101" pitchFamily="2" charset="-122"/>
                <a:sym typeface="Chalkboard SE Bold" charset="0"/>
              </a:rPr>
              <a:t>DD-ME2 </a:t>
            </a:r>
            <a:r>
              <a:rPr lang="en-US" altLang="zh-CN" sz="3200" b="1" dirty="0">
                <a:solidFill>
                  <a:srgbClr val="3366CC"/>
                </a:solidFill>
                <a:latin typeface="Chalkboard SE Bold" charset="0"/>
                <a:ea typeface="宋体" panose="02010600030101010101" pitchFamily="2" charset="-122"/>
                <a:sym typeface="Chalkboard SE Bold" charset="0"/>
              </a:rPr>
              <a:t>VS DD-ME</a:t>
            </a:r>
            <a:r>
              <a:rPr lang="el-GR" altLang="zh-CN" sz="3200" b="1" dirty="0">
                <a:solidFill>
                  <a:srgbClr val="3366CC"/>
                </a:solidFill>
                <a:latin typeface="Chalkboard SE Bold" charset="0"/>
                <a:ea typeface="宋体" panose="02010600030101010101" pitchFamily="2" charset="-122"/>
                <a:sym typeface="Chalkboard SE Bold" charset="0"/>
              </a:rPr>
              <a:t>δ</a:t>
            </a:r>
          </a:p>
          <a:p>
            <a:endParaRPr lang="el-GR" altLang="zh-CN" sz="3200" b="1" dirty="0">
              <a:solidFill>
                <a:srgbClr val="3366CC"/>
              </a:solidFill>
              <a:latin typeface="Chalkboard SE Bold" charset="0"/>
              <a:ea typeface="宋体" panose="02010600030101010101" pitchFamily="2" charset="-122"/>
              <a:sym typeface="Chalkboard SE Bold" charset="0"/>
            </a:endParaRPr>
          </a:p>
        </p:txBody>
      </p:sp>
      <p:pic>
        <p:nvPicPr>
          <p:cNvPr id="27651"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6453336"/>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文本框 1"/>
          <p:cNvSpPr txBox="1"/>
          <p:nvPr/>
        </p:nvSpPr>
        <p:spPr>
          <a:xfrm>
            <a:off x="7547800" y="3029797"/>
            <a:ext cx="1083951" cy="1384995"/>
          </a:xfrm>
          <a:prstGeom prst="rect">
            <a:avLst/>
          </a:prstGeom>
          <a:noFill/>
        </p:spPr>
        <p:txBody>
          <a:bodyPr wrap="none" rtlCol="0">
            <a:spAutoFit/>
          </a:bodyPr>
          <a:lstStyle/>
          <a:p>
            <a:r>
              <a:rPr lang="en-US" altLang="zh-CN" dirty="0" err="1"/>
              <a:t>n</a:t>
            </a:r>
            <a:r>
              <a:rPr lang="en-US" altLang="zh-CN" dirty="0" err="1" smtClean="0"/>
              <a:t>pe</a:t>
            </a:r>
            <a:endParaRPr lang="en-US" altLang="zh-CN" dirty="0"/>
          </a:p>
          <a:p>
            <a:r>
              <a:rPr lang="en-US" altLang="zh-CN" dirty="0" smtClean="0"/>
              <a:t>NM</a:t>
            </a:r>
            <a:endParaRPr lang="zh-CN" altLang="en-US" dirty="0"/>
          </a:p>
        </p:txBody>
      </p:sp>
    </p:spTree>
    <p:extLst>
      <p:ext uri="{BB962C8B-B14F-4D97-AF65-F5344CB8AC3E}">
        <p14:creationId xmlns:p14="http://schemas.microsoft.com/office/powerpoint/2010/main" val="35364886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6483350"/>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171" name="Rectangle 3"/>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7172" name="Rectangle 4"/>
          <p:cNvSpPr>
            <a:spLocks/>
          </p:cNvSpPr>
          <p:nvPr/>
        </p:nvSpPr>
        <p:spPr bwMode="auto">
          <a:xfrm>
            <a:off x="4029868" y="6488871"/>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175" name="Rectangle 7"/>
          <p:cNvSpPr>
            <a:spLocks noGrp="1" noChangeArrowheads="1"/>
          </p:cNvSpPr>
          <p:nvPr>
            <p:ph type="title"/>
          </p:nvPr>
        </p:nvSpPr>
        <p:spPr bwMode="auto">
          <a:xfrm>
            <a:off x="382588" y="693738"/>
            <a:ext cx="8153400" cy="1160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38100" tIns="38100" rIns="38100" bIns="38100" numCol="1" anchor="ctr" anchorCtr="0" compatLnSpc="1">
            <a:prstTxWarp prst="textNoShape">
              <a:avLst/>
            </a:prstTxWarp>
          </a:bodyPr>
          <a:lstStyle/>
          <a:p>
            <a:r>
              <a:rPr lang="en-US" altLang="zh-CN" dirty="0">
                <a:latin typeface="Chalkduster" charset="0"/>
                <a:ea typeface="宋体" panose="02010600030101010101" pitchFamily="2" charset="-122"/>
                <a:sym typeface="Chalkduster" charset="0"/>
              </a:rPr>
              <a:t>Outline</a:t>
            </a:r>
          </a:p>
        </p:txBody>
      </p:sp>
      <p:sp>
        <p:nvSpPr>
          <p:cNvPr id="7176" name="Rectangle 8"/>
          <p:cNvSpPr>
            <a:spLocks/>
          </p:cNvSpPr>
          <p:nvPr/>
        </p:nvSpPr>
        <p:spPr bwMode="auto">
          <a:xfrm>
            <a:off x="381000" y="1855788"/>
            <a:ext cx="83820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endParaRPr lang="en-US" altLang="zh-CN" sz="3200" dirty="0">
              <a:latin typeface="Chalkduster" charset="0"/>
              <a:ea typeface="宋体" panose="02010600030101010101" pitchFamily="2" charset="-122"/>
              <a:sym typeface="Chalkduster" charset="0"/>
            </a:endParaRPr>
          </a:p>
          <a:p>
            <a:pPr>
              <a:buSzPct val="100000"/>
              <a:buFont typeface="Wingdings" panose="05000000000000000000" pitchFamily="2" charset="2"/>
              <a:buChar char="p"/>
            </a:pPr>
            <a:r>
              <a:rPr lang="en-US" altLang="zh-CN" sz="3200" dirty="0" smtClean="0">
                <a:latin typeface="Chalkduster" charset="0"/>
                <a:ea typeface="宋体" panose="02010600030101010101" pitchFamily="2" charset="-122"/>
                <a:sym typeface="Chalkduster" charset="0"/>
              </a:rPr>
              <a:t> </a:t>
            </a:r>
            <a:r>
              <a:rPr lang="en-US" altLang="zh-CN" sz="3200" dirty="0" smtClean="0">
                <a:latin typeface="MV Boli" panose="02000500030200090000" pitchFamily="2" charset="0"/>
                <a:ea typeface="宋体" panose="02010600030101010101" pitchFamily="2" charset="-122"/>
                <a:cs typeface="MV Boli" panose="02000500030200090000" pitchFamily="2" charset="0"/>
                <a:sym typeface="Chalkduster" charset="0"/>
              </a:rPr>
              <a:t>Introduction</a:t>
            </a:r>
            <a:endParaRPr lang="en-US" altLang="zh-CN" sz="4400" dirty="0">
              <a:latin typeface="MV Boli" panose="02000500030200090000" pitchFamily="2" charset="0"/>
              <a:ea typeface="宋体" panose="02010600030101010101" pitchFamily="2" charset="-122"/>
              <a:cs typeface="MV Boli" panose="02000500030200090000" pitchFamily="2" charset="0"/>
              <a:sym typeface="Chalkduster" charset="0"/>
            </a:endParaRPr>
          </a:p>
          <a:p>
            <a:pPr marL="457200" indent="-457200">
              <a:lnSpc>
                <a:spcPct val="200000"/>
              </a:lnSpc>
              <a:buSzPct val="100000"/>
              <a:buFont typeface="Wingdings" panose="05000000000000000000" pitchFamily="2" charset="2"/>
              <a:buChar char="p"/>
            </a:pPr>
            <a:r>
              <a:rPr lang="en-US" altLang="zh-CN" sz="3200" dirty="0">
                <a:solidFill>
                  <a:schemeClr val="tx2"/>
                </a:solidFill>
                <a:latin typeface="MV Boli" panose="02000500030200090000" pitchFamily="2" charset="0"/>
                <a:ea typeface="宋体" panose="02010600030101010101" pitchFamily="2" charset="-122"/>
                <a:cs typeface="MV Boli" panose="02000500030200090000" pitchFamily="2" charset="0"/>
              </a:rPr>
              <a:t>Theoretical framework</a:t>
            </a:r>
            <a:endParaRPr lang="en-US" altLang="zh-CN" sz="3200" dirty="0">
              <a:solidFill>
                <a:schemeClr val="tx2"/>
              </a:solidFill>
              <a:latin typeface="MV Boli" panose="02000500030200090000" pitchFamily="2" charset="0"/>
              <a:ea typeface="宋体" panose="02010600030101010101" pitchFamily="2" charset="-122"/>
              <a:cs typeface="MV Boli" panose="02000500030200090000" pitchFamily="2" charset="0"/>
              <a:sym typeface="Chalkduster" charset="0"/>
            </a:endParaRPr>
          </a:p>
          <a:p>
            <a:pPr>
              <a:lnSpc>
                <a:spcPct val="200000"/>
              </a:lnSpc>
              <a:buSzPct val="100000"/>
              <a:buFont typeface="Wingdings" panose="05000000000000000000" pitchFamily="2" charset="2"/>
              <a:buChar char="p"/>
            </a:pPr>
            <a:r>
              <a:rPr lang="en-US" altLang="zh-CN" sz="3200" dirty="0" smtClean="0">
                <a:solidFill>
                  <a:schemeClr val="bg2"/>
                </a:solidFill>
                <a:latin typeface="MV Boli" panose="02000500030200090000" pitchFamily="2" charset="0"/>
                <a:ea typeface="宋体" panose="02010600030101010101" pitchFamily="2" charset="-122"/>
                <a:cs typeface="MV Boli" panose="02000500030200090000" pitchFamily="2" charset="0"/>
                <a:sym typeface="Chalkduster" charset="0"/>
              </a:rPr>
              <a:t> Numerical results </a:t>
            </a:r>
          </a:p>
          <a:p>
            <a:pPr>
              <a:lnSpc>
                <a:spcPct val="200000"/>
              </a:lnSpc>
              <a:buSzPct val="100000"/>
              <a:buFont typeface="Wingdings" panose="05000000000000000000" pitchFamily="2" charset="2"/>
              <a:buChar char="p"/>
            </a:pPr>
            <a:r>
              <a:rPr lang="en-US" altLang="zh-CN" sz="3200" dirty="0" smtClean="0">
                <a:solidFill>
                  <a:srgbClr val="FF0000"/>
                </a:solidFill>
                <a:latin typeface="MV Boli" panose="02000500030200090000" pitchFamily="2" charset="0"/>
                <a:ea typeface="宋体" panose="02010600030101010101" pitchFamily="2" charset="-122"/>
                <a:cs typeface="MV Boli" panose="02000500030200090000" pitchFamily="2" charset="0"/>
                <a:sym typeface="Chalkduster" charset="0"/>
              </a:rPr>
              <a:t> Summary and perspective</a:t>
            </a:r>
            <a:endParaRPr lang="en-US" altLang="zh-CN" sz="3200" dirty="0">
              <a:solidFill>
                <a:srgbClr val="FF0000"/>
              </a:solidFill>
              <a:latin typeface="MV Boli" panose="02000500030200090000" pitchFamily="2" charset="0"/>
              <a:ea typeface="宋体" panose="02010600030101010101" pitchFamily="2" charset="-122"/>
              <a:cs typeface="MV Boli" panose="02000500030200090000" pitchFamily="2" charset="0"/>
              <a:sym typeface="Chalkduster" charset="0"/>
            </a:endParaRPr>
          </a:p>
        </p:txBody>
      </p:sp>
    </p:spTree>
    <p:extLst>
      <p:ext uri="{BB962C8B-B14F-4D97-AF65-F5344CB8AC3E}">
        <p14:creationId xmlns:p14="http://schemas.microsoft.com/office/powerpoint/2010/main" val="23004175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6" y="816553"/>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6436444"/>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171" name="Rectangle 3"/>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7172" name="Rectangle 4"/>
          <p:cNvSpPr>
            <a:spLocks/>
          </p:cNvSpPr>
          <p:nvPr/>
        </p:nvSpPr>
        <p:spPr bwMode="auto">
          <a:xfrm>
            <a:off x="3947516" y="6544996"/>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175" name="Rectangle 7"/>
          <p:cNvSpPr>
            <a:spLocks noGrp="1" noChangeArrowheads="1"/>
          </p:cNvSpPr>
          <p:nvPr>
            <p:ph type="title"/>
          </p:nvPr>
        </p:nvSpPr>
        <p:spPr bwMode="auto">
          <a:xfrm>
            <a:off x="755576" y="1017278"/>
            <a:ext cx="8064896" cy="52892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38100" tIns="38100" rIns="38100" bIns="38100" numCol="1" anchor="ctr" anchorCtr="0" compatLnSpc="1">
            <a:prstTxWarp prst="textNoShape">
              <a:avLst/>
            </a:prstTxWarp>
            <a:noAutofit/>
          </a:bodyPr>
          <a:lstStyle/>
          <a:p>
            <a:pPr algn="l"/>
            <a:r>
              <a:rPr lang="en-US" altLang="zh-CN" sz="3600" dirty="0" smtClean="0">
                <a:latin typeface="Chalkduster" charset="0"/>
                <a:ea typeface="宋体" panose="02010600030101010101" pitchFamily="2" charset="-122"/>
                <a:sym typeface="Chalkduster" charset="0"/>
              </a:rPr>
              <a:t>Summary</a:t>
            </a:r>
            <a:br>
              <a:rPr lang="en-US" altLang="zh-CN" sz="3600" dirty="0" smtClean="0">
                <a:latin typeface="Chalkduster" charset="0"/>
                <a:ea typeface="宋体" panose="02010600030101010101" pitchFamily="2" charset="-122"/>
                <a:sym typeface="Chalkduster" charset="0"/>
              </a:rPr>
            </a:br>
            <a:r>
              <a:rPr lang="en-US" altLang="zh-CN" sz="2000" dirty="0" smtClean="0">
                <a:latin typeface="Chalkduster" charset="0"/>
                <a:ea typeface="宋体" panose="02010600030101010101" pitchFamily="2" charset="-122"/>
                <a:sym typeface="Chalkduster" charset="0"/>
              </a:rPr>
              <a:t>1. We </a:t>
            </a:r>
            <a:r>
              <a:rPr lang="en-US" altLang="zh-CN" sz="2000" dirty="0">
                <a:latin typeface="Chalkduster" charset="0"/>
                <a:ea typeface="宋体" panose="02010600030101010101" pitchFamily="2" charset="-122"/>
                <a:sym typeface="Chalkduster" charset="0"/>
              </a:rPr>
              <a:t>study the </a:t>
            </a:r>
            <a:r>
              <a:rPr lang="en-US" altLang="zh-CN" sz="2000" dirty="0">
                <a:solidFill>
                  <a:srgbClr val="7030A0"/>
                </a:solidFill>
                <a:latin typeface="Chalkduster" charset="0"/>
                <a:ea typeface="宋体" panose="02010600030101010101" pitchFamily="2" charset="-122"/>
                <a:sym typeface="Chalkduster" charset="0"/>
              </a:rPr>
              <a:t>neutrino </a:t>
            </a:r>
            <a:r>
              <a:rPr lang="en-US" altLang="zh-CN" sz="2000" dirty="0" smtClean="0">
                <a:solidFill>
                  <a:srgbClr val="7030A0"/>
                </a:solidFill>
                <a:latin typeface="Chalkduster" charset="0"/>
                <a:ea typeface="宋体" panose="02010600030101010101" pitchFamily="2" charset="-122"/>
                <a:sym typeface="Chalkduster" charset="0"/>
              </a:rPr>
              <a:t>emissivity</a:t>
            </a:r>
            <a:r>
              <a:rPr lang="en-US" altLang="zh-CN" sz="2000" dirty="0" smtClean="0">
                <a:latin typeface="Chalkduster" charset="0"/>
                <a:ea typeface="宋体" panose="02010600030101010101" pitchFamily="2" charset="-122"/>
                <a:sym typeface="Chalkduster" charset="0"/>
              </a:rPr>
              <a:t> at </a:t>
            </a:r>
            <a:r>
              <a:rPr lang="en-US" altLang="zh-CN" sz="2000" dirty="0">
                <a:latin typeface="Chalkduster" charset="0"/>
                <a:ea typeface="宋体" panose="02010600030101010101" pitchFamily="2" charset="-122"/>
                <a:sym typeface="Chalkduster" charset="0"/>
              </a:rPr>
              <a:t>finite temperature in </a:t>
            </a:r>
            <a:r>
              <a:rPr lang="en-US" altLang="zh-CN" sz="2000" dirty="0" smtClean="0">
                <a:latin typeface="Chalkduster" charset="0"/>
                <a:ea typeface="宋体" panose="02010600030101010101" pitchFamily="2" charset="-122"/>
                <a:sym typeface="Chalkduster" charset="0"/>
              </a:rPr>
              <a:t>relativistic     </a:t>
            </a:r>
            <a:br>
              <a:rPr lang="en-US" altLang="zh-CN" sz="2000" dirty="0" smtClean="0">
                <a:latin typeface="Chalkduster" charset="0"/>
                <a:ea typeface="宋体" panose="02010600030101010101" pitchFamily="2" charset="-122"/>
                <a:sym typeface="Chalkduster" charset="0"/>
              </a:rPr>
            </a:br>
            <a:r>
              <a:rPr lang="en-US" altLang="zh-CN" sz="2000" dirty="0" smtClean="0">
                <a:latin typeface="Chalkduster" charset="0"/>
                <a:ea typeface="宋体" panose="02010600030101010101" pitchFamily="2" charset="-122"/>
                <a:sym typeface="Chalkduster" charset="0"/>
              </a:rPr>
              <a:t>     mean field theory.</a:t>
            </a:r>
            <a:br>
              <a:rPr lang="en-US" altLang="zh-CN" sz="2000" dirty="0" smtClean="0">
                <a:latin typeface="Chalkduster" charset="0"/>
                <a:ea typeface="宋体" panose="02010600030101010101" pitchFamily="2" charset="-122"/>
                <a:sym typeface="Chalkduster" charset="0"/>
              </a:rPr>
            </a:br>
            <a:r>
              <a:rPr lang="en-US" altLang="zh-CN" sz="2000" dirty="0" smtClean="0">
                <a:latin typeface="Chalkduster" charset="0"/>
                <a:ea typeface="宋体" panose="02010600030101010101" pitchFamily="2" charset="-122"/>
                <a:sym typeface="Chalkduster" charset="0"/>
              </a:rPr>
              <a:t>2. The </a:t>
            </a:r>
            <a:r>
              <a:rPr lang="en-US" altLang="zh-CN" sz="2000" dirty="0">
                <a:latin typeface="Chalkduster" charset="0"/>
                <a:ea typeface="宋体" panose="02010600030101010101" pitchFamily="2" charset="-122"/>
                <a:sym typeface="Chalkduster" charset="0"/>
              </a:rPr>
              <a:t>neutrino </a:t>
            </a:r>
            <a:r>
              <a:rPr lang="en-US" altLang="zh-CN" sz="2000" dirty="0" smtClean="0">
                <a:latin typeface="Chalkduster" charset="0"/>
                <a:ea typeface="宋体" panose="02010600030101010101" pitchFamily="2" charset="-122"/>
                <a:sym typeface="Chalkduster" charset="0"/>
              </a:rPr>
              <a:t>emissivity in non-relativistic limit is mainly determined </a:t>
            </a:r>
            <a:br>
              <a:rPr lang="en-US" altLang="zh-CN" sz="2000" dirty="0" smtClean="0">
                <a:latin typeface="Chalkduster" charset="0"/>
                <a:ea typeface="宋体" panose="02010600030101010101" pitchFamily="2" charset="-122"/>
                <a:sym typeface="Chalkduster" charset="0"/>
              </a:rPr>
            </a:br>
            <a:r>
              <a:rPr lang="en-US" altLang="zh-CN" sz="2000" dirty="0" smtClean="0">
                <a:latin typeface="Chalkduster" charset="0"/>
                <a:ea typeface="宋体" panose="02010600030101010101" pitchFamily="2" charset="-122"/>
                <a:sym typeface="Chalkduster" charset="0"/>
              </a:rPr>
              <a:t>     by the </a:t>
            </a:r>
            <a:r>
              <a:rPr lang="en-US" altLang="zh-CN" sz="2000" dirty="0" smtClean="0">
                <a:solidFill>
                  <a:srgbClr val="7030A0"/>
                </a:solidFill>
                <a:latin typeface="Chalkduster" charset="0"/>
                <a:ea typeface="宋体" panose="02010600030101010101" pitchFamily="2" charset="-122"/>
                <a:sym typeface="Chalkduster" charset="0"/>
              </a:rPr>
              <a:t>nucleon effective masses</a:t>
            </a:r>
            <a:r>
              <a:rPr lang="en-US" altLang="zh-CN" sz="2000" dirty="0" smtClean="0">
                <a:latin typeface="Chalkduster" charset="0"/>
                <a:ea typeface="宋体" panose="02010600030101010101" pitchFamily="2" charset="-122"/>
                <a:sym typeface="Chalkduster" charset="0"/>
              </a:rPr>
              <a:t>.</a:t>
            </a:r>
            <a:br>
              <a:rPr lang="en-US" altLang="zh-CN" sz="2000" dirty="0" smtClean="0">
                <a:latin typeface="Chalkduster" charset="0"/>
                <a:ea typeface="宋体" panose="02010600030101010101" pitchFamily="2" charset="-122"/>
                <a:sym typeface="Chalkduster" charset="0"/>
              </a:rPr>
            </a:br>
            <a:r>
              <a:rPr lang="en-US" altLang="zh-CN" sz="2000" dirty="0" smtClean="0">
                <a:latin typeface="Chalkduster" charset="0"/>
                <a:ea typeface="宋体" panose="02010600030101010101" pitchFamily="2" charset="-122"/>
                <a:sym typeface="Chalkduster" charset="0"/>
              </a:rPr>
              <a:t>3. The </a:t>
            </a:r>
            <a:r>
              <a:rPr lang="en-US" altLang="zh-CN" sz="2000" dirty="0">
                <a:latin typeface="Chalkduster" charset="0"/>
                <a:ea typeface="宋体" panose="02010600030101010101" pitchFamily="2" charset="-122"/>
                <a:sym typeface="Chalkduster" charset="0"/>
              </a:rPr>
              <a:t>neutrino </a:t>
            </a:r>
            <a:r>
              <a:rPr lang="en-US" altLang="zh-CN" sz="2000" dirty="0" smtClean="0">
                <a:latin typeface="Chalkduster" charset="0"/>
                <a:ea typeface="宋体" panose="02010600030101010101" pitchFamily="2" charset="-122"/>
                <a:sym typeface="Chalkduster" charset="0"/>
              </a:rPr>
              <a:t>emissivity becomes larger at high temperature and </a:t>
            </a:r>
            <a:br>
              <a:rPr lang="en-US" altLang="zh-CN" sz="2000" dirty="0" smtClean="0">
                <a:latin typeface="Chalkduster" charset="0"/>
                <a:ea typeface="宋体" panose="02010600030101010101" pitchFamily="2" charset="-122"/>
                <a:sym typeface="Chalkduster" charset="0"/>
              </a:rPr>
            </a:br>
            <a:r>
              <a:rPr lang="en-US" altLang="zh-CN" sz="2000" dirty="0" smtClean="0">
                <a:latin typeface="Chalkduster" charset="0"/>
                <a:ea typeface="宋体" panose="02010600030101010101" pitchFamily="2" charset="-122"/>
                <a:sym typeface="Chalkduster" charset="0"/>
              </a:rPr>
              <a:t>     </a:t>
            </a:r>
            <a:r>
              <a:rPr lang="en-US" altLang="zh-CN" sz="2000" dirty="0" smtClean="0">
                <a:solidFill>
                  <a:srgbClr val="7030A0"/>
                </a:solidFill>
                <a:latin typeface="Chalkduster" charset="0"/>
                <a:ea typeface="宋体" panose="02010600030101010101" pitchFamily="2" charset="-122"/>
                <a:sym typeface="Chalkduster" charset="0"/>
              </a:rPr>
              <a:t>suppressed at large density</a:t>
            </a:r>
            <a:r>
              <a:rPr lang="en-US" altLang="zh-CN" sz="2000" dirty="0" smtClean="0">
                <a:latin typeface="Chalkduster" charset="0"/>
                <a:ea typeface="宋体" panose="02010600030101010101" pitchFamily="2" charset="-122"/>
                <a:sym typeface="Chalkduster" charset="0"/>
              </a:rPr>
              <a:t>.</a:t>
            </a:r>
            <a:br>
              <a:rPr lang="en-US" altLang="zh-CN" sz="2000" dirty="0" smtClean="0">
                <a:latin typeface="Chalkduster" charset="0"/>
                <a:ea typeface="宋体" panose="02010600030101010101" pitchFamily="2" charset="-122"/>
                <a:sym typeface="Chalkduster" charset="0"/>
              </a:rPr>
            </a:br>
            <a:r>
              <a:rPr lang="en-US" altLang="zh-CN" sz="2000" dirty="0" smtClean="0">
                <a:latin typeface="Chalkduster" charset="0"/>
                <a:ea typeface="宋体" panose="02010600030101010101" pitchFamily="2" charset="-122"/>
                <a:sym typeface="Chalkduster" charset="0"/>
              </a:rPr>
              <a:t>4. The </a:t>
            </a:r>
            <a:r>
              <a:rPr lang="en-US" altLang="zh-CN" sz="2000" dirty="0" err="1" smtClean="0">
                <a:solidFill>
                  <a:srgbClr val="7030A0"/>
                </a:solidFill>
                <a:latin typeface="Chalkduster" charset="0"/>
                <a:ea typeface="宋体" panose="02010600030101010101" pitchFamily="2" charset="-122"/>
                <a:sym typeface="Chalkduster" charset="0"/>
              </a:rPr>
              <a:t>isovector</a:t>
            </a:r>
            <a:r>
              <a:rPr lang="en-US" altLang="zh-CN" sz="2000" dirty="0" smtClean="0">
                <a:solidFill>
                  <a:srgbClr val="7030A0"/>
                </a:solidFill>
                <a:latin typeface="Chalkduster" charset="0"/>
                <a:ea typeface="宋体" panose="02010600030101010101" pitchFamily="2" charset="-122"/>
                <a:sym typeface="Chalkduster" charset="0"/>
              </a:rPr>
              <a:t> meson</a:t>
            </a:r>
            <a:r>
              <a:rPr lang="en-US" altLang="zh-CN" sz="2000" dirty="0" smtClean="0">
                <a:latin typeface="Chalkduster" charset="0"/>
                <a:ea typeface="宋体" panose="02010600030101010101" pitchFamily="2" charset="-122"/>
                <a:sym typeface="Chalkduster" charset="0"/>
              </a:rPr>
              <a:t> is very important in neutrino emission, which </a:t>
            </a:r>
            <a:br>
              <a:rPr lang="en-US" altLang="zh-CN" sz="2000" dirty="0" smtClean="0">
                <a:latin typeface="Chalkduster" charset="0"/>
                <a:ea typeface="宋体" panose="02010600030101010101" pitchFamily="2" charset="-122"/>
                <a:sym typeface="Chalkduster" charset="0"/>
              </a:rPr>
            </a:br>
            <a:r>
              <a:rPr lang="en-US" altLang="zh-CN" sz="2000" dirty="0" smtClean="0">
                <a:latin typeface="Chalkduster" charset="0"/>
                <a:ea typeface="宋体" panose="02010600030101010101" pitchFamily="2" charset="-122"/>
                <a:sym typeface="Chalkduster" charset="0"/>
              </a:rPr>
              <a:t>    generates the proton-neutron mass splitting.    </a:t>
            </a:r>
            <a:br>
              <a:rPr lang="en-US" altLang="zh-CN" sz="2000" dirty="0" smtClean="0">
                <a:latin typeface="Chalkduster" charset="0"/>
                <a:ea typeface="宋体" panose="02010600030101010101" pitchFamily="2" charset="-122"/>
                <a:sym typeface="Chalkduster" charset="0"/>
              </a:rPr>
            </a:br>
            <a:r>
              <a:rPr lang="en-US" altLang="zh-CN" sz="3600" dirty="0">
                <a:latin typeface="Chalkduster" charset="0"/>
                <a:ea typeface="宋体" panose="02010600030101010101" pitchFamily="2" charset="-122"/>
                <a:sym typeface="Chalkduster" charset="0"/>
              </a:rPr>
              <a:t/>
            </a:r>
            <a:br>
              <a:rPr lang="en-US" altLang="zh-CN" sz="3600" dirty="0">
                <a:latin typeface="Chalkduster" charset="0"/>
                <a:ea typeface="宋体" panose="02010600030101010101" pitchFamily="2" charset="-122"/>
                <a:sym typeface="Chalkduster" charset="0"/>
              </a:rPr>
            </a:br>
            <a:r>
              <a:rPr lang="en-US" altLang="zh-CN" sz="3600" dirty="0" smtClean="0">
                <a:latin typeface="Chalkduster" charset="0"/>
                <a:ea typeface="宋体" panose="02010600030101010101" pitchFamily="2" charset="-122"/>
                <a:sym typeface="Chalkduster" charset="0"/>
              </a:rPr>
              <a:t>Perspectives</a:t>
            </a:r>
            <a:r>
              <a:rPr lang="en-US" altLang="zh-CN" sz="3600" dirty="0">
                <a:latin typeface="Chalkduster" charset="0"/>
                <a:ea typeface="宋体" panose="02010600030101010101" pitchFamily="2" charset="-122"/>
                <a:sym typeface="Chalkduster" charset="0"/>
              </a:rPr>
              <a:t/>
            </a:r>
            <a:br>
              <a:rPr lang="en-US" altLang="zh-CN" sz="3600" dirty="0">
                <a:latin typeface="Chalkduster" charset="0"/>
                <a:ea typeface="宋体" panose="02010600030101010101" pitchFamily="2" charset="-122"/>
                <a:sym typeface="Chalkduster" charset="0"/>
              </a:rPr>
            </a:br>
            <a:r>
              <a:rPr lang="en-US" altLang="zh-CN" sz="2000" dirty="0">
                <a:latin typeface="Chalkduster" charset="0"/>
                <a:ea typeface="宋体" panose="02010600030101010101" pitchFamily="2" charset="-122"/>
                <a:sym typeface="Chalkduster" charset="0"/>
              </a:rPr>
              <a:t>1</a:t>
            </a:r>
            <a:r>
              <a:rPr lang="en-US" altLang="zh-CN" sz="2000" dirty="0" smtClean="0">
                <a:latin typeface="Chalkduster" charset="0"/>
                <a:ea typeface="宋体" panose="02010600030101010101" pitchFamily="2" charset="-122"/>
                <a:sym typeface="Chalkduster" charset="0"/>
              </a:rPr>
              <a:t>. The </a:t>
            </a:r>
            <a:r>
              <a:rPr lang="en-US" altLang="zh-CN" sz="2000" dirty="0" smtClean="0">
                <a:solidFill>
                  <a:srgbClr val="008000"/>
                </a:solidFill>
                <a:latin typeface="Chalkduster" charset="0"/>
                <a:ea typeface="宋体" panose="02010600030101010101" pitchFamily="2" charset="-122"/>
                <a:sym typeface="Chalkduster" charset="0"/>
              </a:rPr>
              <a:t>relativistic</a:t>
            </a:r>
            <a:r>
              <a:rPr lang="en-US" altLang="zh-CN" sz="2000" dirty="0" smtClean="0">
                <a:latin typeface="Chalkduster" charset="0"/>
                <a:ea typeface="宋体" panose="02010600030101010101" pitchFamily="2" charset="-122"/>
                <a:sym typeface="Chalkduster" charset="0"/>
              </a:rPr>
              <a:t> beta decay matrix elements</a:t>
            </a:r>
            <a:br>
              <a:rPr lang="en-US" altLang="zh-CN" sz="2000" dirty="0" smtClean="0">
                <a:latin typeface="Chalkduster" charset="0"/>
                <a:ea typeface="宋体" panose="02010600030101010101" pitchFamily="2" charset="-122"/>
                <a:sym typeface="Chalkduster" charset="0"/>
              </a:rPr>
            </a:br>
            <a:r>
              <a:rPr lang="en-US" altLang="zh-CN" sz="2000" dirty="0" smtClean="0">
                <a:latin typeface="Chalkduster" charset="0"/>
                <a:ea typeface="宋体" panose="02010600030101010101" pitchFamily="2" charset="-122"/>
                <a:sym typeface="Chalkduster" charset="0"/>
              </a:rPr>
              <a:t>2. The effective mass splitting from </a:t>
            </a:r>
            <a:r>
              <a:rPr lang="en-US" altLang="zh-CN" sz="2000" dirty="0" err="1" smtClean="0">
                <a:solidFill>
                  <a:srgbClr val="008000"/>
                </a:solidFill>
                <a:latin typeface="Chalkduster" charset="0"/>
                <a:ea typeface="宋体" panose="02010600030101010101" pitchFamily="2" charset="-122"/>
                <a:sym typeface="Chalkduster" charset="0"/>
              </a:rPr>
              <a:t>Fock</a:t>
            </a:r>
            <a:r>
              <a:rPr lang="en-US" altLang="zh-CN" sz="2000" dirty="0" smtClean="0">
                <a:solidFill>
                  <a:srgbClr val="008000"/>
                </a:solidFill>
                <a:latin typeface="Chalkduster" charset="0"/>
                <a:ea typeface="宋体" panose="02010600030101010101" pitchFamily="2" charset="-122"/>
                <a:sym typeface="Chalkduster" charset="0"/>
              </a:rPr>
              <a:t> term</a:t>
            </a:r>
            <a:br>
              <a:rPr lang="en-US" altLang="zh-CN" sz="2000" dirty="0" smtClean="0">
                <a:solidFill>
                  <a:srgbClr val="008000"/>
                </a:solidFill>
                <a:latin typeface="Chalkduster" charset="0"/>
                <a:ea typeface="宋体" panose="02010600030101010101" pitchFamily="2" charset="-122"/>
                <a:sym typeface="Chalkduster" charset="0"/>
              </a:rPr>
            </a:br>
            <a:r>
              <a:rPr lang="en-US" altLang="zh-CN" sz="2000" dirty="0" smtClean="0">
                <a:latin typeface="Chalkduster" charset="0"/>
                <a:ea typeface="宋体" panose="02010600030101010101" pitchFamily="2" charset="-122"/>
                <a:sym typeface="Chalkduster" charset="0"/>
              </a:rPr>
              <a:t>3. The neutrino emissivity in </a:t>
            </a:r>
            <a:r>
              <a:rPr lang="en-US" altLang="zh-CN" sz="2000" dirty="0" smtClean="0">
                <a:solidFill>
                  <a:srgbClr val="008000"/>
                </a:solidFill>
                <a:latin typeface="Chalkduster" charset="0"/>
                <a:ea typeface="宋体" panose="02010600030101010101" pitchFamily="2" charset="-122"/>
                <a:sym typeface="Chalkduster" charset="0"/>
              </a:rPr>
              <a:t>strangeness freedom</a:t>
            </a:r>
            <a:br>
              <a:rPr lang="en-US" altLang="zh-CN" sz="2000" dirty="0" smtClean="0">
                <a:solidFill>
                  <a:srgbClr val="008000"/>
                </a:solidFill>
                <a:latin typeface="Chalkduster" charset="0"/>
                <a:ea typeface="宋体" panose="02010600030101010101" pitchFamily="2" charset="-122"/>
                <a:sym typeface="Chalkduster" charset="0"/>
              </a:rPr>
            </a:br>
            <a:r>
              <a:rPr lang="en-US" altLang="zh-CN" sz="2000" dirty="0" smtClean="0">
                <a:solidFill>
                  <a:srgbClr val="008000"/>
                </a:solidFill>
                <a:latin typeface="Chalkduster" charset="0"/>
                <a:ea typeface="宋体" panose="02010600030101010101" pitchFamily="2" charset="-122"/>
                <a:sym typeface="Chalkduster" charset="0"/>
              </a:rPr>
              <a:t>    </a:t>
            </a:r>
            <a:r>
              <a:rPr lang="en-US" altLang="zh-CN" sz="3200" dirty="0" smtClean="0">
                <a:latin typeface="Chalkduster" charset="0"/>
                <a:ea typeface="宋体" panose="02010600030101010101" pitchFamily="2" charset="-122"/>
                <a:sym typeface="Chalkduster" charset="0"/>
              </a:rPr>
              <a:t> ……</a:t>
            </a:r>
            <a:endParaRPr lang="en-US" altLang="zh-CN" sz="3200" dirty="0">
              <a:latin typeface="Chalkduster" charset="0"/>
              <a:ea typeface="宋体" panose="02010600030101010101" pitchFamily="2" charset="-122"/>
              <a:sym typeface="Chalkduster" charset="0"/>
            </a:endParaRPr>
          </a:p>
        </p:txBody>
      </p:sp>
    </p:spTree>
    <p:extLst>
      <p:ext uri="{BB962C8B-B14F-4D97-AF65-F5344CB8AC3E}">
        <p14:creationId xmlns:p14="http://schemas.microsoft.com/office/powerpoint/2010/main" val="419031633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710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97707"/>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7107" name="Rectangle 3"/>
          <p:cNvSpPr>
            <a:spLocks/>
          </p:cNvSpPr>
          <p:nvPr/>
        </p:nvSpPr>
        <p:spPr bwMode="auto">
          <a:xfrm>
            <a:off x="418146" y="6542157"/>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47108" name="Rectangle 4"/>
          <p:cNvSpPr>
            <a:spLocks/>
          </p:cNvSpPr>
          <p:nvPr/>
        </p:nvSpPr>
        <p:spPr bwMode="auto">
          <a:xfrm>
            <a:off x="3949699" y="6535845"/>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4710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71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7111" name="Rectangle 7"/>
          <p:cNvSpPr>
            <a:spLocks/>
          </p:cNvSpPr>
          <p:nvPr/>
        </p:nvSpPr>
        <p:spPr bwMode="auto">
          <a:xfrm>
            <a:off x="110814" y="2416333"/>
            <a:ext cx="8925682" cy="231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zh-CN" sz="5900" dirty="0">
                <a:latin typeface="Segoe Print" panose="02000600000000000000" pitchFamily="2" charset="0"/>
                <a:ea typeface="宋体" panose="02010600030101010101" pitchFamily="2" charset="-122"/>
                <a:sym typeface="Snell Roundhand" charset="0"/>
              </a:rPr>
              <a:t>Thank  you very much  </a:t>
            </a:r>
          </a:p>
          <a:p>
            <a:pPr algn="ctr"/>
            <a:r>
              <a:rPr lang="en-US" altLang="zh-CN" sz="5900" dirty="0">
                <a:latin typeface="Segoe Print" panose="02000600000000000000" pitchFamily="2" charset="0"/>
                <a:ea typeface="宋体" panose="02010600030101010101" pitchFamily="2" charset="-122"/>
                <a:sym typeface="Snell Roundhand" charset="0"/>
              </a:rPr>
              <a:t>for your attention</a:t>
            </a:r>
            <a:r>
              <a:rPr lang="en-US" altLang="zh-CN" sz="5500" dirty="0">
                <a:latin typeface="Segoe Print" panose="02000600000000000000" pitchFamily="2" charset="0"/>
                <a:ea typeface="宋体" panose="02010600030101010101" pitchFamily="2" charset="-122"/>
                <a:sym typeface="Snell Roundhand" charset="0"/>
              </a:rPr>
              <a:t>!</a:t>
            </a:r>
          </a:p>
          <a:p>
            <a:pPr algn="ctr"/>
            <a:r>
              <a:rPr lang="en-US" altLang="zh-CN" sz="5500" dirty="0">
                <a:latin typeface="Segoe Print" panose="02000600000000000000" pitchFamily="2" charset="0"/>
                <a:ea typeface="宋体" panose="02010600030101010101" pitchFamily="2" charset="-122"/>
                <a:sym typeface="Snell Roundhand" charset="0"/>
              </a:rPr>
              <a:t> </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4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9" y="6453336"/>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0243" name="Rectangle 3"/>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10244" name="Rectangle 4"/>
          <p:cNvSpPr>
            <a:spLocks/>
          </p:cNvSpPr>
          <p:nvPr/>
        </p:nvSpPr>
        <p:spPr bwMode="auto">
          <a:xfrm>
            <a:off x="4029868" y="6559550"/>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24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
          <p:cNvSpPr txBox="1">
            <a:spLocks noChangeArrowheads="1"/>
          </p:cNvSpPr>
          <p:nvPr/>
        </p:nvSpPr>
        <p:spPr>
          <a:xfrm>
            <a:off x="5917" y="0"/>
            <a:ext cx="5940858" cy="773113"/>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sym typeface="Arial" panose="020B0604020202020204" pitchFamily="34" charset="0"/>
              </a:defRPr>
            </a:lvl1pPr>
            <a:lvl2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2pPr>
            <a:lvl3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3pPr>
            <a:lvl4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4pPr>
            <a:lvl5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9pPr>
          </a:lstStyle>
          <a:p>
            <a:r>
              <a:rPr lang="en-US" altLang="zh-CN" sz="3600" b="1" dirty="0" smtClean="0">
                <a:solidFill>
                  <a:srgbClr val="3366CC"/>
                </a:solidFill>
                <a:ea typeface="宋体" panose="02010600030101010101" pitchFamily="2" charset="-122"/>
              </a:rPr>
              <a:t>The origin of </a:t>
            </a:r>
            <a:r>
              <a:rPr lang="en-US" altLang="zh-CN" sz="3600" b="1" dirty="0">
                <a:solidFill>
                  <a:srgbClr val="3366CC"/>
                </a:solidFill>
                <a:ea typeface="宋体" panose="02010600030101010101" pitchFamily="2" charset="-122"/>
              </a:rPr>
              <a:t>n</a:t>
            </a:r>
            <a:r>
              <a:rPr lang="en-US" altLang="zh-CN" sz="3600" b="1" dirty="0" smtClean="0">
                <a:solidFill>
                  <a:srgbClr val="3366CC"/>
                </a:solidFill>
                <a:ea typeface="宋体" panose="02010600030101010101" pitchFamily="2" charset="-122"/>
              </a:rPr>
              <a:t>eutron star</a:t>
            </a:r>
            <a:endParaRPr lang="en-US" altLang="zh-CN" sz="3600" b="1" dirty="0">
              <a:solidFill>
                <a:srgbClr val="3366CC"/>
              </a:solidFill>
              <a:ea typeface="宋体" panose="02010600030101010101" pitchFamily="2" charset="-122"/>
            </a:endParaRP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09" y="1291114"/>
            <a:ext cx="8930580" cy="4581989"/>
          </a:xfrm>
          <a:prstGeom prst="rect">
            <a:avLst/>
          </a:prstGeom>
        </p:spPr>
      </p:pic>
      <p:sp>
        <p:nvSpPr>
          <p:cNvPr id="5" name="矩形 4"/>
          <p:cNvSpPr/>
          <p:nvPr/>
        </p:nvSpPr>
        <p:spPr>
          <a:xfrm>
            <a:off x="611560" y="5873103"/>
            <a:ext cx="8249672" cy="461665"/>
          </a:xfrm>
          <a:prstGeom prst="rect">
            <a:avLst/>
          </a:prstGeom>
        </p:spPr>
        <p:txBody>
          <a:bodyPr wrap="square">
            <a:spAutoFit/>
          </a:bodyPr>
          <a:lstStyle/>
          <a:p>
            <a:r>
              <a:rPr lang="zh-CN" altLang="en-US" sz="2400" dirty="0"/>
              <a:t>http://www.seasky.org/celestial-objects/stars.html</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1" y="773113"/>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33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1" y="6481142"/>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3315" name="Rectangle 3"/>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13316" name="Rectangle 4"/>
          <p:cNvSpPr>
            <a:spLocks/>
          </p:cNvSpPr>
          <p:nvPr/>
        </p:nvSpPr>
        <p:spPr bwMode="auto">
          <a:xfrm>
            <a:off x="3949700" y="6525592"/>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a:solidFill>
                  <a:srgbClr val="4D0069"/>
                </a:solidFill>
                <a:latin typeface="Chalkboard Bold" charset="0"/>
                <a:ea typeface="宋体" panose="02010600030101010101" pitchFamily="2" charset="-122"/>
                <a:sym typeface="Chalkboard Bold" charset="0"/>
              </a:rPr>
              <a:t>Jinniu Hu</a:t>
            </a:r>
          </a:p>
        </p:txBody>
      </p:sp>
      <p:pic>
        <p:nvPicPr>
          <p:cNvPr id="133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331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1160436"/>
            <a:ext cx="3960440" cy="522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
          <p:cNvSpPr txBox="1">
            <a:spLocks noChangeArrowheads="1"/>
          </p:cNvSpPr>
          <p:nvPr/>
        </p:nvSpPr>
        <p:spPr>
          <a:xfrm>
            <a:off x="-649884" y="3469"/>
            <a:ext cx="6243638" cy="9906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sym typeface="Arial" panose="020B0604020202020204" pitchFamily="34" charset="0"/>
              </a:defRPr>
            </a:lvl1pPr>
            <a:lvl2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2pPr>
            <a:lvl3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3pPr>
            <a:lvl4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4pPr>
            <a:lvl5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9pPr>
          </a:lstStyle>
          <a:p>
            <a:r>
              <a:rPr lang="en-US" altLang="zh-CN" sz="3600" b="1" dirty="0" smtClean="0">
                <a:solidFill>
                  <a:srgbClr val="3366CC"/>
                </a:solidFill>
                <a:ea typeface="宋体" panose="02010600030101010101" pitchFamily="2" charset="-122"/>
              </a:rPr>
              <a:t>Neutron star cooling</a:t>
            </a:r>
            <a:endParaRPr lang="en-US" altLang="zh-CN" sz="3600" b="1" dirty="0">
              <a:solidFill>
                <a:srgbClr val="3366CC"/>
              </a:solidFill>
              <a:ea typeface="宋体" panose="02010600030101010101" pitchFamily="2" charset="-122"/>
            </a:endParaRPr>
          </a:p>
        </p:txBody>
      </p:sp>
      <p:sp>
        <p:nvSpPr>
          <p:cNvPr id="10" name="Text Box 14"/>
          <p:cNvSpPr txBox="1">
            <a:spLocks noChangeArrowheads="1"/>
          </p:cNvSpPr>
          <p:nvPr/>
        </p:nvSpPr>
        <p:spPr bwMode="auto">
          <a:xfrm>
            <a:off x="4527374" y="1196752"/>
            <a:ext cx="4467401" cy="523220"/>
          </a:xfrm>
          <a:prstGeom prst="rect">
            <a:avLst/>
          </a:prstGeom>
          <a:solidFill>
            <a:srgbClr val="FF0000">
              <a:alpha val="25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dirty="0">
                <a:solidFill>
                  <a:srgbClr val="FF0000"/>
                </a:solidFill>
              </a:rPr>
              <a:t>Direct </a:t>
            </a:r>
            <a:r>
              <a:rPr lang="en-US" altLang="zh-CN" sz="2800" b="1" dirty="0" err="1" smtClean="0">
                <a:solidFill>
                  <a:srgbClr val="FF0000"/>
                </a:solidFill>
              </a:rPr>
              <a:t>Urca</a:t>
            </a:r>
            <a:r>
              <a:rPr lang="en-US" altLang="zh-CN" sz="2800" b="1" dirty="0" smtClean="0">
                <a:solidFill>
                  <a:srgbClr val="FF0000"/>
                </a:solidFill>
              </a:rPr>
              <a:t> process</a:t>
            </a:r>
            <a:r>
              <a:rPr lang="en-US" altLang="zh-CN" sz="2800" dirty="0" smtClean="0"/>
              <a:t>                 </a:t>
            </a:r>
            <a:endParaRPr lang="en-US" altLang="zh-CN" sz="2800" dirty="0"/>
          </a:p>
        </p:txBody>
      </p:sp>
      <p:sp>
        <p:nvSpPr>
          <p:cNvPr id="11" name="Text Box 21"/>
          <p:cNvSpPr txBox="1">
            <a:spLocks noChangeArrowheads="1"/>
          </p:cNvSpPr>
          <p:nvPr/>
        </p:nvSpPr>
        <p:spPr bwMode="auto">
          <a:xfrm>
            <a:off x="4541290" y="2539798"/>
            <a:ext cx="4453486" cy="523220"/>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dirty="0"/>
              <a:t>Modified </a:t>
            </a:r>
            <a:r>
              <a:rPr lang="en-US" altLang="zh-CN" sz="2800" b="1" dirty="0" err="1" smtClean="0"/>
              <a:t>Urca</a:t>
            </a:r>
            <a:r>
              <a:rPr lang="en-US" altLang="zh-CN" sz="2800" b="1" dirty="0" smtClean="0"/>
              <a:t> process</a:t>
            </a:r>
            <a:r>
              <a:rPr lang="en-US" altLang="zh-CN" sz="2800" dirty="0" smtClean="0"/>
              <a:t>                </a:t>
            </a:r>
            <a:endParaRPr lang="en-US" altLang="zh-CN" sz="2800" dirty="0"/>
          </a:p>
        </p:txBody>
      </p:sp>
      <p:sp>
        <p:nvSpPr>
          <p:cNvPr id="12" name="Text Box 23"/>
          <p:cNvSpPr txBox="1">
            <a:spLocks noChangeArrowheads="1"/>
          </p:cNvSpPr>
          <p:nvPr/>
        </p:nvSpPr>
        <p:spPr bwMode="auto">
          <a:xfrm>
            <a:off x="4541290" y="4418037"/>
            <a:ext cx="4453485" cy="954107"/>
          </a:xfrm>
          <a:prstGeom prst="rect">
            <a:avLst/>
          </a:prstGeom>
          <a:solidFill>
            <a:srgbClr val="FF0000">
              <a:alpha val="14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dirty="0">
                <a:solidFill>
                  <a:srgbClr val="FF3399"/>
                </a:solidFill>
              </a:rPr>
              <a:t>NN </a:t>
            </a:r>
            <a:r>
              <a:rPr lang="en-US" altLang="zh-CN" sz="2800" b="1" dirty="0" smtClean="0">
                <a:solidFill>
                  <a:srgbClr val="FF3399"/>
                </a:solidFill>
              </a:rPr>
              <a:t>bremsstrahlung process</a:t>
            </a:r>
            <a:r>
              <a:rPr lang="en-US" altLang="zh-CN" sz="2800" dirty="0" smtClean="0"/>
              <a:t>                </a:t>
            </a:r>
            <a:endParaRPr lang="en-US" altLang="zh-CN" sz="2800" dirty="0"/>
          </a:p>
        </p:txBody>
      </p:sp>
      <p:graphicFrame>
        <p:nvGraphicFramePr>
          <p:cNvPr id="13" name="Object 15"/>
          <p:cNvGraphicFramePr>
            <a:graphicFrameLocks noChangeAspect="1"/>
          </p:cNvGraphicFramePr>
          <p:nvPr>
            <p:extLst/>
          </p:nvPr>
        </p:nvGraphicFramePr>
        <p:xfrm>
          <a:off x="4524199" y="1823337"/>
          <a:ext cx="4505793" cy="639484"/>
        </p:xfrm>
        <a:graphic>
          <a:graphicData uri="http://schemas.openxmlformats.org/presentationml/2006/ole">
            <mc:AlternateContent xmlns:mc="http://schemas.openxmlformats.org/markup-compatibility/2006">
              <mc:Choice xmlns:v="urn:schemas-microsoft-com:vml" Requires="v">
                <p:oleObj spid="_x0000_s31848" name="Equation" r:id="rId8" imgW="1930320" imgH="228600" progId="Equation.DSMT4">
                  <p:embed/>
                </p:oleObj>
              </mc:Choice>
              <mc:Fallback>
                <p:oleObj name="Equation" r:id="rId8" imgW="193032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4199" y="1823337"/>
                        <a:ext cx="4505793" cy="639484"/>
                      </a:xfrm>
                      <a:prstGeom prst="rect">
                        <a:avLst/>
                      </a:prstGeom>
                      <a:noFill/>
                      <a:ln>
                        <a:noFill/>
                      </a:ln>
                      <a:effectLst/>
                      <a:extLst/>
                    </p:spPr>
                  </p:pic>
                </p:oleObj>
              </mc:Fallback>
            </mc:AlternateContent>
          </a:graphicData>
        </a:graphic>
      </p:graphicFrame>
      <p:graphicFrame>
        <p:nvGraphicFramePr>
          <p:cNvPr id="14" name="Object 22"/>
          <p:cNvGraphicFramePr>
            <a:graphicFrameLocks noChangeAspect="1"/>
          </p:cNvGraphicFramePr>
          <p:nvPr>
            <p:extLst/>
          </p:nvPr>
        </p:nvGraphicFramePr>
        <p:xfrm>
          <a:off x="4791075" y="3181132"/>
          <a:ext cx="3819525" cy="1179512"/>
        </p:xfrm>
        <a:graphic>
          <a:graphicData uri="http://schemas.openxmlformats.org/presentationml/2006/ole">
            <mc:AlternateContent xmlns:mc="http://schemas.openxmlformats.org/markup-compatibility/2006">
              <mc:Choice xmlns:v="urn:schemas-microsoft-com:vml" Requires="v">
                <p:oleObj spid="_x0000_s31849" name="Equation" r:id="rId10" imgW="1676160" imgH="431640" progId="Equation.DSMT4">
                  <p:embed/>
                </p:oleObj>
              </mc:Choice>
              <mc:Fallback>
                <p:oleObj name="Equation" r:id="rId10" imgW="1676160" imgH="431640" progId="Equation.DSMT4">
                  <p:embed/>
                  <p:pic>
                    <p:nvPicPr>
                      <p:cNvPr id="0" name=""/>
                      <p:cNvPicPr>
                        <a:picLocks noChangeAspect="1" noChangeArrowheads="1"/>
                      </p:cNvPicPr>
                      <p:nvPr/>
                    </p:nvPicPr>
                    <p:blipFill>
                      <a:blip r:embed="rId11"/>
                      <a:srcRect/>
                      <a:stretch>
                        <a:fillRect/>
                      </a:stretch>
                    </p:blipFill>
                    <p:spPr bwMode="auto">
                      <a:xfrm>
                        <a:off x="4791075" y="3181132"/>
                        <a:ext cx="3819525" cy="1179512"/>
                      </a:xfrm>
                      <a:prstGeom prst="rect">
                        <a:avLst/>
                      </a:prstGeom>
                      <a:noFill/>
                      <a:ln>
                        <a:noFill/>
                      </a:ln>
                      <a:effectLst/>
                      <a:extLst/>
                    </p:spPr>
                  </p:pic>
                </p:oleObj>
              </mc:Fallback>
            </mc:AlternateContent>
          </a:graphicData>
        </a:graphic>
      </p:graphicFrame>
      <p:graphicFrame>
        <p:nvGraphicFramePr>
          <p:cNvPr id="15" name="Object 24"/>
          <p:cNvGraphicFramePr>
            <a:graphicFrameLocks noChangeAspect="1"/>
          </p:cNvGraphicFramePr>
          <p:nvPr>
            <p:extLst/>
          </p:nvPr>
        </p:nvGraphicFramePr>
        <p:xfrm>
          <a:off x="4682846" y="5528369"/>
          <a:ext cx="4156455" cy="496093"/>
        </p:xfrm>
        <a:graphic>
          <a:graphicData uri="http://schemas.openxmlformats.org/presentationml/2006/ole">
            <mc:AlternateContent xmlns:mc="http://schemas.openxmlformats.org/markup-compatibility/2006">
              <mc:Choice xmlns:v="urn:schemas-microsoft-com:vml" Requires="v">
                <p:oleObj spid="_x0000_s31850" name="Equation" r:id="rId12" imgW="1485720" imgH="177480" progId="Equation.DSMT4">
                  <p:embed/>
                </p:oleObj>
              </mc:Choice>
              <mc:Fallback>
                <p:oleObj name="Equation" r:id="rId12" imgW="1485720" imgH="177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2846" y="5528369"/>
                        <a:ext cx="4156455" cy="496093"/>
                      </a:xfrm>
                      <a:prstGeom prst="rect">
                        <a:avLst/>
                      </a:prstGeom>
                      <a:noFill/>
                      <a:ln>
                        <a:noFill/>
                      </a:ln>
                      <a:effectLst/>
                      <a:extLst/>
                    </p:spPr>
                  </p:pic>
                </p:oleObj>
              </mc:Fallback>
            </mc:AlternateContent>
          </a:graphicData>
        </a:graphic>
      </p:graphicFrame>
      <p:sp>
        <p:nvSpPr>
          <p:cNvPr id="16" name="矩形 15"/>
          <p:cNvSpPr/>
          <p:nvPr/>
        </p:nvSpPr>
        <p:spPr>
          <a:xfrm>
            <a:off x="2393680" y="895989"/>
            <a:ext cx="7002797" cy="307777"/>
          </a:xfrm>
          <a:prstGeom prst="rect">
            <a:avLst/>
          </a:prstGeom>
        </p:spPr>
        <p:txBody>
          <a:bodyPr wrap="square">
            <a:spAutoFit/>
          </a:bodyPr>
          <a:lstStyle/>
          <a:p>
            <a:r>
              <a:rPr lang="en-US" altLang="zh-CN" sz="1400" b="1" dirty="0">
                <a:solidFill>
                  <a:srgbClr val="C00000"/>
                </a:solidFill>
              </a:rPr>
              <a:t>D.G. </a:t>
            </a:r>
            <a:r>
              <a:rPr lang="en-US" altLang="zh-CN" sz="1400" b="1" dirty="0" smtClean="0">
                <a:solidFill>
                  <a:srgbClr val="C00000"/>
                </a:solidFill>
              </a:rPr>
              <a:t>Yakovlev, </a:t>
            </a:r>
            <a:r>
              <a:rPr lang="en-US" altLang="zh-CN" sz="1400" b="1" dirty="0">
                <a:solidFill>
                  <a:srgbClr val="C00000"/>
                </a:solidFill>
              </a:rPr>
              <a:t>A.D. </a:t>
            </a:r>
            <a:r>
              <a:rPr lang="en-US" altLang="zh-CN" sz="1400" b="1" dirty="0" err="1" smtClean="0">
                <a:solidFill>
                  <a:srgbClr val="C00000"/>
                </a:solidFill>
              </a:rPr>
              <a:t>Kaminker</a:t>
            </a:r>
            <a:r>
              <a:rPr lang="en-US" altLang="zh-CN" sz="1400" b="1" dirty="0" smtClean="0">
                <a:solidFill>
                  <a:srgbClr val="C00000"/>
                </a:solidFill>
              </a:rPr>
              <a:t>, </a:t>
            </a:r>
            <a:r>
              <a:rPr lang="en-US" altLang="zh-CN" sz="1400" b="1" dirty="0">
                <a:solidFill>
                  <a:srgbClr val="C00000"/>
                </a:solidFill>
              </a:rPr>
              <a:t>O.Y. </a:t>
            </a:r>
            <a:r>
              <a:rPr lang="en-US" altLang="zh-CN" sz="1400" b="1" dirty="0" err="1" smtClean="0">
                <a:solidFill>
                  <a:srgbClr val="C00000"/>
                </a:solidFill>
              </a:rPr>
              <a:t>Gnedin</a:t>
            </a:r>
            <a:r>
              <a:rPr lang="en-US" altLang="zh-CN" sz="1400" b="1" dirty="0" smtClean="0">
                <a:solidFill>
                  <a:srgbClr val="C00000"/>
                </a:solidFill>
              </a:rPr>
              <a:t>, </a:t>
            </a:r>
            <a:r>
              <a:rPr lang="en-US" altLang="zh-CN" sz="1400" b="1" dirty="0">
                <a:solidFill>
                  <a:srgbClr val="C00000"/>
                </a:solidFill>
              </a:rPr>
              <a:t>P. </a:t>
            </a:r>
            <a:r>
              <a:rPr lang="en-US" altLang="zh-CN" sz="1400" b="1" dirty="0" err="1" smtClean="0">
                <a:solidFill>
                  <a:srgbClr val="C00000"/>
                </a:solidFill>
              </a:rPr>
              <a:t>Haensel</a:t>
            </a:r>
            <a:r>
              <a:rPr lang="en-US" altLang="zh-CN" sz="1400" b="1" dirty="0" smtClean="0">
                <a:solidFill>
                  <a:srgbClr val="C00000"/>
                </a:solidFill>
              </a:rPr>
              <a:t>, Phys. Rep. 354(2001)1</a:t>
            </a:r>
            <a:endParaRPr lang="zh-CN" altLang="en-US" sz="1400" b="1" dirty="0">
              <a:solidFill>
                <a:srgbClr val="C00000"/>
              </a:solidFill>
            </a:endParaRPr>
          </a:p>
        </p:txBody>
      </p:sp>
      <p:pic>
        <p:nvPicPr>
          <p:cNvPr id="17" name="图片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101" y="2547397"/>
            <a:ext cx="9020609" cy="2968178"/>
          </a:xfrm>
          <a:prstGeom prst="rect">
            <a:avLst/>
          </a:prstGeom>
        </p:spPr>
      </p:pic>
    </p:spTree>
    <p:extLst>
      <p:ext uri="{BB962C8B-B14F-4D97-AF65-F5344CB8AC3E}">
        <p14:creationId xmlns:p14="http://schemas.microsoft.com/office/powerpoint/2010/main" val="2566251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3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436444"/>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339" name="Rectangle 3"/>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14340" name="Rectangle 4"/>
          <p:cNvSpPr>
            <a:spLocks/>
          </p:cNvSpPr>
          <p:nvPr/>
        </p:nvSpPr>
        <p:spPr bwMode="auto">
          <a:xfrm>
            <a:off x="3991768" y="6562934"/>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1434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 name="Rectangle 2"/>
          <p:cNvSpPr txBox="1">
            <a:spLocks noChangeArrowheads="1"/>
          </p:cNvSpPr>
          <p:nvPr/>
        </p:nvSpPr>
        <p:spPr>
          <a:xfrm>
            <a:off x="-468560" y="-101600"/>
            <a:ext cx="7620000" cy="9906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sym typeface="Arial" panose="020B0604020202020204" pitchFamily="34" charset="0"/>
              </a:defRPr>
            </a:lvl1pPr>
            <a:lvl2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2pPr>
            <a:lvl3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3pPr>
            <a:lvl4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4pPr>
            <a:lvl5pPr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Heiti SC Light" charset="0"/>
                <a:cs typeface="Heiti SC Light" charset="0"/>
                <a:sym typeface="Arial" panose="020B0604020202020204" pitchFamily="34" charset="0"/>
              </a:defRPr>
            </a:lvl9pPr>
          </a:lstStyle>
          <a:p>
            <a:endParaRPr lang="en-US" altLang="zh-CN" sz="2400" dirty="0" smtClean="0">
              <a:ea typeface="宋体" panose="02010600030101010101" pitchFamily="2" charset="-122"/>
            </a:endParaRPr>
          </a:p>
        </p:txBody>
      </p:sp>
      <p:sp>
        <p:nvSpPr>
          <p:cNvPr id="19" name="Rectangle 7"/>
          <p:cNvSpPr>
            <a:spLocks/>
          </p:cNvSpPr>
          <p:nvPr/>
        </p:nvSpPr>
        <p:spPr bwMode="auto">
          <a:xfrm>
            <a:off x="390327" y="929331"/>
            <a:ext cx="8604448" cy="6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2400" b="1" dirty="0">
                <a:solidFill>
                  <a:srgbClr val="3366CC"/>
                </a:solidFill>
              </a:rPr>
              <a:t>The </a:t>
            </a:r>
            <a:r>
              <a:rPr lang="en-US" altLang="zh-CN" sz="2400" b="1" dirty="0" smtClean="0">
                <a:solidFill>
                  <a:srgbClr val="3366CC"/>
                </a:solidFill>
              </a:rPr>
              <a:t>research status: from the point of neutron star matter</a:t>
            </a:r>
            <a:endParaRPr lang="en-US" altLang="zh-CN" sz="2400" b="1" dirty="0">
              <a:solidFill>
                <a:srgbClr val="3366CC"/>
              </a:solidFill>
              <a:latin typeface="Chalkboard SE Bold" charset="0"/>
              <a:ea typeface="宋体" panose="02010600030101010101" pitchFamily="2" charset="-122"/>
              <a:sym typeface="Chalkboard SE Bold" charset="0"/>
            </a:endParaRPr>
          </a:p>
        </p:txBody>
      </p:sp>
      <p:sp>
        <p:nvSpPr>
          <p:cNvPr id="26" name="Rectangle 9"/>
          <p:cNvSpPr>
            <a:spLocks/>
          </p:cNvSpPr>
          <p:nvPr/>
        </p:nvSpPr>
        <p:spPr bwMode="auto">
          <a:xfrm>
            <a:off x="-36512" y="1260152"/>
            <a:ext cx="9433048" cy="512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cap="flat">
                <a:solidFill>
                  <a:schemeClr val="tx1"/>
                </a:solidFill>
                <a:miter lim="800000"/>
                <a:headEnd type="none" w="med" len="med"/>
                <a:tailEnd type="none" w="med" len="med"/>
              </a14:hiddenLine>
            </a:ext>
          </a:extLst>
        </p:spPr>
        <p:txBody>
          <a:bodyPr lIns="50800" tIns="50800" bIns="508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457200" indent="-457200">
              <a:buFont typeface="Wingdings" panose="05000000000000000000" pitchFamily="2" charset="2"/>
              <a:buChar char="Ø"/>
            </a:pPr>
            <a:r>
              <a:rPr lang="en-US" altLang="zh-CN" sz="2800" dirty="0" smtClean="0">
                <a:latin typeface="Chalkboard Bold" charset="0"/>
                <a:ea typeface="宋体" panose="02010600030101010101" pitchFamily="2" charset="-122"/>
                <a:sym typeface="Chalkboard Bold" charset="0"/>
              </a:rPr>
              <a:t>Fermi gas model</a:t>
            </a:r>
            <a:r>
              <a:rPr lang="zh-CN" altLang="en-US" sz="2800" dirty="0" smtClean="0">
                <a:latin typeface="Chalkboard Bold" charset="0"/>
                <a:ea typeface="宋体" panose="02010600030101010101" pitchFamily="2" charset="-122"/>
                <a:sym typeface="Chalkboard Bold" charset="0"/>
              </a:rPr>
              <a:t>：</a:t>
            </a:r>
            <a:endParaRPr lang="en-US" altLang="zh-CN" sz="2800" dirty="0" smtClean="0">
              <a:latin typeface="Chalkboard Bold" charset="0"/>
              <a:ea typeface="宋体" panose="02010600030101010101" pitchFamily="2" charset="-122"/>
              <a:sym typeface="Chalkboard Bold" charset="0"/>
            </a:endParaRPr>
          </a:p>
          <a:p>
            <a:r>
              <a:rPr lang="en-US" altLang="zh-CN" sz="1800" b="1" dirty="0" smtClean="0">
                <a:solidFill>
                  <a:srgbClr val="C00000"/>
                </a:solidFill>
              </a:rPr>
              <a:t>      J</a:t>
            </a:r>
            <a:r>
              <a:rPr lang="en-US" altLang="zh-CN" sz="1800" b="1" dirty="0">
                <a:solidFill>
                  <a:srgbClr val="C00000"/>
                </a:solidFill>
              </a:rPr>
              <a:t>.</a:t>
            </a:r>
            <a:r>
              <a:rPr lang="en-US" altLang="zh-CN" sz="1800" b="1" dirty="0" smtClean="0">
                <a:solidFill>
                  <a:srgbClr val="C00000"/>
                </a:solidFill>
              </a:rPr>
              <a:t> </a:t>
            </a:r>
            <a:r>
              <a:rPr lang="en-US" altLang="zh-CN" sz="1800" b="1" dirty="0">
                <a:solidFill>
                  <a:srgbClr val="C00000"/>
                </a:solidFill>
              </a:rPr>
              <a:t>M. </a:t>
            </a:r>
            <a:r>
              <a:rPr lang="en-US" altLang="zh-CN" sz="1800" b="1" dirty="0" err="1">
                <a:solidFill>
                  <a:srgbClr val="C00000"/>
                </a:solidFill>
              </a:rPr>
              <a:t>Lattimer</a:t>
            </a:r>
            <a:r>
              <a:rPr lang="en-US" altLang="zh-CN" sz="1800" b="1" dirty="0">
                <a:solidFill>
                  <a:srgbClr val="C00000"/>
                </a:solidFill>
              </a:rPr>
              <a:t>, C. J. </a:t>
            </a:r>
            <a:r>
              <a:rPr lang="en-US" altLang="zh-CN" sz="1800" b="1" dirty="0" err="1">
                <a:solidFill>
                  <a:srgbClr val="C00000"/>
                </a:solidFill>
              </a:rPr>
              <a:t>Pethick</a:t>
            </a:r>
            <a:r>
              <a:rPr lang="en-US" altLang="zh-CN" sz="1800" b="1" dirty="0">
                <a:solidFill>
                  <a:srgbClr val="C00000"/>
                </a:solidFill>
              </a:rPr>
              <a:t>, </a:t>
            </a:r>
            <a:r>
              <a:rPr lang="en-US" altLang="zh-CN" sz="1800" b="1" dirty="0" smtClean="0">
                <a:solidFill>
                  <a:srgbClr val="C00000"/>
                </a:solidFill>
              </a:rPr>
              <a:t>M. </a:t>
            </a:r>
            <a:r>
              <a:rPr lang="en-US" altLang="zh-CN" sz="1800" b="1" dirty="0">
                <a:solidFill>
                  <a:srgbClr val="C00000"/>
                </a:solidFill>
              </a:rPr>
              <a:t>Prakash, and </a:t>
            </a:r>
            <a:r>
              <a:rPr lang="en-US" altLang="zh-CN" sz="1800" b="1" dirty="0" smtClean="0">
                <a:solidFill>
                  <a:srgbClr val="C00000"/>
                </a:solidFill>
              </a:rPr>
              <a:t>P. </a:t>
            </a:r>
            <a:r>
              <a:rPr lang="en-US" altLang="zh-CN" sz="1800" b="1" dirty="0" err="1" smtClean="0">
                <a:solidFill>
                  <a:srgbClr val="C00000"/>
                </a:solidFill>
              </a:rPr>
              <a:t>Haensel</a:t>
            </a:r>
            <a:r>
              <a:rPr lang="en-US" altLang="zh-CN" sz="1800" b="1" dirty="0" smtClean="0">
                <a:solidFill>
                  <a:srgbClr val="C00000"/>
                </a:solidFill>
              </a:rPr>
              <a:t>, </a:t>
            </a:r>
          </a:p>
          <a:p>
            <a:r>
              <a:rPr lang="en-US" altLang="zh-CN" sz="1800" b="1" dirty="0" smtClean="0">
                <a:solidFill>
                  <a:srgbClr val="C00000"/>
                </a:solidFill>
              </a:rPr>
              <a:t>      Phys. Rev. </a:t>
            </a:r>
            <a:r>
              <a:rPr lang="en-US" altLang="zh-CN" sz="1800" b="1" dirty="0" err="1" smtClean="0">
                <a:solidFill>
                  <a:srgbClr val="C00000"/>
                </a:solidFill>
              </a:rPr>
              <a:t>Lett</a:t>
            </a:r>
            <a:r>
              <a:rPr lang="en-US" altLang="zh-CN" sz="1800" b="1" dirty="0" smtClean="0">
                <a:solidFill>
                  <a:srgbClr val="C00000"/>
                </a:solidFill>
              </a:rPr>
              <a:t>. 66(1991)2701</a:t>
            </a:r>
          </a:p>
          <a:p>
            <a:pPr marL="285750" indent="-285750">
              <a:buFont typeface="Wingdings" panose="05000000000000000000" pitchFamily="2" charset="2"/>
              <a:buChar char="Ø"/>
            </a:pPr>
            <a:endParaRPr lang="en-US" altLang="zh-CN" sz="1800" b="1" dirty="0" smtClean="0">
              <a:solidFill>
                <a:srgbClr val="C00000"/>
              </a:solidFill>
            </a:endParaRPr>
          </a:p>
          <a:p>
            <a:pPr marL="457200" indent="-457200">
              <a:buFont typeface="Wingdings" panose="05000000000000000000" pitchFamily="2" charset="2"/>
              <a:buChar char="Ø"/>
            </a:pPr>
            <a:r>
              <a:rPr lang="en-US" altLang="zh-CN" sz="2800" dirty="0" smtClean="0"/>
              <a:t>Relativistic mean field theory </a:t>
            </a:r>
            <a:r>
              <a:rPr lang="en-US" altLang="zh-CN" sz="2800" dirty="0" smtClean="0">
                <a:latin typeface="Chalkboard Bold" charset="0"/>
                <a:ea typeface="宋体" panose="02010600030101010101" pitchFamily="2" charset="-122"/>
                <a:sym typeface="Chalkboard Bold" charset="0"/>
              </a:rPr>
              <a:t>(</a:t>
            </a:r>
            <a:r>
              <a:rPr lang="en-US" altLang="zh-CN" sz="2800" dirty="0" err="1" smtClean="0">
                <a:latin typeface="Chalkboard Bold" charset="0"/>
                <a:ea typeface="宋体" panose="02010600030101010101" pitchFamily="2" charset="-122"/>
                <a:sym typeface="Chalkboard Bold" charset="0"/>
              </a:rPr>
              <a:t>σ,ω,ρ</a:t>
            </a:r>
            <a:r>
              <a:rPr lang="en-US" altLang="zh-CN" sz="2800" dirty="0" smtClean="0">
                <a:latin typeface="Chalkboard Bold" charset="0"/>
                <a:ea typeface="宋体" panose="02010600030101010101" pitchFamily="2" charset="-122"/>
                <a:sym typeface="Chalkboard Bold" charset="0"/>
              </a:rPr>
              <a:t>)</a:t>
            </a:r>
            <a:r>
              <a:rPr lang="zh-CN" altLang="en-US" sz="2800" dirty="0" smtClean="0">
                <a:latin typeface="Chalkboard Bold" charset="0"/>
                <a:ea typeface="宋体" panose="02010600030101010101" pitchFamily="2" charset="-122"/>
                <a:sym typeface="Chalkboard Bold" charset="0"/>
              </a:rPr>
              <a:t>：</a:t>
            </a:r>
            <a:endParaRPr lang="en-US" altLang="zh-CN" sz="2800" dirty="0" smtClean="0">
              <a:latin typeface="Chalkboard Bold" charset="0"/>
              <a:ea typeface="宋体" panose="02010600030101010101" pitchFamily="2" charset="-122"/>
              <a:sym typeface="Chalkboard Bold" charset="0"/>
            </a:endParaRPr>
          </a:p>
          <a:p>
            <a:r>
              <a:rPr lang="en-US" altLang="zh-CN" sz="1800" b="1" dirty="0" smtClean="0">
                <a:solidFill>
                  <a:srgbClr val="C00000"/>
                </a:solidFill>
              </a:rPr>
              <a:t>       L. B. </a:t>
            </a:r>
            <a:r>
              <a:rPr lang="en-US" altLang="zh-CN" sz="1800" b="1" dirty="0" err="1" smtClean="0">
                <a:solidFill>
                  <a:srgbClr val="C00000"/>
                </a:solidFill>
              </a:rPr>
              <a:t>Leinson</a:t>
            </a:r>
            <a:r>
              <a:rPr lang="en-US" altLang="zh-CN" sz="1800" b="1" dirty="0" smtClean="0">
                <a:solidFill>
                  <a:srgbClr val="C00000"/>
                </a:solidFill>
              </a:rPr>
              <a:t>, and A. Pérez, Phys</a:t>
            </a:r>
            <a:r>
              <a:rPr lang="en-US" altLang="zh-CN" sz="1800" b="1" dirty="0">
                <a:solidFill>
                  <a:srgbClr val="C00000"/>
                </a:solidFill>
              </a:rPr>
              <a:t>. </a:t>
            </a:r>
            <a:r>
              <a:rPr lang="en-US" altLang="zh-CN" sz="1800" b="1" dirty="0" err="1">
                <a:solidFill>
                  <a:srgbClr val="C00000"/>
                </a:solidFill>
              </a:rPr>
              <a:t>Lett</a:t>
            </a:r>
            <a:r>
              <a:rPr lang="en-US" altLang="zh-CN" sz="1800" b="1" dirty="0">
                <a:solidFill>
                  <a:srgbClr val="C00000"/>
                </a:solidFill>
              </a:rPr>
              <a:t>. B </a:t>
            </a:r>
            <a:r>
              <a:rPr lang="en-US" altLang="zh-CN" sz="1800" b="1" dirty="0" smtClean="0">
                <a:solidFill>
                  <a:srgbClr val="C00000"/>
                </a:solidFill>
              </a:rPr>
              <a:t>518(2001)15</a:t>
            </a:r>
            <a:r>
              <a:rPr lang="en-US" altLang="zh-CN" sz="1800" b="1" dirty="0" smtClean="0">
                <a:solidFill>
                  <a:srgbClr val="C00000"/>
                </a:solidFill>
                <a:latin typeface="Chalkboard" charset="0"/>
                <a:ea typeface="宋体" panose="02010600030101010101" pitchFamily="2" charset="-122"/>
                <a:sym typeface="Chalkboard" charset="0"/>
              </a:rPr>
              <a:t>  </a:t>
            </a:r>
          </a:p>
          <a:p>
            <a:r>
              <a:rPr lang="en-US" altLang="zh-CN" sz="1800" b="1" dirty="0" smtClean="0">
                <a:solidFill>
                  <a:srgbClr val="C00000"/>
                </a:solidFill>
                <a:latin typeface="Chalkboard" charset="0"/>
                <a:ea typeface="宋体" panose="02010600030101010101" pitchFamily="2" charset="-122"/>
                <a:sym typeface="Chalkboard" charset="0"/>
              </a:rPr>
              <a:t>       L. B. </a:t>
            </a:r>
            <a:r>
              <a:rPr lang="en-US" altLang="zh-CN" sz="1800" b="1" dirty="0" err="1" smtClean="0">
                <a:solidFill>
                  <a:srgbClr val="C00000"/>
                </a:solidFill>
                <a:latin typeface="Chalkboard" charset="0"/>
                <a:ea typeface="宋体" panose="02010600030101010101" pitchFamily="2" charset="-122"/>
                <a:sym typeface="Chalkboard" charset="0"/>
              </a:rPr>
              <a:t>Leinson</a:t>
            </a:r>
            <a:r>
              <a:rPr lang="en-US" altLang="zh-CN" sz="1800" b="1" dirty="0" smtClean="0">
                <a:solidFill>
                  <a:srgbClr val="C00000"/>
                </a:solidFill>
                <a:latin typeface="Chalkboard" charset="0"/>
                <a:ea typeface="宋体" panose="02010600030101010101" pitchFamily="2" charset="-122"/>
                <a:sym typeface="Chalkboard" charset="0"/>
              </a:rPr>
              <a:t>, </a:t>
            </a:r>
            <a:r>
              <a:rPr lang="en-US" altLang="zh-CN" sz="1800" b="1" dirty="0" err="1" smtClean="0">
                <a:solidFill>
                  <a:srgbClr val="C00000"/>
                </a:solidFill>
                <a:latin typeface="Chalkboard" charset="0"/>
                <a:ea typeface="宋体" panose="02010600030101010101" pitchFamily="2" charset="-122"/>
                <a:sym typeface="Chalkboard" charset="0"/>
              </a:rPr>
              <a:t>Nucl</a:t>
            </a:r>
            <a:r>
              <a:rPr lang="en-US" altLang="zh-CN" sz="1800" b="1" dirty="0">
                <a:solidFill>
                  <a:srgbClr val="C00000"/>
                </a:solidFill>
                <a:latin typeface="Chalkboard" charset="0"/>
                <a:ea typeface="宋体" panose="02010600030101010101" pitchFamily="2" charset="-122"/>
                <a:sym typeface="Chalkboard" charset="0"/>
              </a:rPr>
              <a:t>. Phys. A </a:t>
            </a:r>
            <a:r>
              <a:rPr lang="en-US" altLang="zh-CN" sz="1800" b="1" dirty="0" smtClean="0">
                <a:solidFill>
                  <a:srgbClr val="C00000"/>
                </a:solidFill>
                <a:latin typeface="Chalkboard" charset="0"/>
                <a:ea typeface="宋体" panose="02010600030101010101" pitchFamily="2" charset="-122"/>
                <a:sym typeface="Chalkboard" charset="0"/>
              </a:rPr>
              <a:t>707(2002)543</a:t>
            </a:r>
          </a:p>
          <a:p>
            <a:r>
              <a:rPr lang="en-US" altLang="zh-CN" sz="1800" b="1" dirty="0">
                <a:solidFill>
                  <a:srgbClr val="C00000"/>
                </a:solidFill>
                <a:latin typeface="Chalkboard" charset="0"/>
                <a:ea typeface="宋体" panose="02010600030101010101" pitchFamily="2" charset="-122"/>
                <a:sym typeface="Chalkboard" charset="0"/>
              </a:rPr>
              <a:t> </a:t>
            </a:r>
            <a:r>
              <a:rPr lang="en-US" altLang="zh-CN" sz="1800" b="1" dirty="0" smtClean="0">
                <a:solidFill>
                  <a:srgbClr val="C00000"/>
                </a:solidFill>
                <a:latin typeface="Chalkboard" charset="0"/>
                <a:ea typeface="宋体" panose="02010600030101010101" pitchFamily="2" charset="-122"/>
                <a:sym typeface="Chalkboard" charset="0"/>
              </a:rPr>
              <a:t>      G. Shen,  J. Meng and, G. C. </a:t>
            </a:r>
            <a:r>
              <a:rPr lang="en-US" altLang="zh-CN" sz="1800" b="1" dirty="0" err="1">
                <a:solidFill>
                  <a:srgbClr val="C00000"/>
                </a:solidFill>
                <a:latin typeface="Chalkboard" charset="0"/>
                <a:ea typeface="宋体" panose="02010600030101010101" pitchFamily="2" charset="-122"/>
                <a:sym typeface="Chalkboard" charset="0"/>
              </a:rPr>
              <a:t>Hillhouse</a:t>
            </a:r>
            <a:r>
              <a:rPr lang="en-US" altLang="zh-CN" sz="1800" b="1" dirty="0">
                <a:solidFill>
                  <a:srgbClr val="C00000"/>
                </a:solidFill>
                <a:latin typeface="Chalkboard" charset="0"/>
                <a:ea typeface="宋体" panose="02010600030101010101" pitchFamily="2" charset="-122"/>
                <a:sym typeface="Chalkboard" charset="0"/>
              </a:rPr>
              <a:t> G. C. </a:t>
            </a:r>
            <a:r>
              <a:rPr lang="en-US" altLang="zh-CN" sz="1800" b="1" dirty="0" smtClean="0">
                <a:solidFill>
                  <a:srgbClr val="C00000"/>
                </a:solidFill>
                <a:latin typeface="Chalkboard" charset="0"/>
                <a:ea typeface="宋体" panose="02010600030101010101" pitchFamily="2" charset="-122"/>
                <a:sym typeface="Chalkboard" charset="0"/>
              </a:rPr>
              <a:t>HEP&amp;NP, Supp. 28(2004)99</a:t>
            </a:r>
          </a:p>
          <a:p>
            <a:r>
              <a:rPr lang="en-US" altLang="zh-CN" sz="1800" b="1" dirty="0">
                <a:solidFill>
                  <a:srgbClr val="C00000"/>
                </a:solidFill>
                <a:latin typeface="Chalkboard" charset="0"/>
                <a:ea typeface="宋体" panose="02010600030101010101" pitchFamily="2" charset="-122"/>
                <a:sym typeface="Chalkboard" charset="0"/>
              </a:rPr>
              <a:t> </a:t>
            </a:r>
            <a:r>
              <a:rPr lang="en-US" altLang="zh-CN" sz="1800" b="1" dirty="0" smtClean="0">
                <a:solidFill>
                  <a:srgbClr val="C00000"/>
                </a:solidFill>
                <a:latin typeface="Chalkboard" charset="0"/>
                <a:ea typeface="宋体" panose="02010600030101010101" pitchFamily="2" charset="-122"/>
                <a:sym typeface="Chalkboard" charset="0"/>
              </a:rPr>
              <a:t>      W</a:t>
            </a:r>
            <a:r>
              <a:rPr lang="en-US" altLang="zh-CN" sz="1800" b="1" dirty="0">
                <a:solidFill>
                  <a:srgbClr val="C00000"/>
                </a:solidFill>
                <a:latin typeface="Chalkboard" charset="0"/>
                <a:ea typeface="宋体" panose="02010600030101010101" pitchFamily="2" charset="-122"/>
                <a:sym typeface="Chalkboard" charset="0"/>
              </a:rPr>
              <a:t>. B. </a:t>
            </a:r>
            <a:r>
              <a:rPr lang="en-US" altLang="zh-CN" sz="1800" b="1" dirty="0" smtClean="0">
                <a:solidFill>
                  <a:srgbClr val="C00000"/>
                </a:solidFill>
                <a:latin typeface="Chalkboard" charset="0"/>
                <a:ea typeface="宋体" panose="02010600030101010101" pitchFamily="2" charset="-122"/>
                <a:sym typeface="Chalkboard" charset="0"/>
              </a:rPr>
              <a:t>Ding, </a:t>
            </a:r>
            <a:r>
              <a:rPr lang="en-US" altLang="zh-CN" sz="1800" b="1" dirty="0">
                <a:solidFill>
                  <a:srgbClr val="C00000"/>
                </a:solidFill>
                <a:latin typeface="Chalkboard" charset="0"/>
                <a:ea typeface="宋体" panose="02010600030101010101" pitchFamily="2" charset="-122"/>
                <a:sym typeface="Chalkboard" charset="0"/>
              </a:rPr>
              <a:t>G. Z. </a:t>
            </a:r>
            <a:r>
              <a:rPr lang="en-US" altLang="zh-CN" sz="1800" b="1" dirty="0" smtClean="0">
                <a:solidFill>
                  <a:srgbClr val="C00000"/>
                </a:solidFill>
                <a:latin typeface="Chalkboard" charset="0"/>
                <a:ea typeface="宋体" panose="02010600030101010101" pitchFamily="2" charset="-122"/>
                <a:sym typeface="Chalkboard" charset="0"/>
              </a:rPr>
              <a:t>Liu, </a:t>
            </a:r>
            <a:r>
              <a:rPr lang="en-US" altLang="zh-CN" sz="1800" b="1" dirty="0">
                <a:solidFill>
                  <a:srgbClr val="C00000"/>
                </a:solidFill>
                <a:latin typeface="Chalkboard" charset="0"/>
                <a:ea typeface="宋体" panose="02010600030101010101" pitchFamily="2" charset="-122"/>
                <a:sym typeface="Chalkboard" charset="0"/>
              </a:rPr>
              <a:t>M. F. </a:t>
            </a:r>
            <a:r>
              <a:rPr lang="en-US" altLang="zh-CN" sz="1800" b="1" dirty="0" smtClean="0">
                <a:solidFill>
                  <a:srgbClr val="C00000"/>
                </a:solidFill>
                <a:latin typeface="Chalkboard" charset="0"/>
                <a:ea typeface="宋体" panose="02010600030101010101" pitchFamily="2" charset="-122"/>
                <a:sym typeface="Chalkboard" charset="0"/>
              </a:rPr>
              <a:t>Zhu, </a:t>
            </a:r>
            <a:r>
              <a:rPr lang="en-US" altLang="zh-CN" sz="1800" b="1" dirty="0">
                <a:solidFill>
                  <a:srgbClr val="C00000"/>
                </a:solidFill>
                <a:latin typeface="Chalkboard" charset="0"/>
                <a:ea typeface="宋体" panose="02010600030101010101" pitchFamily="2" charset="-122"/>
                <a:sym typeface="Chalkboard" charset="0"/>
              </a:rPr>
              <a:t>Z. </a:t>
            </a:r>
            <a:r>
              <a:rPr lang="en-US" altLang="zh-CN" sz="1800" b="1" dirty="0" smtClean="0">
                <a:solidFill>
                  <a:srgbClr val="C00000"/>
                </a:solidFill>
                <a:latin typeface="Chalkboard" charset="0"/>
                <a:ea typeface="宋体" panose="02010600030101010101" pitchFamily="2" charset="-122"/>
                <a:sym typeface="Chalkboard" charset="0"/>
              </a:rPr>
              <a:t>Yu, </a:t>
            </a:r>
            <a:r>
              <a:rPr lang="en-US" altLang="zh-CN" sz="1800" b="1" dirty="0">
                <a:solidFill>
                  <a:srgbClr val="C00000"/>
                </a:solidFill>
                <a:latin typeface="Chalkboard" charset="0"/>
                <a:ea typeface="宋体" panose="02010600030101010101" pitchFamily="2" charset="-122"/>
                <a:sym typeface="Chalkboard" charset="0"/>
              </a:rPr>
              <a:t>and E. G. </a:t>
            </a:r>
            <a:r>
              <a:rPr lang="en-US" altLang="zh-CN" sz="1800" b="1" dirty="0" smtClean="0">
                <a:solidFill>
                  <a:srgbClr val="C00000"/>
                </a:solidFill>
                <a:latin typeface="Chalkboard" charset="0"/>
                <a:ea typeface="宋体" panose="02010600030101010101" pitchFamily="2" charset="-122"/>
                <a:sym typeface="Chalkboard" charset="0"/>
              </a:rPr>
              <a:t>Zhao, </a:t>
            </a:r>
            <a:r>
              <a:rPr lang="en-US" altLang="zh-CN" sz="1800" b="1" dirty="0">
                <a:solidFill>
                  <a:srgbClr val="C00000"/>
                </a:solidFill>
                <a:latin typeface="Chalkboard" charset="0"/>
                <a:ea typeface="宋体" panose="02010600030101010101" pitchFamily="2" charset="-122"/>
                <a:sym typeface="Chalkboard" charset="0"/>
              </a:rPr>
              <a:t>A&amp;A </a:t>
            </a:r>
            <a:r>
              <a:rPr lang="en-US" altLang="zh-CN" sz="1800" b="1" dirty="0" smtClean="0">
                <a:solidFill>
                  <a:srgbClr val="C00000"/>
                </a:solidFill>
                <a:latin typeface="Chalkboard" charset="0"/>
                <a:ea typeface="宋体" panose="02010600030101010101" pitchFamily="2" charset="-122"/>
                <a:sym typeface="Chalkboard" charset="0"/>
              </a:rPr>
              <a:t>506 (</a:t>
            </a:r>
            <a:r>
              <a:rPr lang="en-US" altLang="zh-CN" sz="1800" b="1" dirty="0">
                <a:solidFill>
                  <a:srgbClr val="C00000"/>
                </a:solidFill>
                <a:latin typeface="Chalkboard" charset="0"/>
                <a:ea typeface="宋体" panose="02010600030101010101" pitchFamily="2" charset="-122"/>
                <a:sym typeface="Chalkboard" charset="0"/>
              </a:rPr>
              <a:t>2009</a:t>
            </a:r>
            <a:r>
              <a:rPr lang="en-US" altLang="zh-CN" sz="1800" b="1" dirty="0" smtClean="0">
                <a:solidFill>
                  <a:srgbClr val="C00000"/>
                </a:solidFill>
                <a:latin typeface="Chalkboard" charset="0"/>
                <a:ea typeface="宋体" panose="02010600030101010101" pitchFamily="2" charset="-122"/>
                <a:sym typeface="Chalkboard" charset="0"/>
              </a:rPr>
              <a:t>)</a:t>
            </a:r>
            <a:r>
              <a:rPr lang="en-US" altLang="zh-CN" sz="1800" b="1" dirty="0">
                <a:solidFill>
                  <a:srgbClr val="C00000"/>
                </a:solidFill>
                <a:latin typeface="Chalkboard" charset="0"/>
                <a:ea typeface="宋体" panose="02010600030101010101" pitchFamily="2" charset="-122"/>
                <a:sym typeface="Chalkboard" charset="0"/>
              </a:rPr>
              <a:t> </a:t>
            </a:r>
            <a:r>
              <a:rPr lang="en-US" altLang="zh-CN" sz="1800" b="1" dirty="0" smtClean="0">
                <a:solidFill>
                  <a:srgbClr val="C00000"/>
                </a:solidFill>
                <a:latin typeface="Chalkboard" charset="0"/>
                <a:ea typeface="宋体" panose="02010600030101010101" pitchFamily="2" charset="-122"/>
                <a:sym typeface="Chalkboard" charset="0"/>
              </a:rPr>
              <a:t>L13</a:t>
            </a:r>
          </a:p>
          <a:p>
            <a:pPr marL="285750" indent="-285750">
              <a:buFont typeface="Wingdings" panose="05000000000000000000" pitchFamily="2" charset="2"/>
              <a:buChar char="Ø"/>
            </a:pPr>
            <a:endParaRPr lang="en-US" altLang="zh-CN" sz="1800" b="1" dirty="0">
              <a:solidFill>
                <a:srgbClr val="C00000"/>
              </a:solidFill>
              <a:latin typeface="Chalkboard" charset="0"/>
              <a:ea typeface="宋体" panose="02010600030101010101" pitchFamily="2" charset="-122"/>
              <a:sym typeface="Chalkboard" charset="0"/>
            </a:endParaRPr>
          </a:p>
          <a:p>
            <a:pPr marL="457200" indent="-457200">
              <a:buFont typeface="Wingdings" panose="05000000000000000000" pitchFamily="2" charset="2"/>
              <a:buChar char="Ø"/>
            </a:pPr>
            <a:r>
              <a:rPr lang="en-US" altLang="zh-CN" sz="2800" dirty="0"/>
              <a:t>Relativistic mean field </a:t>
            </a:r>
            <a:r>
              <a:rPr lang="en-US" altLang="zh-CN" sz="2800" dirty="0" smtClean="0"/>
              <a:t>theory </a:t>
            </a:r>
            <a:r>
              <a:rPr lang="en-US" altLang="zh-CN" sz="2800" dirty="0" smtClean="0">
                <a:latin typeface="Chalkboard Bold" charset="0"/>
                <a:ea typeface="宋体" panose="02010600030101010101" pitchFamily="2" charset="-122"/>
                <a:sym typeface="Chalkboard Bold" charset="0"/>
              </a:rPr>
              <a:t>(</a:t>
            </a:r>
            <a:r>
              <a:rPr lang="en-US" altLang="zh-CN" sz="2800" dirty="0" err="1" smtClean="0">
                <a:latin typeface="Chalkboard Bold" charset="0"/>
                <a:ea typeface="宋体" panose="02010600030101010101" pitchFamily="2" charset="-122"/>
                <a:sym typeface="Chalkboard Bold" charset="0"/>
              </a:rPr>
              <a:t>σ,ω,ρ,δ</a:t>
            </a:r>
            <a:r>
              <a:rPr lang="en-US" altLang="zh-CN" sz="2800" dirty="0" smtClean="0">
                <a:latin typeface="Chalkboard Bold" charset="0"/>
                <a:ea typeface="宋体" panose="02010600030101010101" pitchFamily="2" charset="-122"/>
                <a:sym typeface="Chalkboard Bold" charset="0"/>
              </a:rPr>
              <a:t>)</a:t>
            </a:r>
            <a:r>
              <a:rPr lang="zh-CN" altLang="en-US" sz="2800" dirty="0">
                <a:latin typeface="Chalkboard Bold" charset="0"/>
                <a:ea typeface="宋体" panose="02010600030101010101" pitchFamily="2" charset="-122"/>
                <a:sym typeface="Chalkboard Bold" charset="0"/>
              </a:rPr>
              <a:t>：</a:t>
            </a:r>
            <a:endParaRPr lang="en-US" altLang="zh-CN" sz="2800" dirty="0">
              <a:latin typeface="Chalkboard Bold" charset="0"/>
              <a:ea typeface="宋体" panose="02010600030101010101" pitchFamily="2" charset="-122"/>
              <a:sym typeface="Chalkboard Bold" charset="0"/>
            </a:endParaRPr>
          </a:p>
          <a:p>
            <a:r>
              <a:rPr lang="en-US" altLang="zh-CN" sz="1800" b="1" dirty="0" smtClean="0">
                <a:solidFill>
                  <a:srgbClr val="C00000"/>
                </a:solidFill>
              </a:rPr>
              <a:t>       Y. Xu, G. Z. Liu, C. Z. Liu, C. B. Fan, H. Y. Wang, M. F. Zhu and, E. G. Zhao, </a:t>
            </a:r>
          </a:p>
          <a:p>
            <a:r>
              <a:rPr lang="en-US" altLang="zh-CN" sz="1800" b="1" dirty="0" smtClean="0">
                <a:solidFill>
                  <a:srgbClr val="C00000"/>
                </a:solidFill>
              </a:rPr>
              <a:t>       Chin. Phys. </a:t>
            </a:r>
            <a:r>
              <a:rPr lang="en-US" altLang="zh-CN" sz="1800" b="1" dirty="0" err="1" smtClean="0">
                <a:solidFill>
                  <a:srgbClr val="C00000"/>
                </a:solidFill>
              </a:rPr>
              <a:t>Lett</a:t>
            </a:r>
            <a:r>
              <a:rPr lang="en-US" altLang="zh-CN" sz="1800" b="1" dirty="0" smtClean="0">
                <a:solidFill>
                  <a:srgbClr val="C00000"/>
                </a:solidFill>
              </a:rPr>
              <a:t>. 30(2013)129501</a:t>
            </a:r>
          </a:p>
          <a:p>
            <a:r>
              <a:rPr lang="en-US" altLang="zh-CN" sz="1800" b="1" dirty="0">
                <a:solidFill>
                  <a:srgbClr val="C00000"/>
                </a:solidFill>
              </a:rPr>
              <a:t> </a:t>
            </a:r>
            <a:r>
              <a:rPr lang="en-US" altLang="zh-CN" sz="1800" b="1" dirty="0" smtClean="0">
                <a:solidFill>
                  <a:srgbClr val="C00000"/>
                </a:solidFill>
              </a:rPr>
              <a:t> </a:t>
            </a:r>
          </a:p>
          <a:p>
            <a:pPr marL="457200" indent="-457200">
              <a:buFont typeface="Wingdings" panose="05000000000000000000" pitchFamily="2" charset="2"/>
              <a:buChar char="Ø"/>
            </a:pPr>
            <a:r>
              <a:rPr lang="en-US" altLang="zh-CN" sz="2800" dirty="0" smtClean="0">
                <a:latin typeface="Chalkboard Bold" charset="0"/>
                <a:ea typeface="宋体" panose="02010600030101010101" pitchFamily="2" charset="-122"/>
                <a:sym typeface="Chalkboard Bold" charset="0"/>
              </a:rPr>
              <a:t>Brueckner-Hartree-Fock theory</a:t>
            </a:r>
            <a:r>
              <a:rPr lang="zh-CN" altLang="en-US" sz="2800" dirty="0" smtClean="0">
                <a:latin typeface="Chalkboard Bold" charset="0"/>
                <a:ea typeface="宋体" panose="02010600030101010101" pitchFamily="2" charset="-122"/>
                <a:sym typeface="Chalkboard Bold" charset="0"/>
              </a:rPr>
              <a:t>：</a:t>
            </a:r>
            <a:endParaRPr lang="en-US" altLang="zh-CN" sz="2800" dirty="0">
              <a:latin typeface="Chalkboard Bold" charset="0"/>
              <a:ea typeface="宋体" panose="02010600030101010101" pitchFamily="2" charset="-122"/>
              <a:sym typeface="Chalkboard Bold" charset="0"/>
            </a:endParaRPr>
          </a:p>
          <a:p>
            <a:r>
              <a:rPr lang="en-US" altLang="zh-CN" sz="1800" b="1" dirty="0" smtClean="0">
                <a:solidFill>
                  <a:srgbClr val="C00000"/>
                </a:solidFill>
              </a:rPr>
              <a:t>    </a:t>
            </a:r>
            <a:r>
              <a:rPr lang="en-US" altLang="zh-CN" sz="1800" b="1" dirty="0">
                <a:solidFill>
                  <a:srgbClr val="C00000"/>
                </a:solidFill>
              </a:rPr>
              <a:t>M. </a:t>
            </a:r>
            <a:r>
              <a:rPr lang="en-US" altLang="zh-CN" sz="1800" b="1" dirty="0" err="1">
                <a:solidFill>
                  <a:srgbClr val="C00000"/>
                </a:solidFill>
              </a:rPr>
              <a:t>Baldo</a:t>
            </a:r>
            <a:r>
              <a:rPr lang="en-US" altLang="zh-CN" sz="1800" b="1" dirty="0">
                <a:solidFill>
                  <a:srgbClr val="C00000"/>
                </a:solidFill>
              </a:rPr>
              <a:t>, G. F. </a:t>
            </a:r>
            <a:r>
              <a:rPr lang="en-US" altLang="zh-CN" sz="1800" b="1" dirty="0" err="1">
                <a:solidFill>
                  <a:srgbClr val="C00000"/>
                </a:solidFill>
              </a:rPr>
              <a:t>Burgio</a:t>
            </a:r>
            <a:r>
              <a:rPr lang="en-US" altLang="zh-CN" sz="1800" b="1" dirty="0">
                <a:solidFill>
                  <a:srgbClr val="C00000"/>
                </a:solidFill>
              </a:rPr>
              <a:t>, H.-J. Schulze, and G. Taranto, </a:t>
            </a:r>
            <a:r>
              <a:rPr lang="en-US" altLang="zh-CN" sz="1800" b="1" dirty="0" smtClean="0">
                <a:solidFill>
                  <a:srgbClr val="C00000"/>
                </a:solidFill>
              </a:rPr>
              <a:t>Phys. Rev. </a:t>
            </a:r>
            <a:r>
              <a:rPr lang="en-US" altLang="zh-CN" sz="1800" b="1" dirty="0">
                <a:solidFill>
                  <a:srgbClr val="C00000"/>
                </a:solidFill>
              </a:rPr>
              <a:t>C </a:t>
            </a:r>
            <a:r>
              <a:rPr lang="en-US" altLang="zh-CN" sz="1800" b="1" dirty="0" smtClean="0">
                <a:solidFill>
                  <a:srgbClr val="C00000"/>
                </a:solidFill>
              </a:rPr>
              <a:t>89(2014)048801</a:t>
            </a:r>
          </a:p>
          <a:p>
            <a:endParaRPr lang="en-US" altLang="zh-CN" sz="1800" b="1" dirty="0" smtClean="0">
              <a:solidFill>
                <a:srgbClr val="C00000"/>
              </a:solidFill>
              <a:latin typeface="Chalkboard" charset="0"/>
              <a:ea typeface="宋体" panose="02010600030101010101" pitchFamily="2" charset="-122"/>
              <a:sym typeface="Chalkboard" charset="0"/>
            </a:endParaRPr>
          </a:p>
          <a:p>
            <a:endParaRPr lang="en-US" altLang="zh-CN" sz="1800" b="1" dirty="0" smtClean="0">
              <a:solidFill>
                <a:srgbClr val="C00000"/>
              </a:solidFill>
              <a:latin typeface="Chalkboard" charset="0"/>
              <a:ea typeface="宋体" panose="02010600030101010101" pitchFamily="2" charset="-122"/>
              <a:sym typeface="Chalkboard" charset="0"/>
            </a:endParaRPr>
          </a:p>
          <a:p>
            <a:endParaRPr lang="en-US" altLang="zh-CN" sz="1800" b="1" dirty="0" smtClean="0">
              <a:solidFill>
                <a:srgbClr val="C00000"/>
              </a:solidFill>
              <a:latin typeface="Chalkboard" charset="0"/>
              <a:ea typeface="宋体" panose="02010600030101010101" pitchFamily="2" charset="-122"/>
              <a:sym typeface="Chalkboard" charset="0"/>
            </a:endParaRPr>
          </a:p>
          <a:p>
            <a:r>
              <a:rPr lang="en-US" altLang="zh-CN" sz="1800" b="1" dirty="0">
                <a:solidFill>
                  <a:srgbClr val="C00000"/>
                </a:solidFill>
                <a:latin typeface="Chalkboard" charset="0"/>
                <a:ea typeface="宋体" panose="02010600030101010101" pitchFamily="2" charset="-122"/>
                <a:sym typeface="Chalkboard" charset="0"/>
              </a:rPr>
              <a:t> </a:t>
            </a:r>
            <a:r>
              <a:rPr lang="en-US" altLang="zh-CN" sz="1800" b="1" dirty="0" smtClean="0">
                <a:solidFill>
                  <a:srgbClr val="C00000"/>
                </a:solidFill>
                <a:latin typeface="Chalkboard" charset="0"/>
                <a:ea typeface="宋体" panose="02010600030101010101" pitchFamily="2" charset="-122"/>
                <a:sym typeface="Chalkboard" charset="0"/>
              </a:rPr>
              <a:t> </a:t>
            </a:r>
            <a:endParaRPr lang="en-US" altLang="zh-CN" sz="1800" b="1" dirty="0">
              <a:solidFill>
                <a:srgbClr val="C00000"/>
              </a:solidFill>
              <a:latin typeface="Chalkboard" charset="0"/>
              <a:ea typeface="宋体" panose="02010600030101010101" pitchFamily="2" charset="-122"/>
              <a:sym typeface="Chalkboard" charset="0"/>
            </a:endParaRPr>
          </a:p>
        </p:txBody>
      </p:sp>
    </p:spTree>
    <p:extLst>
      <p:ext uri="{BB962C8B-B14F-4D97-AF65-F5344CB8AC3E}">
        <p14:creationId xmlns:p14="http://schemas.microsoft.com/office/powerpoint/2010/main" val="26353304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5909657" y="4731097"/>
            <a:ext cx="2772487" cy="2074831"/>
          </a:xfrm>
          <a:prstGeom prst="rect">
            <a:avLst/>
          </a:prstGeom>
        </p:spPr>
      </p:pic>
      <p:pic>
        <p:nvPicPr>
          <p:cNvPr id="3" name="图片 2"/>
          <p:cNvPicPr>
            <a:picLocks noChangeAspect="1"/>
          </p:cNvPicPr>
          <p:nvPr/>
        </p:nvPicPr>
        <p:blipFill>
          <a:blip r:embed="rId4"/>
          <a:stretch>
            <a:fillRect/>
          </a:stretch>
        </p:blipFill>
        <p:spPr>
          <a:xfrm>
            <a:off x="5498992" y="2393495"/>
            <a:ext cx="3203848" cy="2142578"/>
          </a:xfrm>
          <a:prstGeom prst="rect">
            <a:avLst/>
          </a:prstGeom>
        </p:spPr>
      </p:pic>
      <p:pic>
        <p:nvPicPr>
          <p:cNvPr id="17409" name="Pictur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6565900"/>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411" name="Rectangle 3"/>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17412" name="Rectangle 4"/>
          <p:cNvSpPr>
            <a:spLocks/>
          </p:cNvSpPr>
          <p:nvPr/>
        </p:nvSpPr>
        <p:spPr bwMode="auto">
          <a:xfrm>
            <a:off x="3949700" y="6525344"/>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a:solidFill>
                  <a:srgbClr val="4D0069"/>
                </a:solidFill>
                <a:latin typeface="Chalkboard Bold" charset="0"/>
                <a:ea typeface="宋体" panose="02010600030101010101" pitchFamily="2" charset="-122"/>
                <a:sym typeface="Chalkboard Bold" charset="0"/>
              </a:rPr>
              <a:t>Jinniu Hu</a:t>
            </a:r>
          </a:p>
        </p:txBody>
      </p:sp>
      <p:pic>
        <p:nvPicPr>
          <p:cNvPr id="1741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415" name="Rectangle 7"/>
          <p:cNvSpPr>
            <a:spLocks/>
          </p:cNvSpPr>
          <p:nvPr/>
        </p:nvSpPr>
        <p:spPr bwMode="auto">
          <a:xfrm>
            <a:off x="251520" y="764704"/>
            <a:ext cx="9396536"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3200" b="1" dirty="0" smtClean="0">
                <a:solidFill>
                  <a:srgbClr val="003DCC"/>
                </a:solidFill>
                <a:latin typeface="Chalkboard SE Bold" charset="0"/>
                <a:ea typeface="宋体" panose="02010600030101010101" pitchFamily="2" charset="-122"/>
                <a:sym typeface="Chalkboard SE Bold" charset="0"/>
              </a:rPr>
              <a:t>Proton-neutron effective mass splitting in </a:t>
            </a:r>
          </a:p>
          <a:p>
            <a:r>
              <a:rPr lang="en-US" altLang="zh-CN" sz="3200" b="1" dirty="0" smtClean="0">
                <a:solidFill>
                  <a:srgbClr val="003DCC"/>
                </a:solidFill>
                <a:latin typeface="Chalkboard SE Bold" charset="0"/>
                <a:ea typeface="宋体" panose="02010600030101010101" pitchFamily="2" charset="-122"/>
                <a:sym typeface="Chalkboard SE Bold" charset="0"/>
              </a:rPr>
              <a:t>relativistic </a:t>
            </a:r>
            <a:r>
              <a:rPr lang="en-US" altLang="zh-CN" sz="3200" b="1" dirty="0">
                <a:solidFill>
                  <a:srgbClr val="003DCC"/>
                </a:solidFill>
                <a:latin typeface="Chalkboard SE Bold" charset="0"/>
                <a:ea typeface="宋体" panose="02010600030101010101" pitchFamily="2" charset="-122"/>
                <a:sym typeface="Chalkboard SE Bold" charset="0"/>
              </a:rPr>
              <a:t>mean </a:t>
            </a:r>
            <a:r>
              <a:rPr lang="en-US" altLang="zh-CN" sz="3200" b="1" dirty="0" smtClean="0">
                <a:solidFill>
                  <a:srgbClr val="003DCC"/>
                </a:solidFill>
                <a:latin typeface="Chalkboard SE Bold" charset="0"/>
                <a:ea typeface="宋体" panose="02010600030101010101" pitchFamily="2" charset="-122"/>
                <a:sym typeface="Chalkboard SE Bold" charset="0"/>
              </a:rPr>
              <a:t>field (RMF) theory</a:t>
            </a:r>
            <a:endParaRPr lang="en-US" altLang="zh-CN" sz="3200" b="1" dirty="0">
              <a:solidFill>
                <a:srgbClr val="003DCC"/>
              </a:solidFill>
              <a:latin typeface="Chalkboard SE Bold" charset="0"/>
              <a:ea typeface="宋体" panose="02010600030101010101" pitchFamily="2" charset="-122"/>
              <a:sym typeface="Chalkboard SE Bold" charset="0"/>
            </a:endParaRPr>
          </a:p>
        </p:txBody>
      </p:sp>
      <p:sp>
        <p:nvSpPr>
          <p:cNvPr id="17416" name="Rectangle 8"/>
          <p:cNvSpPr>
            <a:spLocks/>
          </p:cNvSpPr>
          <p:nvPr/>
        </p:nvSpPr>
        <p:spPr bwMode="auto">
          <a:xfrm>
            <a:off x="251520" y="1813425"/>
            <a:ext cx="79629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SzPct val="125000"/>
              <a:buFont typeface="Lucida Grande" charset="0"/>
              <a:buChar char="✓"/>
            </a:pPr>
            <a:r>
              <a:rPr lang="en-US" altLang="zh-CN" sz="2600" dirty="0">
                <a:latin typeface="Chalkboard" charset="0"/>
                <a:ea typeface="宋体" panose="02010600030101010101" pitchFamily="2" charset="-122"/>
                <a:sym typeface="Chalkboard" charset="0"/>
              </a:rPr>
              <a:t> </a:t>
            </a:r>
            <a:r>
              <a:rPr lang="en-US" altLang="zh-CN" sz="2600" dirty="0" smtClean="0">
                <a:latin typeface="Chalkboard" charset="0"/>
                <a:ea typeface="宋体" panose="02010600030101010101" pitchFamily="2" charset="-122"/>
                <a:sym typeface="Chalkboard" charset="0"/>
              </a:rPr>
              <a:t>Scalar </a:t>
            </a:r>
            <a:r>
              <a:rPr lang="en-US" altLang="zh-CN" sz="2600" dirty="0" err="1" smtClean="0">
                <a:latin typeface="Chalkboard" charset="0"/>
                <a:ea typeface="宋体" panose="02010600030101010101" pitchFamily="2" charset="-122"/>
                <a:sym typeface="Chalkboard" charset="0"/>
              </a:rPr>
              <a:t>isovector</a:t>
            </a:r>
            <a:r>
              <a:rPr lang="en-US" altLang="zh-CN" sz="2600" dirty="0" smtClean="0">
                <a:latin typeface="Chalkboard" charset="0"/>
                <a:ea typeface="宋体" panose="02010600030101010101" pitchFamily="2" charset="-122"/>
                <a:sym typeface="Chalkboard" charset="0"/>
              </a:rPr>
              <a:t> meson in </a:t>
            </a:r>
            <a:r>
              <a:rPr lang="en-US" altLang="zh-CN" sz="2600" dirty="0" err="1" smtClean="0">
                <a:latin typeface="Chalkboard" charset="0"/>
                <a:ea typeface="宋体" panose="02010600030101010101" pitchFamily="2" charset="-122"/>
                <a:sym typeface="Chalkboard" charset="0"/>
              </a:rPr>
              <a:t>Hartree</a:t>
            </a:r>
            <a:r>
              <a:rPr lang="en-US" altLang="zh-CN" sz="2600" dirty="0">
                <a:latin typeface="Chalkboard" charset="0"/>
                <a:ea typeface="宋体" panose="02010600030101010101" pitchFamily="2" charset="-122"/>
                <a:sym typeface="Chalkboard" charset="0"/>
              </a:rPr>
              <a:t> </a:t>
            </a:r>
            <a:r>
              <a:rPr lang="en-US" altLang="zh-CN" sz="2600" dirty="0" smtClean="0">
                <a:latin typeface="Chalkboard" charset="0"/>
                <a:ea typeface="宋体" panose="02010600030101010101" pitchFamily="2" charset="-122"/>
                <a:sym typeface="Chalkboard" charset="0"/>
              </a:rPr>
              <a:t>approximation</a:t>
            </a:r>
            <a:endParaRPr lang="en-US" altLang="zh-CN" sz="2600" dirty="0">
              <a:latin typeface="Chalkboard" charset="0"/>
              <a:ea typeface="宋体" panose="02010600030101010101" pitchFamily="2" charset="-122"/>
              <a:sym typeface="Chalkboard" charset="0"/>
            </a:endParaRPr>
          </a:p>
          <a:p>
            <a:pPr>
              <a:buSzPct val="125000"/>
            </a:pPr>
            <a:endParaRPr lang="en-US" altLang="zh-CN" sz="2600" dirty="0">
              <a:latin typeface="Chalkboard" charset="0"/>
              <a:ea typeface="宋体" panose="02010600030101010101" pitchFamily="2" charset="-122"/>
              <a:sym typeface="Chalkboard" charset="0"/>
            </a:endParaRPr>
          </a:p>
          <a:p>
            <a:r>
              <a:rPr lang="en-US" altLang="zh-CN" sz="2600" dirty="0" smtClean="0">
                <a:latin typeface="Chalkboard" charset="0"/>
                <a:ea typeface="宋体" panose="02010600030101010101" pitchFamily="2" charset="-122"/>
                <a:sym typeface="Chalkboard" charset="0"/>
              </a:rPr>
              <a:t>     </a:t>
            </a:r>
          </a:p>
          <a:p>
            <a:endParaRPr lang="en-US" altLang="zh-CN" sz="2600" dirty="0">
              <a:latin typeface="Chalkboard" charset="0"/>
              <a:ea typeface="宋体" panose="02010600030101010101" pitchFamily="2" charset="-122"/>
              <a:sym typeface="Chalkboard" charset="0"/>
            </a:endParaRPr>
          </a:p>
          <a:p>
            <a:endParaRPr lang="en-US" altLang="zh-CN" sz="2600" dirty="0" smtClean="0">
              <a:latin typeface="Chalkboard" charset="0"/>
              <a:ea typeface="宋体" panose="02010600030101010101" pitchFamily="2" charset="-122"/>
              <a:sym typeface="Chalkboard" charset="0"/>
            </a:endParaRPr>
          </a:p>
          <a:p>
            <a:endParaRPr lang="en-US" altLang="zh-CN" sz="2600" dirty="0">
              <a:latin typeface="Chalkboard" charset="0"/>
              <a:ea typeface="宋体" panose="02010600030101010101" pitchFamily="2" charset="-122"/>
              <a:sym typeface="Chalkboard" charset="0"/>
            </a:endParaRPr>
          </a:p>
          <a:p>
            <a:pPr>
              <a:buSzPct val="125000"/>
              <a:buFont typeface="Lucida Grande" charset="0"/>
              <a:buChar char="✓"/>
            </a:pPr>
            <a:r>
              <a:rPr lang="en-US" altLang="zh-CN" sz="2600" dirty="0">
                <a:latin typeface="Chalkboard" charset="0"/>
                <a:ea typeface="宋体" panose="02010600030101010101" pitchFamily="2" charset="-122"/>
                <a:sym typeface="Chalkboard" charset="0"/>
              </a:rPr>
              <a:t> </a:t>
            </a:r>
            <a:r>
              <a:rPr lang="en-US" altLang="zh-CN" sz="2600" dirty="0" smtClean="0">
                <a:latin typeface="Chalkboard" charset="0"/>
                <a:ea typeface="宋体" panose="02010600030101010101" pitchFamily="2" charset="-122"/>
                <a:sym typeface="Chalkboard" charset="0"/>
              </a:rPr>
              <a:t>Relativistic Hartree-Fock approximation </a:t>
            </a:r>
            <a:endParaRPr lang="en-US" altLang="zh-CN" sz="2600" dirty="0">
              <a:latin typeface="Chalkboard" charset="0"/>
              <a:ea typeface="宋体" panose="02010600030101010101" pitchFamily="2" charset="-122"/>
              <a:sym typeface="Chalkboard" charset="0"/>
            </a:endParaRPr>
          </a:p>
          <a:p>
            <a:pPr>
              <a:buSzPct val="125000"/>
              <a:buFont typeface="Lucida Grande" charset="0"/>
              <a:buChar char="✓"/>
            </a:pPr>
            <a:endParaRPr lang="en-US" altLang="zh-CN" sz="2600" dirty="0">
              <a:latin typeface="Chalkboard" charset="0"/>
              <a:ea typeface="宋体" panose="02010600030101010101" pitchFamily="2" charset="-122"/>
              <a:sym typeface="Chalkboard" charset="0"/>
            </a:endParaRPr>
          </a:p>
          <a:p>
            <a:pPr>
              <a:buSzPct val="125000"/>
              <a:buFont typeface="Lucida Grande" charset="0"/>
              <a:buChar char="✓"/>
            </a:pPr>
            <a:endParaRPr lang="en-US" altLang="zh-CN" sz="2600" dirty="0">
              <a:latin typeface="Chalkboard" charset="0"/>
              <a:ea typeface="宋体" panose="02010600030101010101" pitchFamily="2" charset="-122"/>
              <a:sym typeface="Chalkboard" charset="0"/>
            </a:endParaRPr>
          </a:p>
          <a:p>
            <a:pPr>
              <a:buSzPct val="125000"/>
            </a:pPr>
            <a:endParaRPr lang="en-US" altLang="zh-CN" sz="2600" dirty="0">
              <a:latin typeface="Chalkboard" charset="0"/>
              <a:ea typeface="宋体" panose="02010600030101010101" pitchFamily="2" charset="-122"/>
              <a:sym typeface="Chalkboard" charset="0"/>
            </a:endParaRPr>
          </a:p>
        </p:txBody>
      </p:sp>
      <p:graphicFrame>
        <p:nvGraphicFramePr>
          <p:cNvPr id="10" name="Object 24"/>
          <p:cNvGraphicFramePr>
            <a:graphicFrameLocks noChangeAspect="1"/>
          </p:cNvGraphicFramePr>
          <p:nvPr>
            <p:extLst>
              <p:ext uri="{D42A27DB-BD31-4B8C-83A1-F6EECF244321}">
                <p14:modId xmlns:p14="http://schemas.microsoft.com/office/powerpoint/2010/main" val="939182085"/>
              </p:ext>
            </p:extLst>
          </p:nvPr>
        </p:nvGraphicFramePr>
        <p:xfrm>
          <a:off x="1572315" y="2886713"/>
          <a:ext cx="2923891" cy="1032442"/>
        </p:xfrm>
        <a:graphic>
          <a:graphicData uri="http://schemas.openxmlformats.org/presentationml/2006/ole">
            <mc:AlternateContent xmlns:mc="http://schemas.openxmlformats.org/markup-compatibility/2006">
              <mc:Choice xmlns:v="urn:schemas-microsoft-com:vml" Requires="v">
                <p:oleObj spid="_x0000_s24659" name="Equation" r:id="rId9" imgW="1434960" imgH="507960" progId="Equation.DSMT4">
                  <p:embed/>
                </p:oleObj>
              </mc:Choice>
              <mc:Fallback>
                <p:oleObj name="Equation" r:id="rId9" imgW="1434960" imgH="507960" progId="Equation.DSMT4">
                  <p:embed/>
                  <p:pic>
                    <p:nvPicPr>
                      <p:cNvPr id="0" name=""/>
                      <p:cNvPicPr>
                        <a:picLocks noChangeAspect="1" noChangeArrowheads="1"/>
                      </p:cNvPicPr>
                      <p:nvPr/>
                    </p:nvPicPr>
                    <p:blipFill>
                      <a:blip r:embed="rId10"/>
                      <a:srcRect/>
                      <a:stretch>
                        <a:fillRect/>
                      </a:stretch>
                    </p:blipFill>
                    <p:spPr bwMode="auto">
                      <a:xfrm>
                        <a:off x="1572315" y="2886713"/>
                        <a:ext cx="2923891" cy="1032442"/>
                      </a:xfrm>
                      <a:prstGeom prst="rect">
                        <a:avLst/>
                      </a:prstGeom>
                      <a:noFill/>
                      <a:ln>
                        <a:noFill/>
                      </a:ln>
                      <a:effectLst/>
                      <a:extLst/>
                    </p:spPr>
                  </p:pic>
                </p:oleObj>
              </mc:Fallback>
            </mc:AlternateContent>
          </a:graphicData>
        </a:graphic>
      </p:graphicFrame>
      <p:sp>
        <p:nvSpPr>
          <p:cNvPr id="4" name="矩形 3"/>
          <p:cNvSpPr/>
          <p:nvPr/>
        </p:nvSpPr>
        <p:spPr>
          <a:xfrm>
            <a:off x="976839" y="2198470"/>
            <a:ext cx="8214420" cy="307777"/>
          </a:xfrm>
          <a:prstGeom prst="rect">
            <a:avLst/>
          </a:prstGeom>
        </p:spPr>
        <p:txBody>
          <a:bodyPr wrap="square">
            <a:spAutoFit/>
          </a:bodyPr>
          <a:lstStyle/>
          <a:p>
            <a:r>
              <a:rPr lang="en-US" altLang="zh-CN" sz="1400" b="1" dirty="0">
                <a:solidFill>
                  <a:srgbClr val="C00000"/>
                </a:solidFill>
              </a:rPr>
              <a:t> X. </a:t>
            </a:r>
            <a:r>
              <a:rPr lang="en-US" altLang="zh-CN" sz="1400" b="1" dirty="0" smtClean="0">
                <a:solidFill>
                  <a:srgbClr val="C00000"/>
                </a:solidFill>
              </a:rPr>
              <a:t>Roca-</a:t>
            </a:r>
            <a:r>
              <a:rPr lang="en-US" altLang="zh-CN" sz="1400" b="1" dirty="0" err="1" smtClean="0">
                <a:solidFill>
                  <a:srgbClr val="C00000"/>
                </a:solidFill>
              </a:rPr>
              <a:t>Maza</a:t>
            </a:r>
            <a:r>
              <a:rPr lang="en-US" altLang="zh-CN" sz="1400" b="1" dirty="0" smtClean="0">
                <a:solidFill>
                  <a:srgbClr val="C00000"/>
                </a:solidFill>
              </a:rPr>
              <a:t>, X</a:t>
            </a:r>
            <a:r>
              <a:rPr lang="en-US" altLang="zh-CN" sz="1400" b="1" dirty="0">
                <a:solidFill>
                  <a:srgbClr val="C00000"/>
                </a:solidFill>
              </a:rPr>
              <a:t>. </a:t>
            </a:r>
            <a:r>
              <a:rPr lang="en-US" altLang="zh-CN" sz="1400" b="1" dirty="0" err="1" smtClean="0">
                <a:solidFill>
                  <a:srgbClr val="C00000"/>
                </a:solidFill>
              </a:rPr>
              <a:t>Vinas</a:t>
            </a:r>
            <a:r>
              <a:rPr lang="en-US" altLang="zh-CN" sz="1400" b="1" dirty="0" smtClean="0">
                <a:solidFill>
                  <a:srgbClr val="C00000"/>
                </a:solidFill>
              </a:rPr>
              <a:t>, M</a:t>
            </a:r>
            <a:r>
              <a:rPr lang="en-US" altLang="zh-CN" sz="1400" b="1" dirty="0">
                <a:solidFill>
                  <a:srgbClr val="C00000"/>
                </a:solidFill>
              </a:rPr>
              <a:t>. </a:t>
            </a:r>
            <a:r>
              <a:rPr lang="en-US" altLang="zh-CN" sz="1400" b="1" dirty="0" err="1" smtClean="0">
                <a:solidFill>
                  <a:srgbClr val="C00000"/>
                </a:solidFill>
              </a:rPr>
              <a:t>Centelles</a:t>
            </a:r>
            <a:r>
              <a:rPr lang="en-US" altLang="zh-CN" sz="1400" b="1" dirty="0" smtClean="0">
                <a:solidFill>
                  <a:srgbClr val="C00000"/>
                </a:solidFill>
              </a:rPr>
              <a:t>, P</a:t>
            </a:r>
            <a:r>
              <a:rPr lang="en-US" altLang="zh-CN" sz="1400" b="1" dirty="0">
                <a:solidFill>
                  <a:srgbClr val="C00000"/>
                </a:solidFill>
              </a:rPr>
              <a:t>. </a:t>
            </a:r>
            <a:r>
              <a:rPr lang="en-US" altLang="zh-CN" sz="1400" b="1" dirty="0" smtClean="0">
                <a:solidFill>
                  <a:srgbClr val="C00000"/>
                </a:solidFill>
              </a:rPr>
              <a:t>Ring, and </a:t>
            </a:r>
            <a:r>
              <a:rPr lang="en-US" altLang="zh-CN" sz="1400" b="1" dirty="0">
                <a:solidFill>
                  <a:srgbClr val="C00000"/>
                </a:solidFill>
              </a:rPr>
              <a:t>P. </a:t>
            </a:r>
            <a:r>
              <a:rPr lang="en-US" altLang="zh-CN" sz="1400" b="1" dirty="0" err="1" smtClean="0">
                <a:solidFill>
                  <a:srgbClr val="C00000"/>
                </a:solidFill>
              </a:rPr>
              <a:t>Schuck</a:t>
            </a:r>
            <a:r>
              <a:rPr lang="en-US" altLang="zh-CN" sz="1400" b="1" dirty="0" smtClean="0">
                <a:solidFill>
                  <a:srgbClr val="C00000"/>
                </a:solidFill>
              </a:rPr>
              <a:t>, </a:t>
            </a:r>
            <a:r>
              <a:rPr lang="en-US" altLang="zh-CN" sz="1400" b="1" dirty="0">
                <a:solidFill>
                  <a:srgbClr val="C00000"/>
                </a:solidFill>
              </a:rPr>
              <a:t>Phys. Rev. C </a:t>
            </a:r>
            <a:r>
              <a:rPr lang="en-US" altLang="zh-CN" sz="1400" b="1" dirty="0" smtClean="0">
                <a:solidFill>
                  <a:srgbClr val="C00000"/>
                </a:solidFill>
              </a:rPr>
              <a:t>84(2011) </a:t>
            </a:r>
            <a:r>
              <a:rPr lang="en-US" altLang="zh-CN" sz="1400" b="1" dirty="0">
                <a:solidFill>
                  <a:srgbClr val="C00000"/>
                </a:solidFill>
              </a:rPr>
              <a:t>054309</a:t>
            </a:r>
            <a:endParaRPr lang="zh-CN" altLang="en-US" sz="1400" dirty="0"/>
          </a:p>
        </p:txBody>
      </p:sp>
      <p:pic>
        <p:nvPicPr>
          <p:cNvPr id="6" name="图片 5"/>
          <p:cNvPicPr>
            <a:picLocks noChangeAspect="1"/>
          </p:cNvPicPr>
          <p:nvPr/>
        </p:nvPicPr>
        <p:blipFill>
          <a:blip r:embed="rId11"/>
          <a:stretch>
            <a:fillRect/>
          </a:stretch>
        </p:blipFill>
        <p:spPr>
          <a:xfrm>
            <a:off x="455044" y="4873964"/>
            <a:ext cx="5251089" cy="1450475"/>
          </a:xfrm>
          <a:prstGeom prst="rect">
            <a:avLst/>
          </a:prstGeom>
        </p:spPr>
      </p:pic>
      <p:sp>
        <p:nvSpPr>
          <p:cNvPr id="7" name="矩形 6"/>
          <p:cNvSpPr/>
          <p:nvPr/>
        </p:nvSpPr>
        <p:spPr>
          <a:xfrm>
            <a:off x="1235052" y="5134543"/>
            <a:ext cx="1257075" cy="461665"/>
          </a:xfrm>
          <a:prstGeom prst="rect">
            <a:avLst/>
          </a:prstGeom>
        </p:spPr>
        <p:txBody>
          <a:bodyPr wrap="none">
            <a:spAutoFit/>
          </a:bodyPr>
          <a:lstStyle/>
          <a:p>
            <a:r>
              <a:rPr lang="en-US" altLang="zh-CN" sz="2400" dirty="0" err="1" smtClean="0">
                <a:latin typeface="Chalkboard Bold" charset="0"/>
                <a:ea typeface="宋体" panose="02010600030101010101" pitchFamily="2" charset="-122"/>
                <a:sym typeface="Chalkboard Bold" charset="0"/>
              </a:rPr>
              <a:t>σ,ω,ρ</a:t>
            </a:r>
            <a:r>
              <a:rPr lang="en-US" altLang="zh-CN" sz="2400" dirty="0" smtClean="0">
                <a:latin typeface="Chalkboard Bold" charset="0"/>
                <a:ea typeface="宋体" panose="02010600030101010101" pitchFamily="2" charset="-122"/>
                <a:sym typeface="Chalkboard Bold" charset="0"/>
              </a:rPr>
              <a:t>,π</a:t>
            </a:r>
            <a:endParaRPr lang="zh-CN" altLang="en-US" sz="2400" dirty="0"/>
          </a:p>
        </p:txBody>
      </p:sp>
      <p:sp>
        <p:nvSpPr>
          <p:cNvPr id="25" name="矩形 24"/>
          <p:cNvSpPr/>
          <p:nvPr/>
        </p:nvSpPr>
        <p:spPr>
          <a:xfrm>
            <a:off x="4405425" y="5148405"/>
            <a:ext cx="1257075" cy="461665"/>
          </a:xfrm>
          <a:prstGeom prst="rect">
            <a:avLst/>
          </a:prstGeom>
        </p:spPr>
        <p:txBody>
          <a:bodyPr wrap="none">
            <a:spAutoFit/>
          </a:bodyPr>
          <a:lstStyle/>
          <a:p>
            <a:r>
              <a:rPr lang="en-US" altLang="zh-CN" sz="2400" dirty="0" err="1" smtClean="0">
                <a:latin typeface="Chalkboard Bold" charset="0"/>
                <a:ea typeface="宋体" panose="02010600030101010101" pitchFamily="2" charset="-122"/>
                <a:sym typeface="Chalkboard Bold" charset="0"/>
              </a:rPr>
              <a:t>σ,ω,ρ</a:t>
            </a:r>
            <a:r>
              <a:rPr lang="en-US" altLang="zh-CN" sz="2400" dirty="0" smtClean="0">
                <a:latin typeface="Chalkboard Bold" charset="0"/>
                <a:ea typeface="宋体" panose="02010600030101010101" pitchFamily="2" charset="-122"/>
                <a:sym typeface="Chalkboard Bold" charset="0"/>
              </a:rPr>
              <a:t>,π</a:t>
            </a:r>
            <a:endParaRPr lang="zh-CN" altLang="en-US" sz="2400" dirty="0"/>
          </a:p>
        </p:txBody>
      </p:sp>
      <p:sp>
        <p:nvSpPr>
          <p:cNvPr id="26" name="矩形 25"/>
          <p:cNvSpPr/>
          <p:nvPr/>
        </p:nvSpPr>
        <p:spPr>
          <a:xfrm>
            <a:off x="2411760" y="4509120"/>
            <a:ext cx="8214420" cy="307777"/>
          </a:xfrm>
          <a:prstGeom prst="rect">
            <a:avLst/>
          </a:prstGeom>
        </p:spPr>
        <p:txBody>
          <a:bodyPr wrap="square">
            <a:spAutoFit/>
          </a:bodyPr>
          <a:lstStyle/>
          <a:p>
            <a:r>
              <a:rPr lang="en-US" altLang="zh-CN" sz="1400" b="1" dirty="0">
                <a:solidFill>
                  <a:srgbClr val="C00000"/>
                </a:solidFill>
              </a:rPr>
              <a:t> </a:t>
            </a:r>
            <a:r>
              <a:rPr lang="en-US" altLang="zh-CN" sz="1400" b="1" dirty="0" smtClean="0">
                <a:solidFill>
                  <a:srgbClr val="C00000"/>
                </a:solidFill>
              </a:rPr>
              <a:t>W. L. Long, </a:t>
            </a:r>
            <a:r>
              <a:rPr lang="nl-NL" altLang="zh-CN" sz="1400" b="1" dirty="0" smtClean="0">
                <a:solidFill>
                  <a:srgbClr val="C00000"/>
                </a:solidFill>
              </a:rPr>
              <a:t>N. </a:t>
            </a:r>
            <a:r>
              <a:rPr lang="nl-NL" altLang="zh-CN" sz="1400" b="1" dirty="0">
                <a:solidFill>
                  <a:srgbClr val="C00000"/>
                </a:solidFill>
              </a:rPr>
              <a:t>Van </a:t>
            </a:r>
            <a:r>
              <a:rPr lang="nl-NL" altLang="zh-CN" sz="1400" b="1" dirty="0" smtClean="0">
                <a:solidFill>
                  <a:srgbClr val="C00000"/>
                </a:solidFill>
              </a:rPr>
              <a:t>Giai, J. Meng</a:t>
            </a:r>
            <a:r>
              <a:rPr lang="en-US" altLang="zh-CN" sz="1400" b="1" dirty="0" smtClean="0">
                <a:solidFill>
                  <a:srgbClr val="C00000"/>
                </a:solidFill>
              </a:rPr>
              <a:t>, </a:t>
            </a:r>
            <a:r>
              <a:rPr lang="en-US" altLang="zh-CN" sz="1400" b="1" dirty="0">
                <a:solidFill>
                  <a:srgbClr val="C00000"/>
                </a:solidFill>
              </a:rPr>
              <a:t>Phys. </a:t>
            </a:r>
            <a:r>
              <a:rPr lang="en-US" altLang="zh-CN" sz="1400" b="1" dirty="0" err="1" smtClean="0">
                <a:solidFill>
                  <a:srgbClr val="C00000"/>
                </a:solidFill>
              </a:rPr>
              <a:t>Lett</a:t>
            </a:r>
            <a:r>
              <a:rPr lang="en-US" altLang="zh-CN" sz="1400" b="1" dirty="0" smtClean="0">
                <a:solidFill>
                  <a:srgbClr val="C00000"/>
                </a:solidFill>
              </a:rPr>
              <a:t>. B 604(2006) 150</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375400"/>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171" name="Rectangle 3"/>
          <p:cNvSpPr>
            <a:spLocks/>
          </p:cNvSpPr>
          <p:nvPr/>
        </p:nvSpPr>
        <p:spPr bwMode="auto">
          <a:xfrm>
            <a:off x="381000" y="6488545"/>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7172" name="Rectangle 4"/>
          <p:cNvSpPr>
            <a:spLocks/>
          </p:cNvSpPr>
          <p:nvPr/>
        </p:nvSpPr>
        <p:spPr bwMode="auto">
          <a:xfrm>
            <a:off x="3949700" y="6464300"/>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717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6775" y="38100"/>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175" name="Rectangle 7"/>
          <p:cNvSpPr>
            <a:spLocks noGrp="1" noChangeArrowheads="1"/>
          </p:cNvSpPr>
          <p:nvPr>
            <p:ph type="title"/>
          </p:nvPr>
        </p:nvSpPr>
        <p:spPr bwMode="auto">
          <a:xfrm>
            <a:off x="382588" y="693738"/>
            <a:ext cx="8153400" cy="1160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38100" tIns="38100" rIns="38100" bIns="38100" numCol="1" anchor="ctr" anchorCtr="0" compatLnSpc="1">
            <a:prstTxWarp prst="textNoShape">
              <a:avLst/>
            </a:prstTxWarp>
          </a:bodyPr>
          <a:lstStyle/>
          <a:p>
            <a:r>
              <a:rPr lang="en-US" altLang="zh-CN">
                <a:latin typeface="Chalkduster" charset="0"/>
                <a:ea typeface="宋体" panose="02010600030101010101" pitchFamily="2" charset="-122"/>
                <a:sym typeface="Chalkduster" charset="0"/>
              </a:rPr>
              <a:t>Outline</a:t>
            </a:r>
          </a:p>
        </p:txBody>
      </p:sp>
      <p:sp>
        <p:nvSpPr>
          <p:cNvPr id="7176" name="Rectangle 8"/>
          <p:cNvSpPr>
            <a:spLocks/>
          </p:cNvSpPr>
          <p:nvPr/>
        </p:nvSpPr>
        <p:spPr bwMode="auto">
          <a:xfrm>
            <a:off x="381000" y="1855788"/>
            <a:ext cx="83820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endParaRPr lang="en-US" altLang="zh-CN" sz="3200" dirty="0">
              <a:latin typeface="MV Boli" panose="02000500030200090000" pitchFamily="2" charset="0"/>
              <a:ea typeface="宋体" panose="02010600030101010101" pitchFamily="2" charset="-122"/>
              <a:cs typeface="MV Boli" panose="02000500030200090000" pitchFamily="2" charset="0"/>
              <a:sym typeface="Chalkduster" charset="0"/>
            </a:endParaRPr>
          </a:p>
          <a:p>
            <a:pPr>
              <a:buSzPct val="100000"/>
              <a:buFont typeface="Wingdings" panose="05000000000000000000" pitchFamily="2" charset="2"/>
              <a:buChar char="p"/>
            </a:pPr>
            <a:r>
              <a:rPr lang="en-US" altLang="zh-CN" sz="3200" dirty="0" smtClean="0">
                <a:latin typeface="MV Boli" panose="02000500030200090000" pitchFamily="2" charset="0"/>
                <a:ea typeface="宋体" panose="02010600030101010101" pitchFamily="2" charset="-122"/>
                <a:cs typeface="MV Boli" panose="02000500030200090000" pitchFamily="2" charset="0"/>
                <a:sym typeface="Chalkduster" charset="0"/>
              </a:rPr>
              <a:t> </a:t>
            </a:r>
            <a:r>
              <a:rPr lang="en-US" altLang="zh-CN" sz="3200" dirty="0" smtClean="0">
                <a:latin typeface="Segoe Print" panose="02000600000000000000" pitchFamily="2" charset="0"/>
                <a:ea typeface="宋体" panose="02010600030101010101" pitchFamily="2" charset="-122"/>
                <a:cs typeface="MV Boli" panose="02000500030200090000" pitchFamily="2" charset="0"/>
                <a:sym typeface="Chalkduster" charset="0"/>
              </a:rPr>
              <a:t>Introduction</a:t>
            </a:r>
            <a:endParaRPr lang="en-US" altLang="zh-CN" sz="4400" dirty="0">
              <a:latin typeface="Segoe Print" panose="02000600000000000000" pitchFamily="2" charset="0"/>
              <a:ea typeface="宋体" panose="02010600030101010101" pitchFamily="2" charset="-122"/>
              <a:cs typeface="MV Boli" panose="02000500030200090000" pitchFamily="2" charset="0"/>
              <a:sym typeface="Chalkduster" charset="0"/>
            </a:endParaRPr>
          </a:p>
          <a:p>
            <a:pPr marL="457200" indent="-457200">
              <a:lnSpc>
                <a:spcPct val="200000"/>
              </a:lnSpc>
              <a:buSzPct val="100000"/>
              <a:buFont typeface="Wingdings" panose="05000000000000000000" pitchFamily="2" charset="2"/>
              <a:buChar char="p"/>
            </a:pPr>
            <a:r>
              <a:rPr lang="en-US" altLang="zh-CN" sz="3200" dirty="0">
                <a:solidFill>
                  <a:srgbClr val="FF0000"/>
                </a:solidFill>
                <a:latin typeface="Segoe Print" panose="02000600000000000000" pitchFamily="2" charset="0"/>
                <a:ea typeface="宋体" panose="02010600030101010101" pitchFamily="2" charset="-122"/>
                <a:cs typeface="MV Boli" panose="02000500030200090000" pitchFamily="2" charset="0"/>
              </a:rPr>
              <a:t>Theoretical framework</a:t>
            </a:r>
            <a:endParaRPr lang="en-US" altLang="zh-CN" sz="3200" dirty="0">
              <a:solidFill>
                <a:srgbClr val="FF0000"/>
              </a:solidFill>
              <a:latin typeface="Segoe Print" panose="02000600000000000000" pitchFamily="2" charset="0"/>
              <a:ea typeface="宋体" panose="02010600030101010101" pitchFamily="2" charset="-122"/>
              <a:cs typeface="MV Boli" panose="02000500030200090000" pitchFamily="2" charset="0"/>
              <a:sym typeface="Chalkduster" charset="0"/>
            </a:endParaRPr>
          </a:p>
          <a:p>
            <a:pPr>
              <a:lnSpc>
                <a:spcPct val="200000"/>
              </a:lnSpc>
              <a:buSzPct val="100000"/>
              <a:buFont typeface="Wingdings" panose="05000000000000000000" pitchFamily="2" charset="2"/>
              <a:buChar char="p"/>
            </a:pPr>
            <a:r>
              <a:rPr lang="en-US" altLang="zh-CN" sz="3200" dirty="0" smtClean="0">
                <a:solidFill>
                  <a:srgbClr val="191919"/>
                </a:solidFill>
                <a:latin typeface="Segoe Print" panose="02000600000000000000" pitchFamily="2" charset="0"/>
                <a:ea typeface="宋体" panose="02010600030101010101" pitchFamily="2" charset="-122"/>
                <a:cs typeface="MV Boli" panose="02000500030200090000" pitchFamily="2" charset="0"/>
                <a:sym typeface="Chalkduster" charset="0"/>
              </a:rPr>
              <a:t> Numerical results </a:t>
            </a:r>
          </a:p>
          <a:p>
            <a:pPr>
              <a:lnSpc>
                <a:spcPct val="200000"/>
              </a:lnSpc>
              <a:buSzPct val="100000"/>
              <a:buFont typeface="Wingdings" panose="05000000000000000000" pitchFamily="2" charset="2"/>
              <a:buChar char="p"/>
            </a:pPr>
            <a:r>
              <a:rPr lang="en-US" altLang="zh-CN" sz="3200" dirty="0" smtClean="0">
                <a:solidFill>
                  <a:srgbClr val="191919"/>
                </a:solidFill>
                <a:latin typeface="Segoe Print" panose="02000600000000000000" pitchFamily="2" charset="0"/>
                <a:ea typeface="宋体" panose="02010600030101010101" pitchFamily="2" charset="-122"/>
                <a:cs typeface="MV Boli" panose="02000500030200090000" pitchFamily="2" charset="0"/>
                <a:sym typeface="Chalkduster" charset="0"/>
              </a:rPr>
              <a:t> Summary and perspective</a:t>
            </a:r>
            <a:endParaRPr lang="en-US" altLang="zh-CN" sz="3200" dirty="0">
              <a:solidFill>
                <a:srgbClr val="191919"/>
              </a:solidFill>
              <a:latin typeface="Segoe Print" panose="02000600000000000000" pitchFamily="2" charset="0"/>
              <a:ea typeface="宋体" panose="02010600030101010101" pitchFamily="2" charset="-122"/>
              <a:cs typeface="MV Boli" panose="02000500030200090000" pitchFamily="2" charset="0"/>
              <a:sym typeface="Chalkduster" charset="0"/>
            </a:endParaRPr>
          </a:p>
        </p:txBody>
      </p:sp>
    </p:spTree>
    <p:extLst>
      <p:ext uri="{BB962C8B-B14F-4D97-AF65-F5344CB8AC3E}">
        <p14:creationId xmlns:p14="http://schemas.microsoft.com/office/powerpoint/2010/main" val="10893658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831204"/>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 y="6419850"/>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411" name="Rectangle 3"/>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17412" name="Rectangle 4"/>
          <p:cNvSpPr>
            <a:spLocks/>
          </p:cNvSpPr>
          <p:nvPr/>
        </p:nvSpPr>
        <p:spPr bwMode="auto">
          <a:xfrm>
            <a:off x="3949700" y="6525592"/>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174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6775" y="28831"/>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0" name="矩形 9"/>
          <p:cNvSpPr/>
          <p:nvPr/>
        </p:nvSpPr>
        <p:spPr>
          <a:xfrm>
            <a:off x="0" y="169456"/>
            <a:ext cx="4926459" cy="646331"/>
          </a:xfrm>
          <a:prstGeom prst="rect">
            <a:avLst/>
          </a:prstGeom>
        </p:spPr>
        <p:txBody>
          <a:bodyPr wrap="square">
            <a:spAutoFit/>
          </a:bodyPr>
          <a:lstStyle/>
          <a:p>
            <a:r>
              <a:rPr lang="en-US" altLang="zh-CN" sz="3600" b="1" dirty="0" smtClean="0">
                <a:solidFill>
                  <a:srgbClr val="3366CC"/>
                </a:solidFill>
                <a:ea typeface="宋体" panose="02010600030101010101" pitchFamily="2" charset="-122"/>
              </a:rPr>
              <a:t>Direct </a:t>
            </a:r>
            <a:r>
              <a:rPr lang="en-US" altLang="zh-CN" sz="3600" b="1" dirty="0" err="1" smtClean="0">
                <a:solidFill>
                  <a:srgbClr val="3366CC"/>
                </a:solidFill>
                <a:ea typeface="宋体" panose="02010600030101010101" pitchFamily="2" charset="-122"/>
              </a:rPr>
              <a:t>Urca</a:t>
            </a:r>
            <a:r>
              <a:rPr lang="en-US" altLang="zh-CN" sz="3600" b="1" dirty="0" smtClean="0">
                <a:solidFill>
                  <a:srgbClr val="3366CC"/>
                </a:solidFill>
                <a:ea typeface="宋体" panose="02010600030101010101" pitchFamily="2" charset="-122"/>
              </a:rPr>
              <a:t> process</a:t>
            </a:r>
          </a:p>
        </p:txBody>
      </p:sp>
      <p:sp>
        <p:nvSpPr>
          <p:cNvPr id="11" name="Rectangle 7"/>
          <p:cNvSpPr>
            <a:spLocks/>
          </p:cNvSpPr>
          <p:nvPr/>
        </p:nvSpPr>
        <p:spPr bwMode="auto">
          <a:xfrm>
            <a:off x="107503" y="1314752"/>
            <a:ext cx="4584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SzPct val="125000"/>
              <a:buFont typeface="Lucida Grande" charset="0"/>
              <a:buChar char="✓"/>
            </a:pPr>
            <a:r>
              <a:rPr lang="en-US" altLang="zh-CN" sz="2800" dirty="0">
                <a:latin typeface="Chalkboard SE Bold" charset="0"/>
                <a:ea typeface="宋体" panose="02010600030101010101" pitchFamily="2" charset="-122"/>
                <a:sym typeface="Chalkboard SE Bold" charset="0"/>
              </a:rPr>
              <a:t> </a:t>
            </a:r>
            <a:r>
              <a:rPr lang="en-US" altLang="zh-CN" sz="2800" dirty="0">
                <a:latin typeface="Chalkboard SE Bold"/>
                <a:ea typeface="宋体" panose="02010600030101010101" pitchFamily="2" charset="-122"/>
              </a:rPr>
              <a:t>N</a:t>
            </a:r>
            <a:r>
              <a:rPr lang="en-US" altLang="zh-CN" sz="2800" dirty="0" smtClean="0">
                <a:latin typeface="Chalkboard SE Bold"/>
              </a:rPr>
              <a:t>eutrino emissivity </a:t>
            </a:r>
            <a:r>
              <a:rPr lang="en-US" altLang="zh-CN" sz="2800" dirty="0" smtClean="0">
                <a:latin typeface="Chalkboard SE Bold"/>
                <a:ea typeface="Tahoma" panose="020B0604030504040204" pitchFamily="34" charset="0"/>
                <a:cs typeface="Tahoma" panose="020B0604030504040204" pitchFamily="34" charset="0"/>
              </a:rPr>
              <a:t>Q</a:t>
            </a:r>
            <a:r>
              <a:rPr lang="en-US" altLang="zh-CN" sz="2800" baseline="30000" dirty="0" smtClean="0">
                <a:latin typeface="Chalkboard SE Bold"/>
                <a:ea typeface="Tahoma" panose="020B0604030504040204" pitchFamily="34" charset="0"/>
                <a:cs typeface="Tahoma" panose="020B0604030504040204" pitchFamily="34" charset="0"/>
              </a:rPr>
              <a:t>(D)</a:t>
            </a:r>
            <a:endParaRPr lang="en-US" altLang="zh-CN" sz="2800" dirty="0">
              <a:latin typeface="Chalkboard SE Bold"/>
              <a:ea typeface="Tahoma" panose="020B0604030504040204" pitchFamily="34" charset="0"/>
              <a:cs typeface="Tahoma" panose="020B0604030504040204" pitchFamily="34" charset="0"/>
              <a:sym typeface="Chalkboard SE Bold" charset="0"/>
            </a:endParaRPr>
          </a:p>
        </p:txBody>
      </p:sp>
      <p:graphicFrame>
        <p:nvGraphicFramePr>
          <p:cNvPr id="12" name="Object 24"/>
          <p:cNvGraphicFramePr>
            <a:graphicFrameLocks noChangeAspect="1"/>
          </p:cNvGraphicFramePr>
          <p:nvPr>
            <p:extLst>
              <p:ext uri="{D42A27DB-BD31-4B8C-83A1-F6EECF244321}">
                <p14:modId xmlns:p14="http://schemas.microsoft.com/office/powerpoint/2010/main" val="456022951"/>
              </p:ext>
            </p:extLst>
          </p:nvPr>
        </p:nvGraphicFramePr>
        <p:xfrm>
          <a:off x="159891" y="1929515"/>
          <a:ext cx="9064625" cy="906462"/>
        </p:xfrm>
        <a:graphic>
          <a:graphicData uri="http://schemas.openxmlformats.org/presentationml/2006/ole">
            <mc:AlternateContent xmlns:mc="http://schemas.openxmlformats.org/markup-compatibility/2006">
              <mc:Choice xmlns:v="urn:schemas-microsoft-com:vml" Requires="v">
                <p:oleObj spid="_x0000_s16683" name="Equation" r:id="rId7" imgW="4559040" imgH="457200" progId="Equation.DSMT4">
                  <p:embed/>
                </p:oleObj>
              </mc:Choice>
              <mc:Fallback>
                <p:oleObj name="Equation" r:id="rId7" imgW="4559040" imgH="457200" progId="Equation.DSMT4">
                  <p:embed/>
                  <p:pic>
                    <p:nvPicPr>
                      <p:cNvPr id="0" name=""/>
                      <p:cNvPicPr>
                        <a:picLocks noChangeAspect="1" noChangeArrowheads="1"/>
                      </p:cNvPicPr>
                      <p:nvPr/>
                    </p:nvPicPr>
                    <p:blipFill>
                      <a:blip r:embed="rId8"/>
                      <a:srcRect/>
                      <a:stretch>
                        <a:fillRect/>
                      </a:stretch>
                    </p:blipFill>
                    <p:spPr bwMode="auto">
                      <a:xfrm>
                        <a:off x="159891" y="1929515"/>
                        <a:ext cx="9064625"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Rectangle 7"/>
          <p:cNvSpPr>
            <a:spLocks/>
          </p:cNvSpPr>
          <p:nvPr/>
        </p:nvSpPr>
        <p:spPr bwMode="auto">
          <a:xfrm>
            <a:off x="85004" y="2893442"/>
            <a:ext cx="795096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SzPct val="125000"/>
              <a:buFont typeface="Lucida Grande" charset="0"/>
              <a:buChar char="✓"/>
            </a:pPr>
            <a:r>
              <a:rPr lang="en-US" altLang="zh-CN" sz="2800" dirty="0" smtClean="0">
                <a:latin typeface="Chalkboard SE Bold" charset="0"/>
                <a:ea typeface="宋体" panose="02010600030101010101" pitchFamily="2" charset="-122"/>
                <a:sym typeface="Chalkboard SE Bold" charset="0"/>
              </a:rPr>
              <a:t> </a:t>
            </a:r>
            <a:r>
              <a:rPr lang="en-US" altLang="zh-CN" sz="2800" dirty="0">
                <a:latin typeface="Chalkboard SE Bold"/>
                <a:ea typeface="宋体" panose="02010600030101010101" pitchFamily="2" charset="-122"/>
              </a:rPr>
              <a:t>The matrix element of the neutron beta deca</a:t>
            </a:r>
            <a:r>
              <a:rPr lang="en-US" altLang="zh-CN" sz="2800" dirty="0" smtClean="0"/>
              <a:t>y</a:t>
            </a:r>
            <a:endParaRPr lang="en-US" altLang="zh-CN" sz="2800" dirty="0">
              <a:latin typeface="Tahoma" panose="020B0604030504040204" pitchFamily="34" charset="0"/>
              <a:ea typeface="Tahoma" panose="020B0604030504040204" pitchFamily="34" charset="0"/>
              <a:cs typeface="Tahoma" panose="020B0604030504040204" pitchFamily="34" charset="0"/>
              <a:sym typeface="Chalkboard SE Bold" charset="0"/>
            </a:endParaRPr>
          </a:p>
        </p:txBody>
      </p:sp>
      <p:graphicFrame>
        <p:nvGraphicFramePr>
          <p:cNvPr id="16" name="Object 24"/>
          <p:cNvGraphicFramePr>
            <a:graphicFrameLocks noChangeAspect="1"/>
          </p:cNvGraphicFramePr>
          <p:nvPr>
            <p:extLst>
              <p:ext uri="{D42A27DB-BD31-4B8C-83A1-F6EECF244321}">
                <p14:modId xmlns:p14="http://schemas.microsoft.com/office/powerpoint/2010/main" val="4127106810"/>
              </p:ext>
            </p:extLst>
          </p:nvPr>
        </p:nvGraphicFramePr>
        <p:xfrm>
          <a:off x="674303" y="3502282"/>
          <a:ext cx="7499176" cy="1544410"/>
        </p:xfrm>
        <a:graphic>
          <a:graphicData uri="http://schemas.openxmlformats.org/presentationml/2006/ole">
            <mc:AlternateContent xmlns:mc="http://schemas.openxmlformats.org/markup-compatibility/2006">
              <mc:Choice xmlns:v="urn:schemas-microsoft-com:vml" Requires="v">
                <p:oleObj spid="_x0000_s16684" name="Equation" r:id="rId9" imgW="4190760" imgH="863280" progId="Equation.DSMT4">
                  <p:embed/>
                </p:oleObj>
              </mc:Choice>
              <mc:Fallback>
                <p:oleObj name="Equation" r:id="rId9" imgW="4190760" imgH="863280" progId="Equation.DSMT4">
                  <p:embed/>
                  <p:pic>
                    <p:nvPicPr>
                      <p:cNvPr id="0" name=""/>
                      <p:cNvPicPr>
                        <a:picLocks noChangeAspect="1" noChangeArrowheads="1"/>
                      </p:cNvPicPr>
                      <p:nvPr/>
                    </p:nvPicPr>
                    <p:blipFill>
                      <a:blip r:embed="rId10"/>
                      <a:srcRect/>
                      <a:stretch>
                        <a:fillRect/>
                      </a:stretch>
                    </p:blipFill>
                    <p:spPr bwMode="auto">
                      <a:xfrm>
                        <a:off x="674303" y="3502282"/>
                        <a:ext cx="7499176" cy="1544410"/>
                      </a:xfrm>
                      <a:prstGeom prst="rect">
                        <a:avLst/>
                      </a:prstGeom>
                      <a:noFill/>
                      <a:ln>
                        <a:noFill/>
                      </a:ln>
                      <a:effectLst/>
                      <a:extLst/>
                    </p:spPr>
                  </p:pic>
                </p:oleObj>
              </mc:Fallback>
            </mc:AlternateContent>
          </a:graphicData>
        </a:graphic>
      </p:graphicFrame>
      <p:sp>
        <p:nvSpPr>
          <p:cNvPr id="17" name="Rectangle 7"/>
          <p:cNvSpPr>
            <a:spLocks/>
          </p:cNvSpPr>
          <p:nvPr/>
        </p:nvSpPr>
        <p:spPr bwMode="auto">
          <a:xfrm>
            <a:off x="674303" y="5208647"/>
            <a:ext cx="795096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SzPct val="125000"/>
            </a:pPr>
            <a:r>
              <a:rPr lang="en-US" altLang="zh-CN" sz="2400" i="1" dirty="0" smtClean="0">
                <a:latin typeface="+mn-lt"/>
                <a:ea typeface="Tahoma" panose="020B0604030504040204" pitchFamily="34" charset="0"/>
                <a:cs typeface="Tahoma" panose="020B0604030504040204" pitchFamily="34" charset="0"/>
                <a:sym typeface="Chalkboard SE Bold" charset="0"/>
              </a:rPr>
              <a:t>G</a:t>
            </a:r>
            <a:r>
              <a:rPr lang="en-US" altLang="zh-CN" sz="2400" i="1" baseline="-25000" dirty="0" smtClean="0">
                <a:latin typeface="+mn-lt"/>
                <a:ea typeface="Tahoma" panose="020B0604030504040204" pitchFamily="34" charset="0"/>
                <a:cs typeface="Tahoma" panose="020B0604030504040204" pitchFamily="34" charset="0"/>
                <a:sym typeface="Chalkboard SE Bold" charset="0"/>
              </a:rPr>
              <a:t>F</a:t>
            </a:r>
            <a:r>
              <a:rPr lang="en-US" altLang="zh-CN" sz="2400" i="1" dirty="0" smtClean="0">
                <a:latin typeface="+mn-lt"/>
                <a:ea typeface="Tahoma" panose="020B0604030504040204" pitchFamily="34" charset="0"/>
                <a:cs typeface="Tahoma" panose="020B0604030504040204" pitchFamily="34" charset="0"/>
                <a:sym typeface="Chalkboard SE Bold" charset="0"/>
              </a:rPr>
              <a:t> , C,  C</a:t>
            </a:r>
            <a:r>
              <a:rPr lang="en-US" altLang="zh-CN" sz="2400" i="1" baseline="-25000" dirty="0" smtClean="0">
                <a:latin typeface="+mn-lt"/>
                <a:ea typeface="Tahoma" panose="020B0604030504040204" pitchFamily="34" charset="0"/>
                <a:cs typeface="Tahoma" panose="020B0604030504040204" pitchFamily="34" charset="0"/>
                <a:sym typeface="Chalkboard SE Bold" charset="0"/>
              </a:rPr>
              <a:t>V</a:t>
            </a:r>
            <a:r>
              <a:rPr lang="en-US" altLang="zh-CN" sz="2400" i="1" dirty="0" smtClean="0">
                <a:latin typeface="+mn-lt"/>
                <a:ea typeface="Tahoma" panose="020B0604030504040204" pitchFamily="34" charset="0"/>
                <a:cs typeface="Tahoma" panose="020B0604030504040204" pitchFamily="34" charset="0"/>
                <a:sym typeface="Chalkboard SE Bold" charset="0"/>
              </a:rPr>
              <a:t> , C</a:t>
            </a:r>
            <a:r>
              <a:rPr lang="en-US" altLang="zh-CN" sz="2400" i="1" baseline="-25000" dirty="0" smtClean="0">
                <a:latin typeface="+mn-lt"/>
                <a:ea typeface="Tahoma" panose="020B0604030504040204" pitchFamily="34" charset="0"/>
                <a:cs typeface="Tahoma" panose="020B0604030504040204" pitchFamily="34" charset="0"/>
                <a:sym typeface="Chalkboard SE Bold" charset="0"/>
              </a:rPr>
              <a:t>M</a:t>
            </a:r>
            <a:r>
              <a:rPr lang="en-US" altLang="zh-CN" sz="2400" i="1" dirty="0" smtClean="0">
                <a:latin typeface="+mn-lt"/>
                <a:ea typeface="Tahoma" panose="020B0604030504040204" pitchFamily="34" charset="0"/>
                <a:cs typeface="Tahoma" panose="020B0604030504040204" pitchFamily="34" charset="0"/>
                <a:sym typeface="Chalkboard SE Bold" charset="0"/>
              </a:rPr>
              <a:t> , C</a:t>
            </a:r>
            <a:r>
              <a:rPr lang="en-US" altLang="zh-CN" sz="2400" i="1" baseline="-25000" dirty="0" smtClean="0">
                <a:latin typeface="+mn-lt"/>
                <a:ea typeface="Tahoma" panose="020B0604030504040204" pitchFamily="34" charset="0"/>
                <a:cs typeface="Tahoma" panose="020B0604030504040204" pitchFamily="34" charset="0"/>
                <a:sym typeface="Chalkboard SE Bold" charset="0"/>
              </a:rPr>
              <a:t>A</a:t>
            </a:r>
            <a:r>
              <a:rPr lang="en-US" altLang="zh-CN" sz="2400" i="1" dirty="0" smtClean="0">
                <a:latin typeface="+mn-lt"/>
                <a:ea typeface="Tahoma" panose="020B0604030504040204" pitchFamily="34" charset="0"/>
                <a:cs typeface="Tahoma" panose="020B0604030504040204" pitchFamily="34" charset="0"/>
                <a:sym typeface="Chalkboard SE Bold" charset="0"/>
              </a:rPr>
              <a:t> </a:t>
            </a:r>
            <a:r>
              <a:rPr lang="en-US" altLang="zh-CN" sz="2400" dirty="0">
                <a:latin typeface="+mn-lt"/>
                <a:ea typeface="Tahoma" panose="020B0604030504040204" pitchFamily="34" charset="0"/>
                <a:cs typeface="Tahoma" panose="020B0604030504040204" pitchFamily="34" charset="0"/>
                <a:sym typeface="Chalkboard SE Bold" charset="0"/>
              </a:rPr>
              <a:t> </a:t>
            </a:r>
            <a:r>
              <a:rPr lang="en-US" altLang="zh-CN" sz="2800" dirty="0">
                <a:latin typeface="Chalkboard SE Bold"/>
                <a:ea typeface="Tahoma" panose="020B0604030504040204" pitchFamily="34" charset="0"/>
                <a:cs typeface="Tahoma" panose="020B0604030504040204" pitchFamily="34" charset="0"/>
                <a:sym typeface="Chalkboard SE Bold" charset="0"/>
              </a:rPr>
              <a:t>are the coupling constants in weak interaction  and </a:t>
            </a:r>
            <a:r>
              <a:rPr lang="en-US" altLang="zh-CN" sz="2800" i="1" dirty="0" err="1">
                <a:latin typeface="Chalkboard SE Bold"/>
                <a:ea typeface="Tahoma" panose="020B0604030504040204" pitchFamily="34" charset="0"/>
                <a:cs typeface="Tahoma" panose="020B0604030504040204" pitchFamily="34" charset="0"/>
                <a:sym typeface="Chalkboard SE Bold" charset="0"/>
              </a:rPr>
              <a:t>F</a:t>
            </a:r>
            <a:r>
              <a:rPr lang="en-US" altLang="zh-CN" sz="2800" i="1" baseline="-25000" dirty="0" err="1">
                <a:latin typeface="Chalkboard SE Bold"/>
                <a:ea typeface="Tahoma" panose="020B0604030504040204" pitchFamily="34" charset="0"/>
                <a:cs typeface="Tahoma" panose="020B0604030504040204" pitchFamily="34" charset="0"/>
                <a:sym typeface="Chalkboard SE Bold" charset="0"/>
              </a:rPr>
              <a:t>q</a:t>
            </a:r>
            <a:r>
              <a:rPr lang="en-US" altLang="zh-CN" sz="2800" dirty="0">
                <a:latin typeface="Chalkboard SE Bold"/>
                <a:ea typeface="Tahoma" panose="020B0604030504040204" pitchFamily="34" charset="0"/>
                <a:cs typeface="Tahoma" panose="020B0604030504040204" pitchFamily="34" charset="0"/>
                <a:sym typeface="Chalkboard SE Bold" charset="0"/>
              </a:rPr>
              <a:t> is the form factor</a:t>
            </a:r>
          </a:p>
          <a:p>
            <a:pPr>
              <a:buSzPct val="125000"/>
            </a:pPr>
            <a:endParaRPr lang="en-US" altLang="zh-CN" sz="2800" i="1" dirty="0">
              <a:latin typeface="+mn-lt"/>
              <a:ea typeface="Tahoma" panose="020B0604030504040204" pitchFamily="34" charset="0"/>
              <a:cs typeface="Tahoma" panose="020B0604030504040204" pitchFamily="34" charset="0"/>
              <a:sym typeface="Chalkboard SE Bold" charset="0"/>
            </a:endParaRPr>
          </a:p>
        </p:txBody>
      </p:sp>
      <p:sp>
        <p:nvSpPr>
          <p:cNvPr id="14" name="矩形 13"/>
          <p:cNvSpPr/>
          <p:nvPr/>
        </p:nvSpPr>
        <p:spPr>
          <a:xfrm>
            <a:off x="2399853" y="992047"/>
            <a:ext cx="7002797" cy="307777"/>
          </a:xfrm>
          <a:prstGeom prst="rect">
            <a:avLst/>
          </a:prstGeom>
        </p:spPr>
        <p:txBody>
          <a:bodyPr wrap="square">
            <a:spAutoFit/>
          </a:bodyPr>
          <a:lstStyle/>
          <a:p>
            <a:r>
              <a:rPr lang="en-US" altLang="zh-CN" sz="1400" b="1" dirty="0">
                <a:solidFill>
                  <a:srgbClr val="C00000"/>
                </a:solidFill>
              </a:rPr>
              <a:t>D.G. </a:t>
            </a:r>
            <a:r>
              <a:rPr lang="en-US" altLang="zh-CN" sz="1400" b="1" dirty="0" smtClean="0">
                <a:solidFill>
                  <a:srgbClr val="C00000"/>
                </a:solidFill>
              </a:rPr>
              <a:t>Yakovlev, </a:t>
            </a:r>
            <a:r>
              <a:rPr lang="en-US" altLang="zh-CN" sz="1400" b="1" dirty="0">
                <a:solidFill>
                  <a:srgbClr val="C00000"/>
                </a:solidFill>
              </a:rPr>
              <a:t>A.D. </a:t>
            </a:r>
            <a:r>
              <a:rPr lang="en-US" altLang="zh-CN" sz="1400" b="1" dirty="0" err="1" smtClean="0">
                <a:solidFill>
                  <a:srgbClr val="C00000"/>
                </a:solidFill>
              </a:rPr>
              <a:t>Kaminker</a:t>
            </a:r>
            <a:r>
              <a:rPr lang="en-US" altLang="zh-CN" sz="1400" b="1" dirty="0" smtClean="0">
                <a:solidFill>
                  <a:srgbClr val="C00000"/>
                </a:solidFill>
              </a:rPr>
              <a:t>, </a:t>
            </a:r>
            <a:r>
              <a:rPr lang="en-US" altLang="zh-CN" sz="1400" b="1" dirty="0">
                <a:solidFill>
                  <a:srgbClr val="C00000"/>
                </a:solidFill>
              </a:rPr>
              <a:t>O.Y. </a:t>
            </a:r>
            <a:r>
              <a:rPr lang="en-US" altLang="zh-CN" sz="1400" b="1" dirty="0" err="1" smtClean="0">
                <a:solidFill>
                  <a:srgbClr val="C00000"/>
                </a:solidFill>
              </a:rPr>
              <a:t>Gnedin</a:t>
            </a:r>
            <a:r>
              <a:rPr lang="en-US" altLang="zh-CN" sz="1400" b="1" dirty="0" smtClean="0">
                <a:solidFill>
                  <a:srgbClr val="C00000"/>
                </a:solidFill>
              </a:rPr>
              <a:t>, </a:t>
            </a:r>
            <a:r>
              <a:rPr lang="en-US" altLang="zh-CN" sz="1400" b="1" dirty="0">
                <a:solidFill>
                  <a:srgbClr val="C00000"/>
                </a:solidFill>
              </a:rPr>
              <a:t>P. </a:t>
            </a:r>
            <a:r>
              <a:rPr lang="en-US" altLang="zh-CN" sz="1400" b="1" dirty="0" err="1" smtClean="0">
                <a:solidFill>
                  <a:srgbClr val="C00000"/>
                </a:solidFill>
              </a:rPr>
              <a:t>Haensel</a:t>
            </a:r>
            <a:r>
              <a:rPr lang="en-US" altLang="zh-CN" sz="1400" b="1" dirty="0" smtClean="0">
                <a:solidFill>
                  <a:srgbClr val="C00000"/>
                </a:solidFill>
              </a:rPr>
              <a:t>, Phys. Rep. 354(2001)1</a:t>
            </a:r>
            <a:endParaRPr lang="zh-CN" altLang="en-US" sz="1400" b="1" dirty="0">
              <a:solidFill>
                <a:srgbClr val="C00000"/>
              </a:solidFill>
            </a:endParaRPr>
          </a:p>
        </p:txBody>
      </p:sp>
    </p:spTree>
    <p:extLst>
      <p:ext uri="{BB962C8B-B14F-4D97-AF65-F5344CB8AC3E}">
        <p14:creationId xmlns:p14="http://schemas.microsoft.com/office/powerpoint/2010/main" val="424780442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774700"/>
            <a:ext cx="91932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6453336"/>
            <a:ext cx="9220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411" name="Rectangle 3"/>
          <p:cNvSpPr>
            <a:spLocks/>
          </p:cNvSpPr>
          <p:nvPr/>
        </p:nvSpPr>
        <p:spPr bwMode="auto">
          <a:xfrm>
            <a:off x="457200" y="6527800"/>
            <a:ext cx="123110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charset="0"/>
                <a:ea typeface="宋体" panose="02010600030101010101" pitchFamily="2" charset="-122"/>
                <a:sym typeface="Chalkboard" charset="0"/>
              </a:rPr>
              <a:t>20/10/2014</a:t>
            </a:r>
          </a:p>
          <a:p>
            <a:endParaRPr lang="en-US" altLang="zh-CN" sz="1800" dirty="0">
              <a:solidFill>
                <a:srgbClr val="4D0069"/>
              </a:solidFill>
              <a:latin typeface="Chalkboard" charset="0"/>
              <a:ea typeface="宋体" panose="02010600030101010101" pitchFamily="2" charset="-122"/>
              <a:sym typeface="Chalkboard" charset="0"/>
            </a:endParaRPr>
          </a:p>
        </p:txBody>
      </p:sp>
      <p:sp>
        <p:nvSpPr>
          <p:cNvPr id="17412" name="Rectangle 4"/>
          <p:cNvSpPr>
            <a:spLocks/>
          </p:cNvSpPr>
          <p:nvPr/>
        </p:nvSpPr>
        <p:spPr bwMode="auto">
          <a:xfrm>
            <a:off x="3949700" y="6525592"/>
            <a:ext cx="1084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zh-CN" sz="1800" dirty="0">
                <a:solidFill>
                  <a:srgbClr val="4D0069"/>
                </a:solidFill>
                <a:latin typeface="Chalkboard Bold" charset="0"/>
                <a:ea typeface="宋体" panose="02010600030101010101" pitchFamily="2" charset="-122"/>
                <a:sym typeface="Chalkboard Bold" charset="0"/>
              </a:rPr>
              <a:t>Jinniu Hu</a:t>
            </a:r>
          </a:p>
        </p:txBody>
      </p:sp>
      <p:pic>
        <p:nvPicPr>
          <p:cNvPr id="174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0838" y="33338"/>
            <a:ext cx="229393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6775" y="28831"/>
            <a:ext cx="7540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0" name="矩形 9"/>
          <p:cNvSpPr/>
          <p:nvPr/>
        </p:nvSpPr>
        <p:spPr>
          <a:xfrm>
            <a:off x="-1404664" y="60966"/>
            <a:ext cx="8561211" cy="769441"/>
          </a:xfrm>
          <a:prstGeom prst="rect">
            <a:avLst/>
          </a:prstGeom>
        </p:spPr>
        <p:txBody>
          <a:bodyPr wrap="square">
            <a:spAutoFit/>
          </a:bodyPr>
          <a:lstStyle/>
          <a:p>
            <a:r>
              <a:rPr lang="en-US" altLang="zh-CN" sz="4400" dirty="0" smtClean="0">
                <a:solidFill>
                  <a:srgbClr val="3366CC"/>
                </a:solidFill>
                <a:ea typeface="宋体" panose="02010600030101010101" pitchFamily="2" charset="-122"/>
              </a:rPr>
              <a:t>Direct </a:t>
            </a:r>
            <a:r>
              <a:rPr lang="en-US" altLang="zh-CN" sz="4400" dirty="0" err="1" smtClean="0">
                <a:solidFill>
                  <a:srgbClr val="3366CC"/>
                </a:solidFill>
                <a:ea typeface="宋体" panose="02010600030101010101" pitchFamily="2" charset="-122"/>
              </a:rPr>
              <a:t>Urca</a:t>
            </a:r>
            <a:r>
              <a:rPr lang="en-US" altLang="zh-CN" sz="4400" dirty="0" smtClean="0">
                <a:solidFill>
                  <a:srgbClr val="3366CC"/>
                </a:solidFill>
                <a:ea typeface="宋体" panose="02010600030101010101" pitchFamily="2" charset="-122"/>
              </a:rPr>
              <a:t> process</a:t>
            </a:r>
          </a:p>
        </p:txBody>
      </p:sp>
      <p:sp>
        <p:nvSpPr>
          <p:cNvPr id="18" name="Rectangle 7"/>
          <p:cNvSpPr>
            <a:spLocks/>
          </p:cNvSpPr>
          <p:nvPr/>
        </p:nvSpPr>
        <p:spPr bwMode="auto">
          <a:xfrm>
            <a:off x="107504" y="1052736"/>
            <a:ext cx="511256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SzPct val="125000"/>
              <a:buFont typeface="Lucida Grande" charset="0"/>
              <a:buChar char="✓"/>
            </a:pPr>
            <a:r>
              <a:rPr lang="en-US" altLang="zh-CN" sz="2400" dirty="0" smtClean="0">
                <a:latin typeface="Chalkboard SE Bold" charset="0"/>
                <a:ea typeface="宋体" panose="02010600030101010101" pitchFamily="2" charset="-122"/>
                <a:sym typeface="Chalkboard SE Bold" charset="0"/>
              </a:rPr>
              <a:t> </a:t>
            </a:r>
            <a:r>
              <a:rPr lang="en-US" altLang="zh-CN" sz="2400" dirty="0" smtClean="0">
                <a:latin typeface="Chalkboard SE Bold"/>
              </a:rPr>
              <a:t>Fermi–Dirac </a:t>
            </a:r>
            <a:r>
              <a:rPr lang="en-US" altLang="zh-CN" sz="2400" dirty="0">
                <a:latin typeface="Chalkboard SE Bold"/>
              </a:rPr>
              <a:t>distribution</a:t>
            </a:r>
            <a:endParaRPr lang="en-US" altLang="zh-CN" sz="2400" dirty="0">
              <a:latin typeface="Chalkboard SE Bold"/>
              <a:ea typeface="Tahoma" panose="020B0604030504040204" pitchFamily="34" charset="0"/>
              <a:cs typeface="Tahoma" panose="020B0604030504040204" pitchFamily="34" charset="0"/>
              <a:sym typeface="Chalkboard SE Bold" charset="0"/>
            </a:endParaRPr>
          </a:p>
        </p:txBody>
      </p:sp>
      <p:graphicFrame>
        <p:nvGraphicFramePr>
          <p:cNvPr id="19" name="Object 24"/>
          <p:cNvGraphicFramePr>
            <a:graphicFrameLocks noChangeAspect="1"/>
          </p:cNvGraphicFramePr>
          <p:nvPr>
            <p:extLst>
              <p:ext uri="{D42A27DB-BD31-4B8C-83A1-F6EECF244321}">
                <p14:modId xmlns:p14="http://schemas.microsoft.com/office/powerpoint/2010/main" val="3735381813"/>
              </p:ext>
            </p:extLst>
          </p:nvPr>
        </p:nvGraphicFramePr>
        <p:xfrm>
          <a:off x="2660650" y="1439973"/>
          <a:ext cx="3817938" cy="881062"/>
        </p:xfrm>
        <a:graphic>
          <a:graphicData uri="http://schemas.openxmlformats.org/presentationml/2006/ole">
            <mc:AlternateContent xmlns:mc="http://schemas.openxmlformats.org/markup-compatibility/2006">
              <mc:Choice xmlns:v="urn:schemas-microsoft-com:vml" Requires="v">
                <p:oleObj spid="_x0000_s17979" name="Equation" r:id="rId7" imgW="1917360" imgH="444240" progId="Equation.DSMT4">
                  <p:embed/>
                </p:oleObj>
              </mc:Choice>
              <mc:Fallback>
                <p:oleObj name="Equation" r:id="rId7" imgW="1917360" imgH="444240" progId="Equation.DSMT4">
                  <p:embed/>
                  <p:pic>
                    <p:nvPicPr>
                      <p:cNvPr id="0" name=""/>
                      <p:cNvPicPr>
                        <a:picLocks noChangeAspect="1" noChangeArrowheads="1"/>
                      </p:cNvPicPr>
                      <p:nvPr/>
                    </p:nvPicPr>
                    <p:blipFill>
                      <a:blip r:embed="rId8"/>
                      <a:srcRect/>
                      <a:stretch>
                        <a:fillRect/>
                      </a:stretch>
                    </p:blipFill>
                    <p:spPr bwMode="auto">
                      <a:xfrm>
                        <a:off x="2660650" y="1439973"/>
                        <a:ext cx="3817938" cy="88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Rectangle 7"/>
          <p:cNvSpPr>
            <a:spLocks/>
          </p:cNvSpPr>
          <p:nvPr/>
        </p:nvSpPr>
        <p:spPr bwMode="auto">
          <a:xfrm>
            <a:off x="10591" y="2427508"/>
            <a:ext cx="870167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SzPct val="125000"/>
              <a:buFont typeface="Lucida Grande" charset="0"/>
              <a:buChar char="✓"/>
            </a:pPr>
            <a:r>
              <a:rPr lang="en-US" altLang="zh-CN" sz="2400" dirty="0">
                <a:latin typeface="Chalkboard SE Bold" charset="0"/>
                <a:ea typeface="宋体" panose="02010600030101010101" pitchFamily="2" charset="-122"/>
                <a:sym typeface="Chalkboard SE Bold" charset="0"/>
              </a:rPr>
              <a:t> </a:t>
            </a:r>
            <a:r>
              <a:rPr lang="en-US" altLang="zh-CN" sz="2400" dirty="0" smtClean="0">
                <a:latin typeface="Chalkboard SE Bold"/>
                <a:ea typeface="宋体" panose="02010600030101010101" pitchFamily="2" charset="-122"/>
                <a:sym typeface="Chalkboard SE Bold" charset="0"/>
              </a:rPr>
              <a:t>The </a:t>
            </a:r>
            <a:r>
              <a:rPr lang="en-US" altLang="zh-CN" sz="2400" dirty="0" smtClean="0">
                <a:latin typeface="Chalkboard SE Bold"/>
                <a:ea typeface="宋体" panose="02010600030101010101" pitchFamily="2" charset="-122"/>
              </a:rPr>
              <a:t>N</a:t>
            </a:r>
            <a:r>
              <a:rPr lang="en-US" altLang="zh-CN" sz="2400" dirty="0" smtClean="0">
                <a:latin typeface="Chalkboard SE Bold"/>
              </a:rPr>
              <a:t>eutrino emissivity </a:t>
            </a:r>
            <a:r>
              <a:rPr lang="en-US" altLang="zh-CN" sz="2400" dirty="0" smtClean="0">
                <a:latin typeface="Chalkboard SE Bold"/>
                <a:ea typeface="Tahoma" panose="020B0604030504040204" pitchFamily="34" charset="0"/>
                <a:cs typeface="Tahoma" panose="020B0604030504040204" pitchFamily="34" charset="0"/>
              </a:rPr>
              <a:t>in non-relativistic limit</a:t>
            </a:r>
            <a:endParaRPr lang="en-US" altLang="zh-CN" sz="2400" dirty="0">
              <a:latin typeface="Chalkboard SE Bold"/>
              <a:ea typeface="Tahoma" panose="020B0604030504040204" pitchFamily="34" charset="0"/>
              <a:cs typeface="Tahoma" panose="020B0604030504040204" pitchFamily="34" charset="0"/>
              <a:sym typeface="Chalkboard SE Bold" charset="0"/>
            </a:endParaRPr>
          </a:p>
        </p:txBody>
      </p:sp>
      <p:graphicFrame>
        <p:nvGraphicFramePr>
          <p:cNvPr id="21" name="Object 24"/>
          <p:cNvGraphicFramePr>
            <a:graphicFrameLocks noChangeAspect="1"/>
          </p:cNvGraphicFramePr>
          <p:nvPr>
            <p:extLst>
              <p:ext uri="{D42A27DB-BD31-4B8C-83A1-F6EECF244321}">
                <p14:modId xmlns:p14="http://schemas.microsoft.com/office/powerpoint/2010/main" val="3454116715"/>
              </p:ext>
            </p:extLst>
          </p:nvPr>
        </p:nvGraphicFramePr>
        <p:xfrm>
          <a:off x="401122" y="2789310"/>
          <a:ext cx="8231188" cy="1614487"/>
        </p:xfrm>
        <a:graphic>
          <a:graphicData uri="http://schemas.openxmlformats.org/presentationml/2006/ole">
            <mc:AlternateContent xmlns:mc="http://schemas.openxmlformats.org/markup-compatibility/2006">
              <mc:Choice xmlns:v="urn:schemas-microsoft-com:vml" Requires="v">
                <p:oleObj spid="_x0000_s17980" name="Equation" r:id="rId9" imgW="4140000" imgH="812520" progId="Equation.DSMT4">
                  <p:embed/>
                </p:oleObj>
              </mc:Choice>
              <mc:Fallback>
                <p:oleObj name="Equation" r:id="rId9" imgW="4140000" imgH="812520" progId="Equation.DSMT4">
                  <p:embed/>
                  <p:pic>
                    <p:nvPicPr>
                      <p:cNvPr id="0" name=""/>
                      <p:cNvPicPr>
                        <a:picLocks noChangeAspect="1" noChangeArrowheads="1"/>
                      </p:cNvPicPr>
                      <p:nvPr/>
                    </p:nvPicPr>
                    <p:blipFill>
                      <a:blip r:embed="rId10"/>
                      <a:srcRect/>
                      <a:stretch>
                        <a:fillRect/>
                      </a:stretch>
                    </p:blipFill>
                    <p:spPr bwMode="auto">
                      <a:xfrm>
                        <a:off x="401122" y="2789310"/>
                        <a:ext cx="8231188" cy="161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Rectangle 7"/>
          <p:cNvSpPr>
            <a:spLocks/>
          </p:cNvSpPr>
          <p:nvPr/>
        </p:nvSpPr>
        <p:spPr bwMode="auto">
          <a:xfrm>
            <a:off x="107504" y="4441897"/>
            <a:ext cx="870167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SzPct val="125000"/>
            </a:pPr>
            <a:r>
              <a:rPr lang="en-US" altLang="zh-CN" sz="2400" dirty="0" smtClean="0">
                <a:latin typeface="Chalkboard SE Bold"/>
                <a:ea typeface="Tahoma" panose="020B0604030504040204" pitchFamily="34" charset="0"/>
                <a:cs typeface="Tahoma" panose="020B0604030504040204" pitchFamily="34" charset="0"/>
                <a:sym typeface="Chalkboard SE Bold" charset="0"/>
              </a:rPr>
              <a:t> where, </a:t>
            </a:r>
            <a:endParaRPr lang="en-US" altLang="zh-CN" sz="2400" dirty="0">
              <a:latin typeface="Chalkboard SE Bold"/>
              <a:ea typeface="Tahoma" panose="020B0604030504040204" pitchFamily="34" charset="0"/>
              <a:cs typeface="Tahoma" panose="020B0604030504040204" pitchFamily="34" charset="0"/>
              <a:sym typeface="Chalkboard SE Bold" charset="0"/>
            </a:endParaRPr>
          </a:p>
        </p:txBody>
      </p:sp>
      <p:graphicFrame>
        <p:nvGraphicFramePr>
          <p:cNvPr id="23" name="Object 24"/>
          <p:cNvGraphicFramePr>
            <a:graphicFrameLocks noChangeAspect="1"/>
          </p:cNvGraphicFramePr>
          <p:nvPr>
            <p:extLst>
              <p:ext uri="{D42A27DB-BD31-4B8C-83A1-F6EECF244321}">
                <p14:modId xmlns:p14="http://schemas.microsoft.com/office/powerpoint/2010/main" val="172796406"/>
              </p:ext>
            </p:extLst>
          </p:nvPr>
        </p:nvGraphicFramePr>
        <p:xfrm>
          <a:off x="2197991" y="4595723"/>
          <a:ext cx="5390200" cy="1419203"/>
        </p:xfrm>
        <a:graphic>
          <a:graphicData uri="http://schemas.openxmlformats.org/presentationml/2006/ole">
            <mc:AlternateContent xmlns:mc="http://schemas.openxmlformats.org/markup-compatibility/2006">
              <mc:Choice xmlns:v="urn:schemas-microsoft-com:vml" Requires="v">
                <p:oleObj spid="_x0000_s17981" name="Equation" r:id="rId11" imgW="2793960" imgH="736560" progId="Equation.DSMT4">
                  <p:embed/>
                </p:oleObj>
              </mc:Choice>
              <mc:Fallback>
                <p:oleObj name="Equation" r:id="rId11" imgW="2793960" imgH="736560" progId="Equation.DSMT4">
                  <p:embed/>
                  <p:pic>
                    <p:nvPicPr>
                      <p:cNvPr id="0" name=""/>
                      <p:cNvPicPr>
                        <a:picLocks noChangeAspect="1" noChangeArrowheads="1"/>
                      </p:cNvPicPr>
                      <p:nvPr/>
                    </p:nvPicPr>
                    <p:blipFill>
                      <a:blip r:embed="rId12"/>
                      <a:srcRect/>
                      <a:stretch>
                        <a:fillRect/>
                      </a:stretch>
                    </p:blipFill>
                    <p:spPr bwMode="auto">
                      <a:xfrm>
                        <a:off x="2197991" y="4595723"/>
                        <a:ext cx="5390200" cy="1419203"/>
                      </a:xfrm>
                      <a:prstGeom prst="rect">
                        <a:avLst/>
                      </a:prstGeom>
                      <a:noFill/>
                      <a:ln>
                        <a:noFill/>
                      </a:ln>
                      <a:effectLst/>
                      <a:extLst/>
                    </p:spPr>
                  </p:pic>
                </p:oleObj>
              </mc:Fallback>
            </mc:AlternateContent>
          </a:graphicData>
        </a:graphic>
      </p:graphicFrame>
      <p:sp>
        <p:nvSpPr>
          <p:cNvPr id="24" name="Rectangle 7"/>
          <p:cNvSpPr>
            <a:spLocks/>
          </p:cNvSpPr>
          <p:nvPr/>
        </p:nvSpPr>
        <p:spPr bwMode="auto">
          <a:xfrm>
            <a:off x="140995" y="5389022"/>
            <a:ext cx="870167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SzPct val="125000"/>
            </a:pPr>
            <a:r>
              <a:rPr lang="en-US" altLang="zh-CN" sz="2800" dirty="0" smtClean="0">
                <a:latin typeface="Chalkboard SE Bold"/>
                <a:ea typeface="Tahoma" panose="020B0604030504040204" pitchFamily="34" charset="0"/>
                <a:cs typeface="Tahoma" panose="020B0604030504040204" pitchFamily="34" charset="0"/>
                <a:sym typeface="Chalkboard SE Bold" charset="0"/>
              </a:rPr>
              <a:t> </a:t>
            </a:r>
            <a:r>
              <a:rPr lang="en-US" altLang="zh-CN" sz="2400" dirty="0" smtClean="0">
                <a:latin typeface="Chalkboard SE Bold"/>
                <a:ea typeface="Tahoma" panose="020B0604030504040204" pitchFamily="34" charset="0"/>
                <a:cs typeface="Tahoma" panose="020B0604030504040204" pitchFamily="34" charset="0"/>
                <a:sym typeface="Chalkboard SE Bold" charset="0"/>
              </a:rPr>
              <a:t>and</a:t>
            </a:r>
            <a:r>
              <a:rPr lang="en-US" altLang="zh-CN" sz="2800" dirty="0" smtClean="0">
                <a:latin typeface="Chalkboard SE Bold"/>
                <a:ea typeface="Tahoma" panose="020B0604030504040204" pitchFamily="34" charset="0"/>
                <a:cs typeface="Tahoma" panose="020B0604030504040204" pitchFamily="34" charset="0"/>
                <a:sym typeface="Chalkboard SE Bold" charset="0"/>
              </a:rPr>
              <a:t>  </a:t>
            </a:r>
            <a:endParaRPr lang="en-US" altLang="zh-CN" sz="2800" dirty="0">
              <a:latin typeface="Chalkboard SE Bold"/>
              <a:ea typeface="Tahoma" panose="020B0604030504040204" pitchFamily="34" charset="0"/>
              <a:cs typeface="Tahoma" panose="020B0604030504040204" pitchFamily="34" charset="0"/>
              <a:sym typeface="Chalkboard SE Bold"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587497442"/>
              </p:ext>
            </p:extLst>
          </p:nvPr>
        </p:nvGraphicFramePr>
        <p:xfrm>
          <a:off x="3791629" y="5733737"/>
          <a:ext cx="1679746" cy="1000788"/>
        </p:xfrm>
        <a:graphic>
          <a:graphicData uri="http://schemas.openxmlformats.org/presentationml/2006/ole">
            <mc:AlternateContent xmlns:mc="http://schemas.openxmlformats.org/markup-compatibility/2006">
              <mc:Choice xmlns:v="urn:schemas-microsoft-com:vml" Requires="v">
                <p:oleObj spid="_x0000_s17982" name="Equation" r:id="rId13" imgW="723600" imgH="431640" progId="Equation.DSMT4">
                  <p:embed/>
                </p:oleObj>
              </mc:Choice>
              <mc:Fallback>
                <p:oleObj name="Equation" r:id="rId13" imgW="723600" imgH="431640" progId="Equation.DSMT4">
                  <p:embed/>
                  <p:pic>
                    <p:nvPicPr>
                      <p:cNvPr id="0" name=""/>
                      <p:cNvPicPr>
                        <a:picLocks noChangeAspect="1" noChangeArrowheads="1"/>
                      </p:cNvPicPr>
                      <p:nvPr/>
                    </p:nvPicPr>
                    <p:blipFill>
                      <a:blip r:embed="rId14"/>
                      <a:srcRect/>
                      <a:stretch>
                        <a:fillRect/>
                      </a:stretch>
                    </p:blipFill>
                    <p:spPr bwMode="auto">
                      <a:xfrm>
                        <a:off x="3791629" y="5733737"/>
                        <a:ext cx="1679746" cy="1000788"/>
                      </a:xfrm>
                      <a:prstGeom prst="rect">
                        <a:avLst/>
                      </a:prstGeom>
                      <a:noFill/>
                      <a:ln>
                        <a:noFill/>
                      </a:ln>
                      <a:effectLst/>
                      <a:extLst/>
                    </p:spPr>
                  </p:pic>
                </p:oleObj>
              </mc:Fallback>
            </mc:AlternateContent>
          </a:graphicData>
        </a:graphic>
      </p:graphicFrame>
      <p:sp>
        <p:nvSpPr>
          <p:cNvPr id="2" name="矩形 1"/>
          <p:cNvSpPr/>
          <p:nvPr/>
        </p:nvSpPr>
        <p:spPr bwMode="auto">
          <a:xfrm>
            <a:off x="4649085" y="4648601"/>
            <a:ext cx="3091267" cy="947125"/>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endParaRPr>
          </a:p>
        </p:txBody>
      </p:sp>
    </p:spTree>
    <p:extLst>
      <p:ext uri="{BB962C8B-B14F-4D97-AF65-F5344CB8AC3E}">
        <p14:creationId xmlns:p14="http://schemas.microsoft.com/office/powerpoint/2010/main" val="286969241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标题和内容">
  <a:themeElements>
    <a:clrScheme name="Default - 标题和内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标题和内容">
      <a:majorFont>
        <a:latin typeface="Arial"/>
        <a:ea typeface="Heiti SC Light"/>
        <a:cs typeface="Heiti SC Light"/>
      </a:majorFont>
      <a:minorFont>
        <a:latin typeface="Times New Roman"/>
        <a:ea typeface="Songti SC Regular"/>
        <a:cs typeface="Songti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CN"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CN"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Default - 标题和内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 空白">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空白">
      <a:majorFont>
        <a:latin typeface="Arial"/>
        <a:ea typeface="Heiti SC Light"/>
        <a:cs typeface="Heiti SC Light"/>
      </a:majorFont>
      <a:minorFont>
        <a:latin typeface="Times New Roman"/>
        <a:ea typeface="Songti SC Regular"/>
        <a:cs typeface="Songti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CN"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CN"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Default - 空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 标题和内容 拷贝">
  <a:themeElements>
    <a:clrScheme name="">
      <a:dk1>
        <a:srgbClr val="000000"/>
      </a:dk1>
      <a:lt1>
        <a:srgbClr val="FFFFFF"/>
      </a:lt1>
      <a:dk2>
        <a:srgbClr val="000000"/>
      </a:dk2>
      <a:lt2>
        <a:srgbClr val="808080"/>
      </a:lt2>
      <a:accent1>
        <a:srgbClr val="002060"/>
      </a:accent1>
      <a:accent2>
        <a:srgbClr val="333399"/>
      </a:accent2>
      <a:accent3>
        <a:srgbClr val="FFFFFF"/>
      </a:accent3>
      <a:accent4>
        <a:srgbClr val="000000"/>
      </a:accent4>
      <a:accent5>
        <a:srgbClr val="AAABB6"/>
      </a:accent5>
      <a:accent6>
        <a:srgbClr val="2D2D8A"/>
      </a:accent6>
      <a:hlink>
        <a:srgbClr val="009999"/>
      </a:hlink>
      <a:folHlink>
        <a:srgbClr val="99CC00"/>
      </a:folHlink>
    </a:clrScheme>
    <a:fontScheme name="Default - 标题和内容 拷贝">
      <a:majorFont>
        <a:latin typeface="Arial"/>
        <a:ea typeface="Heiti SC Light"/>
        <a:cs typeface="Heiti SC Light"/>
      </a:majorFont>
      <a:minorFont>
        <a:latin typeface="Times New Roman"/>
        <a:ea typeface="Songti SC Regular"/>
        <a:cs typeface="Songti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CN"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CN"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Default - 标题和内容 拷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 标题和内容 拷贝 1">
  <a:themeElements>
    <a:clrScheme name="">
      <a:dk1>
        <a:srgbClr val="000000"/>
      </a:dk1>
      <a:lt1>
        <a:srgbClr val="FFFFFF"/>
      </a:lt1>
      <a:dk2>
        <a:srgbClr val="000000"/>
      </a:dk2>
      <a:lt2>
        <a:srgbClr val="808080"/>
      </a:lt2>
      <a:accent1>
        <a:srgbClr val="002060"/>
      </a:accent1>
      <a:accent2>
        <a:srgbClr val="333399"/>
      </a:accent2>
      <a:accent3>
        <a:srgbClr val="FFFFFF"/>
      </a:accent3>
      <a:accent4>
        <a:srgbClr val="000000"/>
      </a:accent4>
      <a:accent5>
        <a:srgbClr val="AAABB6"/>
      </a:accent5>
      <a:accent6>
        <a:srgbClr val="2D2D8A"/>
      </a:accent6>
      <a:hlink>
        <a:srgbClr val="009999"/>
      </a:hlink>
      <a:folHlink>
        <a:srgbClr val="99CC00"/>
      </a:folHlink>
    </a:clrScheme>
    <a:fontScheme name="Default - 标题和内容 拷贝 1">
      <a:majorFont>
        <a:latin typeface="Arial"/>
        <a:ea typeface="Heiti SC Light"/>
        <a:cs typeface="Heiti SC Light"/>
      </a:majorFont>
      <a:minorFont>
        <a:latin typeface="Times New Roman"/>
        <a:ea typeface="Songti SC Regular"/>
        <a:cs typeface="Songti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CN"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CN"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Default - 标题和内容 拷贝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 标题和内容 拷贝 2">
  <a:themeElements>
    <a:clrScheme name="">
      <a:dk1>
        <a:srgbClr val="000000"/>
      </a:dk1>
      <a:lt1>
        <a:srgbClr val="FFFFFF"/>
      </a:lt1>
      <a:dk2>
        <a:srgbClr val="000000"/>
      </a:dk2>
      <a:lt2>
        <a:srgbClr val="808080"/>
      </a:lt2>
      <a:accent1>
        <a:srgbClr val="002060"/>
      </a:accent1>
      <a:accent2>
        <a:srgbClr val="333399"/>
      </a:accent2>
      <a:accent3>
        <a:srgbClr val="FFFFFF"/>
      </a:accent3>
      <a:accent4>
        <a:srgbClr val="000000"/>
      </a:accent4>
      <a:accent5>
        <a:srgbClr val="AAABB6"/>
      </a:accent5>
      <a:accent6>
        <a:srgbClr val="2D2D8A"/>
      </a:accent6>
      <a:hlink>
        <a:srgbClr val="009999"/>
      </a:hlink>
      <a:folHlink>
        <a:srgbClr val="99CC00"/>
      </a:folHlink>
    </a:clrScheme>
    <a:fontScheme name="Default - 标题和内容 拷贝 2">
      <a:majorFont>
        <a:latin typeface="Arial"/>
        <a:ea typeface="Heiti SC Light"/>
        <a:cs typeface="Heiti SC Light"/>
      </a:majorFont>
      <a:minorFont>
        <a:latin typeface="Times New Roman"/>
        <a:ea typeface="Songti SC Regular"/>
        <a:cs typeface="Songti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CN"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CN" sz="4200" b="0" i="0" u="none" strike="noStrike" cap="none" normalizeH="0" baseline="0" smtClean="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Default - 标题和内容 拷贝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9040</TotalTime>
  <Pages>0</Pages>
  <Words>757</Words>
  <Characters>0</Characters>
  <Application>Microsoft Office PowerPoint</Application>
  <PresentationFormat>全屏显示(4:3)</PresentationFormat>
  <Lines>0</Lines>
  <Paragraphs>195</Paragraphs>
  <Slides>23</Slides>
  <Notes>1</Notes>
  <HiddenSlides>0</HiddenSlides>
  <MMClips>0</MMClips>
  <ScaleCrop>false</ScaleCrop>
  <HeadingPairs>
    <vt:vector size="8" baseType="variant">
      <vt:variant>
        <vt:lpstr>已用的字体</vt:lpstr>
      </vt:variant>
      <vt:variant>
        <vt:i4>21</vt:i4>
      </vt:variant>
      <vt:variant>
        <vt:lpstr>主题</vt:lpstr>
      </vt:variant>
      <vt:variant>
        <vt:i4>5</vt:i4>
      </vt:variant>
      <vt:variant>
        <vt:lpstr>嵌入 OLE 服务器</vt:lpstr>
      </vt:variant>
      <vt:variant>
        <vt:i4>1</vt:i4>
      </vt:variant>
      <vt:variant>
        <vt:lpstr>幻灯片标题</vt:lpstr>
      </vt:variant>
      <vt:variant>
        <vt:i4>23</vt:i4>
      </vt:variant>
    </vt:vector>
  </HeadingPairs>
  <TitlesOfParts>
    <vt:vector size="50" baseType="lpstr">
      <vt:lpstr>Calibri</vt:lpstr>
      <vt:lpstr>Chalkboard</vt:lpstr>
      <vt:lpstr>Chalkboard Bold</vt:lpstr>
      <vt:lpstr>Chalkboard SE Bold</vt:lpstr>
      <vt:lpstr>Chalkboard SE Regular</vt:lpstr>
      <vt:lpstr>Chalkduster</vt:lpstr>
      <vt:lpstr>Gill Sans</vt:lpstr>
      <vt:lpstr>Heiti SC Light</vt:lpstr>
      <vt:lpstr>Lucida Grande</vt:lpstr>
      <vt:lpstr>Snell Roundhand</vt:lpstr>
      <vt:lpstr>Songti SC Regular</vt:lpstr>
      <vt:lpstr>华文行楷</vt:lpstr>
      <vt:lpstr>宋体</vt:lpstr>
      <vt:lpstr>Arial</vt:lpstr>
      <vt:lpstr>Comic Sans MS</vt:lpstr>
      <vt:lpstr>MV Boli</vt:lpstr>
      <vt:lpstr>Segoe Print</vt:lpstr>
      <vt:lpstr>Tahoma</vt:lpstr>
      <vt:lpstr>Times New Roman</vt:lpstr>
      <vt:lpstr>Times New Roman Bold</vt:lpstr>
      <vt:lpstr>Wingdings</vt:lpstr>
      <vt:lpstr>Default - 标题和内容</vt:lpstr>
      <vt:lpstr>Default - 空白</vt:lpstr>
      <vt:lpstr>Default - 标题和内容 拷贝</vt:lpstr>
      <vt:lpstr>Default - 标题和内容 拷贝 1</vt:lpstr>
      <vt:lpstr>Default - 标题和内容 拷贝 2</vt:lpstr>
      <vt:lpstr>Equation</vt:lpstr>
      <vt:lpstr>Stellar neutrino emission  at finite temperature  in relativistic mean field theory</vt:lpstr>
      <vt:lpstr>Outline</vt:lpstr>
      <vt:lpstr>PowerPoint 演示文稿</vt:lpstr>
      <vt:lpstr>PowerPoint 演示文稿</vt:lpstr>
      <vt:lpstr>PowerPoint 演示文稿</vt:lpstr>
      <vt:lpstr>PowerPoint 演示文稿</vt:lpstr>
      <vt:lpstr>Outline</vt:lpstr>
      <vt:lpstr>PowerPoint 演示文稿</vt:lpstr>
      <vt:lpstr>PowerPoint 演示文稿</vt:lpstr>
      <vt:lpstr>PowerPoint 演示文稿</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Outline</vt:lpstr>
      <vt:lpstr>Summary 1. We study the neutrino emissivity at finite temperature in relativistic           mean field theory. 2. The neutrino emissivity in non-relativistic limit is mainly determined       by the nucleon effective masses. 3. The neutrino emissivity becomes larger at high temperature and       suppressed at large density. 4. The isovector meson is very important in neutrino emission, which      generates the proton-neutron mass splitting.      Perspectives 1. The relativistic beta decay matrix elements 2. The effective mass splitting from Fock term 3. The neutrino emissivity in strangeness freedom      ……</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Lifetime of unstable nucleus in RHFB+QRPA and Impact on Astrophysics r-process</dc:title>
  <dc:subject/>
  <dc:creator>nktaurus</dc:creator>
  <cp:keywords/>
  <dc:description/>
  <cp:lastModifiedBy>nktaurus</cp:lastModifiedBy>
  <cp:revision>262</cp:revision>
  <dcterms:modified xsi:type="dcterms:W3CDTF">2014-10-20T09:08:42Z</dcterms:modified>
</cp:coreProperties>
</file>