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509" r:id="rId2"/>
    <p:sldId id="510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35" r:id="rId11"/>
    <p:sldId id="523" r:id="rId12"/>
    <p:sldId id="524" r:id="rId13"/>
    <p:sldId id="525" r:id="rId14"/>
    <p:sldId id="526" r:id="rId15"/>
    <p:sldId id="534" r:id="rId16"/>
    <p:sldId id="529" r:id="rId17"/>
    <p:sldId id="530" r:id="rId18"/>
    <p:sldId id="531" r:id="rId19"/>
    <p:sldId id="532" r:id="rId20"/>
    <p:sldId id="503" r:id="rId21"/>
    <p:sldId id="504" r:id="rId22"/>
    <p:sldId id="505" r:id="rId23"/>
    <p:sldId id="506" r:id="rId24"/>
    <p:sldId id="507" r:id="rId25"/>
    <p:sldId id="533" r:id="rId26"/>
    <p:sldId id="508" r:id="rId27"/>
    <p:sldId id="512" r:id="rId28"/>
    <p:sldId id="513" r:id="rId29"/>
  </p:sldIdLst>
  <p:sldSz cx="9144000" cy="6858000" type="screen4x3"/>
  <p:notesSz cx="6858000" cy="99456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006600"/>
    <a:srgbClr val="FFFF66"/>
    <a:srgbClr val="FF6600"/>
    <a:srgbClr val="336699"/>
    <a:srgbClr val="FF0000"/>
    <a:srgbClr val="CC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7074" autoAdjust="0"/>
  </p:normalViewPr>
  <p:slideViewPr>
    <p:cSldViewPr>
      <p:cViewPr varScale="1">
        <p:scale>
          <a:sx n="50" d="100"/>
          <a:sy n="50" d="100"/>
        </p:scale>
        <p:origin x="5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54.wmf"/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ja-JP" altLang="en-US"/>
          </a:p>
        </p:txBody>
      </p:sp>
      <p:sp>
        <p:nvSpPr>
          <p:cNvPr id="138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ja-JP" altLang="en-US"/>
          </a:p>
        </p:txBody>
      </p:sp>
      <p:sp>
        <p:nvSpPr>
          <p:cNvPr id="138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ja-JP" altLang="en-US"/>
          </a:p>
        </p:txBody>
      </p:sp>
      <p:sp>
        <p:nvSpPr>
          <p:cNvPr id="138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57C85CCB-3E44-430A-82FD-C66E6D0D41A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32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ja-JP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ja-JP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ja-JP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2B2D9012-99E0-4449-92DA-09EA1699732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24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anose="02020603050405020304" pitchFamily="18" charset="0"/>
              <a:ea typeface="ＭＳ Ｐ明朝" panose="02020600040205080304" pitchFamily="18" charset="-128"/>
            </a:endParaRPr>
          </a:p>
        </p:txBody>
      </p:sp>
      <p:sp>
        <p:nvSpPr>
          <p:cNvPr id="4506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255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4BDC4C0C-D73B-409C-BDD4-DC4D3FC3BF55}" type="slidenum">
              <a:rPr lang="ja-JP" altLang="en-US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75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D9012-99E0-4449-92DA-09EA16997324}" type="slidenum">
              <a:rPr lang="ja-JP" altLang="en-US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280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42A53-FCE8-409E-A064-C6FC634A214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628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AA8D0-1312-4386-B769-5E048E4CA5B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9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799933-F9A2-4818-B2FE-CE31D093E88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804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9BE3-647E-4FFF-BF99-95AC4BDBBE03}" type="datetimeFigureOut">
              <a:rPr lang="ja-JP" altLang="en-US"/>
              <a:pPr>
                <a:defRPr/>
              </a:pPr>
              <a:t>2014/10/22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3641A-54B9-4720-8A0B-BFFDEAC2C551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30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F5039-FA70-48D0-ADC0-8172E0194C0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913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E2866-A500-45D8-B0A1-B51820CD30B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862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23903-A36D-4D4B-A4C6-B314545A872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450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AAA25-AEBE-4CA7-86FD-48C84AD2C8E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834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49539-F987-4643-AD32-F05F4C901F2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288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1EDC4-9AEF-43BE-8FBC-AC6FD691F02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33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5A7F0-769D-4CEC-92A7-DE4D92AB807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694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77DDD-8FCB-4737-AEFA-70270159E93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595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0">
              <a:schemeClr val="bg2">
                <a:lumMod val="60000"/>
                <a:lumOff val="40000"/>
              </a:schemeClr>
            </a:gs>
            <a:gs pos="47000">
              <a:schemeClr val="accent6">
                <a:lumMod val="75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latin typeface="Times New Roman" pitchFamily="-109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latin typeface="Times New Roman" pitchFamily="-109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/>
            </a:lvl1pPr>
          </a:lstStyle>
          <a:p>
            <a:fld id="{A1ABE6F2-1959-42A8-A8E3-D56E77CAF944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2400">
              <a:latin typeface="Times New Roman" pitchFamily="-109" charset="0"/>
              <a:ea typeface="ＭＳ Ｐゴシック" pitchFamily="-109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-109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-109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-109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-109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0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7.wmf"/><Relationship Id="rId9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50.wmf"/><Relationship Id="rId3" Type="http://schemas.openxmlformats.org/officeDocument/2006/relationships/image" Target="../media/image52.png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9.wmf"/><Relationship Id="rId5" Type="http://schemas.openxmlformats.org/officeDocument/2006/relationships/image" Target="../media/image4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53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3.wmf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0.wmf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61.png"/><Relationship Id="rId9" Type="http://schemas.openxmlformats.org/officeDocument/2006/relationships/image" Target="../media/image5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5.wmf"/><Relationship Id="rId4" Type="http://schemas.openxmlformats.org/officeDocument/2006/relationships/image" Target="../media/image68.png"/><Relationship Id="rId9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1593"/>
            <a:ext cx="8066087" cy="2160591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ja-JP" sz="2800" b="1" dirty="0">
                <a:solidFill>
                  <a:srgbClr val="FFFF00"/>
                </a:solidFill>
                <a:effectLst/>
              </a:rPr>
              <a:t>Asymmetric Neutrino </a:t>
            </a:r>
            <a:r>
              <a:rPr lang="en-US" altLang="ja-JP" sz="2800" b="1" dirty="0" smtClean="0">
                <a:solidFill>
                  <a:srgbClr val="FFFF00"/>
                </a:solidFill>
                <a:effectLst/>
              </a:rPr>
              <a:t>Emissions in </a:t>
            </a:r>
            <a:br>
              <a:rPr lang="en-US" altLang="ja-JP" sz="2800" b="1" dirty="0" smtClean="0">
                <a:solidFill>
                  <a:srgbClr val="FFFF00"/>
                </a:solidFill>
                <a:effectLst/>
              </a:rPr>
            </a:br>
            <a:r>
              <a:rPr lang="en-US" altLang="ja-JP" sz="2800" b="1" dirty="0" smtClean="0">
                <a:solidFill>
                  <a:srgbClr val="FFFF00"/>
                </a:solidFill>
                <a:effectLst/>
              </a:rPr>
              <a:t>Relativistic Mean-Field Approach and Observables: Pulsar Kick and Rapid </a:t>
            </a:r>
            <a:r>
              <a:rPr lang="en-US" altLang="ja-JP" sz="2800" b="1" dirty="0">
                <a:solidFill>
                  <a:srgbClr val="FFFF00"/>
                </a:solidFill>
                <a:effectLst/>
              </a:rPr>
              <a:t>Spin-Deceleration </a:t>
            </a:r>
            <a:r>
              <a:rPr lang="en-US" altLang="ja-JP" sz="2800" b="1" dirty="0" smtClean="0">
                <a:solidFill>
                  <a:srgbClr val="FFFF00"/>
                </a:solidFill>
                <a:effectLst/>
              </a:rPr>
              <a:t/>
            </a:r>
            <a:br>
              <a:rPr lang="en-US" altLang="ja-JP" sz="2800" b="1" dirty="0" smtClean="0">
                <a:solidFill>
                  <a:srgbClr val="FFFF00"/>
                </a:solidFill>
                <a:effectLst/>
              </a:rPr>
            </a:br>
            <a:r>
              <a:rPr lang="en-US" altLang="ja-JP" sz="2800" b="1" dirty="0" smtClean="0">
                <a:solidFill>
                  <a:srgbClr val="FFFF00"/>
                </a:solidFill>
                <a:effectLst/>
              </a:rPr>
              <a:t>of </a:t>
            </a:r>
            <a:r>
              <a:rPr lang="en-US" altLang="ja-JP" sz="2800" b="1" dirty="0">
                <a:solidFill>
                  <a:srgbClr val="FFFF00"/>
                </a:solidFill>
                <a:effectLst/>
              </a:rPr>
              <a:t>Magnetized </a:t>
            </a:r>
            <a:r>
              <a:rPr lang="en-US" altLang="ja-JP" sz="2800" b="1" dirty="0" smtClean="0">
                <a:solidFill>
                  <a:srgbClr val="FFFF00"/>
                </a:solidFill>
                <a:effectLst/>
              </a:rPr>
              <a:t>Proto-Neutron </a:t>
            </a:r>
            <a:r>
              <a:rPr lang="en-US" altLang="ja-JP" sz="2800" b="1" dirty="0">
                <a:solidFill>
                  <a:srgbClr val="FFFF00"/>
                </a:solidFill>
                <a:effectLst/>
              </a:rPr>
              <a:t>Stars </a:t>
            </a:r>
            <a:endParaRPr lang="ja-JP" altLang="en-US" sz="28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147" name="スライド番号プレースホルダ 3"/>
          <p:cNvSpPr txBox="1">
            <a:spLocks noGrp="1"/>
          </p:cNvSpPr>
          <p:nvPr/>
        </p:nvSpPr>
        <p:spPr bwMode="auto">
          <a:xfrm>
            <a:off x="6948488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fld id="{B2A7A509-EDAF-46B7-ABEA-0DF6692A20FD}" type="slidenum">
              <a:rPr kumimoji="0" lang="ja-JP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ja-JP" sz="1400">
              <a:latin typeface="Times New Roman" panose="02020603050405020304" pitchFamily="18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/>
        </p:nvSpPr>
        <p:spPr bwMode="auto">
          <a:xfrm>
            <a:off x="0" y="2996952"/>
            <a:ext cx="80645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indent="627063" eaLnBrk="1" hangingPunct="1">
              <a:lnSpc>
                <a:spcPct val="120000"/>
              </a:lnSpc>
              <a:defRPr/>
            </a:pPr>
            <a:r>
              <a:rPr kumimoji="0" lang="en-US" altLang="ja-JP" sz="2000" b="1" dirty="0">
                <a:solidFill>
                  <a:srgbClr val="FFCC00"/>
                </a:solidFill>
                <a:latin typeface="Century Schoolbook" pitchFamily="18" charset="0"/>
              </a:rPr>
              <a:t>Collaborators</a:t>
            </a:r>
          </a:p>
          <a:p>
            <a:pPr indent="627063" eaLnBrk="1" hangingPunct="1">
              <a:lnSpc>
                <a:spcPts val="3200"/>
              </a:lnSpc>
              <a:defRPr/>
            </a:pPr>
            <a:r>
              <a:rPr kumimoji="0" lang="en-US" altLang="ja-JP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ja-JP" alt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kumimoji="0" lang="en-US" altLang="ja-JP" sz="18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Toshitaka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en-US" altLang="ja-JP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KAJINO</a:t>
            </a:r>
            <a:r>
              <a:rPr kumimoji="0" lang="ja-JP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 　       </a:t>
            </a:r>
            <a:r>
              <a:rPr kumimoji="0" lang="en-US" altLang="ja-JP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Nao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Univ. of Tokyo    </a:t>
            </a:r>
            <a:r>
              <a:rPr kumimoji="0" lang="ja-JP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　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(Japan)</a:t>
            </a:r>
          </a:p>
          <a:p>
            <a:pPr indent="627063" eaLnBrk="1" hangingPunct="1">
              <a:lnSpc>
                <a:spcPts val="3200"/>
              </a:lnSpc>
              <a:defRPr/>
            </a:pPr>
            <a:r>
              <a:rPr lang="ja-JP" altLang="en-US" sz="1800" b="1" i="1" dirty="0"/>
              <a:t>　　</a:t>
            </a:r>
            <a:r>
              <a:rPr lang="en-US" altLang="ja-JP" sz="1800" b="1" i="1" dirty="0"/>
              <a:t>Jun HIDAKA</a:t>
            </a:r>
            <a:r>
              <a:rPr lang="en-US" altLang="ja-JP" sz="1800" b="1" dirty="0"/>
              <a:t>                        </a:t>
            </a:r>
            <a:r>
              <a:rPr lang="en-US" altLang="ja-JP" sz="1800" b="1" dirty="0" err="1"/>
              <a:t>Nao</a:t>
            </a:r>
            <a:r>
              <a:rPr lang="en-US" altLang="ja-JP" sz="1800" b="1" dirty="0"/>
              <a:t>                                    (Japan)</a:t>
            </a:r>
            <a:endParaRPr kumimoji="0" lang="en-US" altLang="ja-JP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627063" eaLnBrk="1" hangingPunct="1">
              <a:lnSpc>
                <a:spcPts val="3200"/>
              </a:lnSpc>
              <a:defRPr/>
            </a:pPr>
            <a:r>
              <a:rPr kumimoji="0" lang="en-US" altLang="ja-JP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ja-JP" altLang="en-US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kumimoji="0" lang="en-US" altLang="ja-JP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Nobutoshi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en-US" altLang="ja-JP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YASUTAKE</a:t>
            </a:r>
            <a:r>
              <a:rPr kumimoji="0" lang="ja-JP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Chiba </a:t>
            </a:r>
            <a:r>
              <a:rPr kumimoji="0" lang="en-US" altLang="ja-JP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Inst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Tech,             </a:t>
            </a:r>
            <a:r>
              <a:rPr kumimoji="0" lang="ja-JP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(Japan)</a:t>
            </a:r>
          </a:p>
          <a:p>
            <a:pPr indent="627063" eaLnBrk="1" hangingPunct="1">
              <a:lnSpc>
                <a:spcPts val="3200"/>
              </a:lnSpc>
              <a:defRPr/>
            </a:pPr>
            <a:r>
              <a:rPr lang="ja-JP" altLang="en-US" sz="1800" b="1" i="1" dirty="0"/>
              <a:t>　　 </a:t>
            </a:r>
            <a:r>
              <a:rPr lang="en-US" altLang="ja-JP" sz="1800" b="1" i="1" dirty="0" err="1"/>
              <a:t>Takami</a:t>
            </a:r>
            <a:r>
              <a:rPr lang="en-US" altLang="ja-JP" sz="1800" b="1" i="1" dirty="0"/>
              <a:t>  KURODA</a:t>
            </a:r>
            <a:r>
              <a:rPr lang="en-US" altLang="ja-JP" sz="1800" b="1" dirty="0"/>
              <a:t>               </a:t>
            </a:r>
            <a:r>
              <a:rPr lang="en-US" altLang="ja-JP" sz="1800" b="1" dirty="0" err="1"/>
              <a:t>Nao</a:t>
            </a:r>
            <a:r>
              <a:rPr lang="en-US" altLang="ja-JP" sz="1800" b="1" dirty="0"/>
              <a:t>                                    (Japan)</a:t>
            </a:r>
            <a:endParaRPr kumimoji="0" lang="en-US" altLang="ja-JP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627063" eaLnBrk="1" hangingPunct="1">
              <a:lnSpc>
                <a:spcPts val="3200"/>
              </a:lnSpc>
              <a:defRPr/>
            </a:pPr>
            <a:r>
              <a:rPr kumimoji="0" lang="en-US" altLang="ja-JP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ja-JP" altLang="en-US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kumimoji="0" lang="en-US" altLang="ja-JP" sz="18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Myung-ki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kumimoji="0" lang="en-US" altLang="ja-JP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CHEOUN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ja-JP" altLang="en-US" sz="1800" b="1" dirty="0"/>
              <a:t>        </a:t>
            </a:r>
            <a:r>
              <a:rPr lang="en-US" altLang="ja-JP" sz="1800" b="1" dirty="0" err="1"/>
              <a:t>Soongs</a:t>
            </a:r>
            <a:r>
              <a:rPr lang="en-US" altLang="ja-JP" sz="1800" b="1" dirty="0"/>
              <a:t> Univ.</a:t>
            </a:r>
            <a:r>
              <a:rPr lang="ja-JP" altLang="en-US" sz="1800" b="1" dirty="0"/>
              <a:t>                   　</a:t>
            </a:r>
            <a:r>
              <a:rPr lang="en-US" altLang="ja-JP" sz="1800" b="1" dirty="0"/>
              <a:t>(Korea) </a:t>
            </a:r>
          </a:p>
          <a:p>
            <a:pPr indent="627063" eaLnBrk="1" hangingPunct="1">
              <a:lnSpc>
                <a:spcPts val="3200"/>
              </a:lnSpc>
              <a:defRPr/>
            </a:pPr>
            <a:r>
              <a:rPr kumimoji="0" lang="en-US" altLang="ja-JP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ja-JP" altLang="en-US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kumimoji="0" lang="en-US" altLang="ja-JP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Chung-</a:t>
            </a:r>
            <a:r>
              <a:rPr kumimoji="0" lang="en-US" altLang="ja-JP" sz="18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Yeol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en-US" altLang="ja-JP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RYU </a:t>
            </a:r>
            <a:r>
              <a:rPr kumimoji="0" lang="en-US" altLang="ja-JP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US" altLang="ja-JP" sz="1800" b="1" dirty="0"/>
              <a:t> </a:t>
            </a:r>
            <a:r>
              <a:rPr lang="en-US" altLang="ja-JP" sz="1800" b="1" dirty="0" err="1"/>
              <a:t>Hangyang</a:t>
            </a:r>
            <a:r>
              <a:rPr lang="en-US" altLang="ja-JP" sz="1800" b="1" dirty="0"/>
              <a:t> Univ.             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(Korea)</a:t>
            </a:r>
          </a:p>
          <a:p>
            <a:pPr indent="627063" eaLnBrk="1" hangingPunct="1">
              <a:lnSpc>
                <a:spcPts val="3200"/>
              </a:lnSpc>
              <a:defRPr/>
            </a:pPr>
            <a:r>
              <a:rPr lang="en-US" altLang="ja-JP" sz="1800" b="1" i="1" dirty="0"/>
              <a:t>   </a:t>
            </a:r>
            <a:r>
              <a:rPr lang="ja-JP" altLang="en-US" sz="1800" b="1" i="1" dirty="0"/>
              <a:t>　</a:t>
            </a:r>
            <a:r>
              <a:rPr lang="en-US" altLang="ja-JP" sz="1800" b="1" i="1" dirty="0"/>
              <a:t>G.J. MATHEWS</a:t>
            </a:r>
            <a:r>
              <a:rPr lang="en-US" altLang="ja-JP" sz="1800" b="1" dirty="0"/>
              <a:t>                   Univ. of Notre Dome</a:t>
            </a:r>
            <a:r>
              <a:rPr kumimoji="0" lang="ja-JP" altLang="en-US" sz="1800" b="1" dirty="0"/>
              <a:t>　　   </a:t>
            </a:r>
            <a:r>
              <a:rPr kumimoji="0" lang="en-US" altLang="ja-JP" sz="1800" b="1" dirty="0"/>
              <a:t>(USA)</a:t>
            </a:r>
          </a:p>
          <a:p>
            <a:pPr indent="627063" eaLnBrk="1" hangingPunct="1">
              <a:lnSpc>
                <a:spcPts val="3200"/>
              </a:lnSpc>
              <a:defRPr/>
            </a:pPr>
            <a:r>
              <a:rPr kumimoji="0" lang="en-US" altLang="ja-JP" sz="1800" b="1" dirty="0"/>
              <a:t>        </a:t>
            </a:r>
            <a:r>
              <a:rPr kumimoji="0" lang="en-US" altLang="ja-JP" sz="1800" b="1" i="1" dirty="0"/>
              <a:t>T</a:t>
            </a:r>
            <a:r>
              <a:rPr kumimoji="0" lang="en-US" altLang="ja-JP" sz="1800" b="1" dirty="0"/>
              <a:t>.  </a:t>
            </a:r>
            <a:r>
              <a:rPr kumimoji="0" lang="en-US" altLang="ja-JP" sz="1800" b="1" dirty="0" err="1"/>
              <a:t>Taklwaki</a:t>
            </a:r>
            <a:r>
              <a:rPr kumimoji="0" lang="en-US" altLang="ja-JP" sz="1800" b="1" dirty="0"/>
              <a:t>                            </a:t>
            </a:r>
            <a:r>
              <a:rPr kumimoji="0" lang="en-US" altLang="ja-JP" sz="1800" b="1" dirty="0" err="1"/>
              <a:t>Nao</a:t>
            </a:r>
            <a:r>
              <a:rPr kumimoji="0" lang="en-US" altLang="ja-JP" sz="1800" b="1" dirty="0"/>
              <a:t>                                  (Japan</a:t>
            </a:r>
            <a:r>
              <a:rPr kumimoji="0" lang="en-US" altLang="ja-JP" sz="2000" b="1" dirty="0"/>
              <a:t>)</a:t>
            </a:r>
          </a:p>
        </p:txBody>
      </p:sp>
      <p:sp>
        <p:nvSpPr>
          <p:cNvPr id="2" name="Rectangle 7"/>
          <p:cNvSpPr>
            <a:spLocks noGrp="1" noChangeArrowheads="1"/>
          </p:cNvSpPr>
          <p:nvPr/>
        </p:nvSpPr>
        <p:spPr bwMode="auto">
          <a:xfrm>
            <a:off x="395361" y="2421136"/>
            <a:ext cx="7993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indent="450850" eaLnBrk="1" hangingPunct="1">
              <a:lnSpc>
                <a:spcPct val="120000"/>
              </a:lnSpc>
              <a:defRPr/>
            </a:pPr>
            <a:r>
              <a:rPr kumimoji="0" lang="en-US" altLang="ja-JP" sz="20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Tomoyuki</a:t>
            </a:r>
            <a:r>
              <a:rPr kumimoji="0" lang="en-US" altLang="ja-JP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MARUYAMA      </a:t>
            </a:r>
            <a:r>
              <a:rPr kumimoji="0" lang="ja-JP" alt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en-US" altLang="ja-JP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BRS, Nihon Univ.       (Japan</a:t>
            </a:r>
            <a:r>
              <a:rPr kumimoji="0" lang="en-US" altLang="ja-JP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13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8438" y="252413"/>
            <a:ext cx="6481762" cy="6477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ja-JP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Baryon density in Proto-Neutron Star</a:t>
            </a:r>
          </a:p>
        </p:txBody>
      </p:sp>
      <p:pic>
        <p:nvPicPr>
          <p:cNvPr id="358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125538"/>
            <a:ext cx="5472112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771775" y="6308725"/>
            <a:ext cx="5976938" cy="4000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 i="1">
                <a:solidFill>
                  <a:srgbClr val="0033CC"/>
                </a:solidFill>
                <a:latin typeface="Times New Roman" panose="02020603050405020304" pitchFamily="18" charset="0"/>
              </a:rPr>
              <a:t>Calculating Neutrino Propagation above </a:t>
            </a:r>
            <a:r>
              <a:rPr lang="en-US" altLang="ja-JP" sz="2000" b="1" i="1">
                <a:solidFill>
                  <a:srgbClr val="0033CC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2000" b="1" baseline="-25000">
                <a:solidFill>
                  <a:srgbClr val="0033CC"/>
                </a:solidFill>
                <a:latin typeface="Times New Roman" panose="02020603050405020304" pitchFamily="18" charset="0"/>
              </a:rPr>
              <a:t>B </a:t>
            </a:r>
            <a:r>
              <a:rPr lang="en-US" altLang="ja-JP" sz="2000" b="1">
                <a:solidFill>
                  <a:srgbClr val="0033CC"/>
                </a:solidFill>
                <a:latin typeface="Times New Roman" panose="02020603050405020304" pitchFamily="18" charset="0"/>
              </a:rPr>
              <a:t>= </a:t>
            </a:r>
            <a:r>
              <a:rPr lang="en-US" altLang="ja-JP" sz="2000" b="1" i="1">
                <a:solidFill>
                  <a:srgbClr val="0033CC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2000" b="1" baseline="-25000">
                <a:solidFill>
                  <a:srgbClr val="0033CC"/>
                </a:solidFill>
                <a:latin typeface="Times New Roman" panose="02020603050405020304" pitchFamily="18" charset="0"/>
              </a:rPr>
              <a:t>0</a:t>
            </a:r>
            <a:endParaRPr lang="ja-JP" altLang="en-US" sz="20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938838" y="1531938"/>
            <a:ext cx="2197100" cy="854075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64000"/>
                  <a:lumOff val="36000"/>
                </a:schemeClr>
              </a:gs>
            </a:gsLst>
            <a:lin ang="5400000" scaled="0"/>
          </a:gradFill>
          <a:ln>
            <a:noFill/>
          </a:ln>
        </p:spPr>
        <p:txBody>
          <a:bodyPr>
            <a:spAutoFit/>
          </a:bodyPr>
          <a:lstStyle>
            <a:lvl1pPr algn="ctr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algn="ctr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algn="ctr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algn="ctr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ctr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2000" b="1" i="1" dirty="0" smtClean="0">
                <a:solidFill>
                  <a:srgbClr val="FFFFFF"/>
                </a:solidFill>
              </a:rPr>
              <a:t>M = 1.68M</a:t>
            </a:r>
            <a:r>
              <a:rPr lang="en-US" altLang="ja-JP" sz="2000" b="1" i="1" baseline="-25000" dirty="0" smtClean="0">
                <a:solidFill>
                  <a:srgbClr val="FFFFFF"/>
                </a:solidFill>
              </a:rPr>
              <a:t>solar</a:t>
            </a:r>
            <a:endParaRPr lang="en-US" altLang="ja-JP" sz="2000" b="1" i="1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ja-JP" sz="2000" b="1" i="1" dirty="0" smtClean="0">
                <a:solidFill>
                  <a:srgbClr val="FFFFFF"/>
                </a:solidFill>
              </a:rPr>
              <a:t>Y</a:t>
            </a:r>
            <a:r>
              <a:rPr lang="en-US" altLang="ja-JP" sz="2000" b="1" i="1" baseline="-25000" dirty="0" smtClean="0">
                <a:solidFill>
                  <a:srgbClr val="FFFFFF"/>
                </a:solidFill>
              </a:rPr>
              <a:t>L</a:t>
            </a:r>
            <a:r>
              <a:rPr lang="en-US" altLang="ja-JP" sz="2000" b="1" baseline="-25000" dirty="0" smtClean="0">
                <a:solidFill>
                  <a:srgbClr val="FFFFFF"/>
                </a:solidFill>
              </a:rPr>
              <a:t> 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= 0.4</a:t>
            </a:r>
          </a:p>
        </p:txBody>
      </p:sp>
      <p:graphicFrame>
        <p:nvGraphicFramePr>
          <p:cNvPr id="35846" name="オブジェクト 2"/>
          <p:cNvGraphicFramePr>
            <a:graphicFrameLocks noChangeAspect="1"/>
          </p:cNvGraphicFramePr>
          <p:nvPr/>
        </p:nvGraphicFramePr>
        <p:xfrm>
          <a:off x="336550" y="5445125"/>
          <a:ext cx="70278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1" name="数式" r:id="rId4" imgW="3162300" imgH="317500" progId="Equation.3">
                  <p:embed/>
                </p:oleObj>
              </mc:Choice>
              <mc:Fallback>
                <p:oleObj name="数式" r:id="rId4" imgW="3162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5445125"/>
                        <a:ext cx="7027863" cy="7032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円/楕円 3"/>
          <p:cNvSpPr>
            <a:spLocks/>
          </p:cNvSpPr>
          <p:nvPr/>
        </p:nvSpPr>
        <p:spPr>
          <a:xfrm>
            <a:off x="1258888" y="5805488"/>
            <a:ext cx="433387" cy="311150"/>
          </a:xfrm>
          <a:prstGeom prst="ellipse">
            <a:avLst/>
          </a:prstGeom>
          <a:noFill/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" name="円/楕円 8"/>
          <p:cNvSpPr>
            <a:spLocks/>
          </p:cNvSpPr>
          <p:nvPr/>
        </p:nvSpPr>
        <p:spPr>
          <a:xfrm>
            <a:off x="4572000" y="5805488"/>
            <a:ext cx="431800" cy="311150"/>
          </a:xfrm>
          <a:prstGeom prst="ellipse">
            <a:avLst/>
          </a:prstGeom>
          <a:noFill/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35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44450"/>
            <a:ext cx="9109075" cy="523875"/>
          </a:xfrm>
          <a:solidFill>
            <a:srgbClr val="FFFF99"/>
          </a:solidFill>
          <a:ln>
            <a:solidFill>
              <a:srgbClr val="33CCCC"/>
            </a:solidFill>
          </a:ln>
        </p:spPr>
        <p:txBody>
          <a:bodyPr/>
          <a:lstStyle/>
          <a:p>
            <a:pPr algn="ctr"/>
            <a:r>
              <a:rPr lang="en-US" altLang="ja-JP" sz="2400" b="1" smtClean="0">
                <a:solidFill>
                  <a:srgbClr val="FF0000"/>
                </a:solidFill>
                <a:effectLst/>
              </a:rPr>
              <a:t>Angular Dep.</a:t>
            </a:r>
            <a:r>
              <a:rPr lang="en-US" altLang="ja-JP" sz="2400" b="1" smtClean="0">
                <a:solidFill>
                  <a:srgbClr val="FF6600"/>
                </a:solidFill>
                <a:effectLst/>
              </a:rPr>
              <a:t> </a:t>
            </a:r>
            <a:r>
              <a:rPr lang="en-US" altLang="ja-JP" sz="2400" smtClean="0">
                <a:solidFill>
                  <a:schemeClr val="bg2"/>
                </a:solidFill>
                <a:effectLst/>
              </a:rPr>
              <a:t>of</a:t>
            </a:r>
            <a:r>
              <a:rPr lang="en-US" altLang="ja-JP" sz="2400" b="1" smtClean="0">
                <a:solidFill>
                  <a:srgbClr val="FF6600"/>
                </a:solidFill>
                <a:effectLst/>
              </a:rPr>
              <a:t> Emitted Neutrinos </a:t>
            </a:r>
            <a:r>
              <a:rPr lang="en-US" altLang="ja-JP" sz="2400" smtClean="0">
                <a:solidFill>
                  <a:schemeClr val="bg2"/>
                </a:solidFill>
                <a:effectLst/>
              </a:rPr>
              <a:t>in</a:t>
            </a:r>
            <a:r>
              <a:rPr lang="en-US" altLang="ja-JP" sz="2400" b="1" smtClean="0">
                <a:solidFill>
                  <a:srgbClr val="FF6600"/>
                </a:solidFill>
                <a:effectLst/>
              </a:rPr>
              <a:t> </a:t>
            </a:r>
            <a:r>
              <a:rPr lang="en-US" altLang="ja-JP" sz="2400" b="1" smtClean="0">
                <a:solidFill>
                  <a:srgbClr val="3333FF"/>
                </a:solidFill>
                <a:effectLst/>
              </a:rPr>
              <a:t>Uniform Poloidal Mag. Field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684213" y="765175"/>
          <a:ext cx="25511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4" name="数式" r:id="rId3" imgW="1473200" imgH="508000" progId="Equation.3">
                  <p:embed/>
                </p:oleObj>
              </mc:Choice>
              <mc:Fallback>
                <p:oleObj name="数式" r:id="rId3" imgW="1473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2551112" cy="8810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14575"/>
            <a:ext cx="597693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50" name="Group 34"/>
          <p:cNvGrpSpPr>
            <a:grpSpLocks/>
          </p:cNvGrpSpPr>
          <p:nvPr/>
        </p:nvGrpSpPr>
        <p:grpSpPr bwMode="auto">
          <a:xfrm>
            <a:off x="4716463" y="765175"/>
            <a:ext cx="3924300" cy="1149350"/>
            <a:chOff x="0" y="1026"/>
            <a:chExt cx="2472" cy="724"/>
          </a:xfrm>
        </p:grpSpPr>
        <p:sp>
          <p:nvSpPr>
            <p:cNvPr id="14349" name="Text Box 6"/>
            <p:cNvSpPr txBox="1">
              <a:spLocks noChangeArrowheads="1"/>
            </p:cNvSpPr>
            <p:nvPr/>
          </p:nvSpPr>
          <p:spPr bwMode="auto">
            <a:xfrm>
              <a:off x="0" y="1026"/>
              <a:ext cx="2472" cy="724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bIns="82800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>
                <a:lnSpc>
                  <a:spcPct val="110000"/>
                </a:lnSpc>
              </a:pPr>
              <a:r>
                <a:rPr lang="en-US" altLang="ja-JP">
                  <a:solidFill>
                    <a:srgbClr val="0000CC"/>
                  </a:solidFill>
                </a:rPr>
                <a:t>                             </a:t>
              </a:r>
              <a:r>
                <a:rPr lang="en-US" altLang="ja-JP" sz="2000" i="1">
                  <a:solidFill>
                    <a:srgbClr val="0000CC"/>
                  </a:solidFill>
                </a:rPr>
                <a:t>T</a:t>
              </a:r>
              <a:r>
                <a:rPr lang="en-US" altLang="ja-JP" sz="2000">
                  <a:solidFill>
                    <a:srgbClr val="0000CC"/>
                  </a:solidFill>
                </a:rPr>
                <a:t> = 20 </a:t>
              </a:r>
              <a:r>
                <a:rPr lang="en-US" altLang="ja-JP" sz="1400">
                  <a:solidFill>
                    <a:srgbClr val="0000CC"/>
                  </a:solidFill>
                </a:rPr>
                <a:t>MeV</a:t>
              </a:r>
              <a:r>
                <a:rPr lang="en-US" altLang="ja-JP" sz="1600">
                  <a:solidFill>
                    <a:srgbClr val="0000CC"/>
                  </a:solidFill>
                </a:rPr>
                <a:t> </a:t>
              </a:r>
            </a:p>
            <a:p>
              <a:pPr algn="l" eaLnBrk="1" hangingPunct="1">
                <a:spcBef>
                  <a:spcPct val="20000"/>
                </a:spcBef>
              </a:pPr>
              <a:r>
                <a:rPr lang="en-US" altLang="ja-JP" sz="2000">
                  <a:solidFill>
                    <a:srgbClr val="0000CC"/>
                  </a:solidFill>
                </a:rPr>
                <a:t>                                         </a:t>
              </a:r>
              <a:r>
                <a:rPr lang="en-US" altLang="ja-JP" sz="2000" i="1">
                  <a:solidFill>
                    <a:srgbClr val="0000CC"/>
                  </a:solidFill>
                </a:rPr>
                <a:t>T</a:t>
              </a:r>
              <a:r>
                <a:rPr lang="en-US" altLang="ja-JP" sz="2000">
                  <a:solidFill>
                    <a:srgbClr val="0000CC"/>
                  </a:solidFill>
                </a:rPr>
                <a:t> = 30 </a:t>
              </a:r>
              <a:r>
                <a:rPr lang="en-US" altLang="ja-JP" sz="1400">
                  <a:solidFill>
                    <a:srgbClr val="0000CC"/>
                  </a:solidFill>
                </a:rPr>
                <a:t>MeV</a:t>
              </a:r>
              <a:r>
                <a:rPr lang="en-US" altLang="ja-JP"/>
                <a:t> </a:t>
              </a:r>
            </a:p>
          </p:txBody>
        </p:sp>
        <p:graphicFrame>
          <p:nvGraphicFramePr>
            <p:cNvPr id="14350" name="Object 4"/>
            <p:cNvGraphicFramePr>
              <a:graphicFrameLocks noChangeAspect="1"/>
            </p:cNvGraphicFramePr>
            <p:nvPr/>
          </p:nvGraphicFramePr>
          <p:xfrm>
            <a:off x="90" y="1026"/>
            <a:ext cx="1565" cy="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855" name="数式" r:id="rId6" imgW="1511300" imgH="635000" progId="Equation.3">
                    <p:embed/>
                  </p:oleObj>
                </mc:Choice>
                <mc:Fallback>
                  <p:oleObj name="数式" r:id="rId6" imgW="1511300" imgH="63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" y="1026"/>
                          <a:ext cx="1565" cy="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99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3" name="Group 37"/>
          <p:cNvGrpSpPr>
            <a:grpSpLocks/>
          </p:cNvGrpSpPr>
          <p:nvPr/>
        </p:nvGrpSpPr>
        <p:grpSpPr bwMode="auto">
          <a:xfrm>
            <a:off x="107950" y="3571875"/>
            <a:ext cx="2951163" cy="3097213"/>
            <a:chOff x="68" y="2069"/>
            <a:chExt cx="1859" cy="1951"/>
          </a:xfrm>
        </p:grpSpPr>
        <p:grpSp>
          <p:nvGrpSpPr>
            <p:cNvPr id="14345" name="Group 35"/>
            <p:cNvGrpSpPr>
              <a:grpSpLocks/>
            </p:cNvGrpSpPr>
            <p:nvPr/>
          </p:nvGrpSpPr>
          <p:grpSpPr bwMode="auto">
            <a:xfrm>
              <a:off x="68" y="2069"/>
              <a:ext cx="1859" cy="1432"/>
              <a:chOff x="113" y="2478"/>
              <a:chExt cx="1814" cy="1379"/>
            </a:xfrm>
          </p:grpSpPr>
          <p:sp>
            <p:nvSpPr>
              <p:cNvPr id="14347" name="Text Box 10"/>
              <p:cNvSpPr txBox="1">
                <a:spLocks noChangeArrowheads="1"/>
              </p:cNvSpPr>
              <p:nvPr/>
            </p:nvSpPr>
            <p:spPr bwMode="auto">
              <a:xfrm>
                <a:off x="113" y="2478"/>
                <a:ext cx="1814" cy="1379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tIns="118800" bIns="118800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l" eaLnBrk="1" hangingPunct="1">
                  <a:lnSpc>
                    <a:spcPct val="135000"/>
                  </a:lnSpc>
                </a:pPr>
                <a:r>
                  <a:rPr lang="en-US" altLang="ja-JP" sz="2000">
                    <a:solidFill>
                      <a:srgbClr val="0000CC"/>
                    </a:solidFill>
                  </a:rPr>
                  <a:t>  </a:t>
                </a: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>
                    <a:solidFill>
                      <a:srgbClr val="0000CC"/>
                    </a:solidFill>
                  </a:rPr>
                  <a:t>　           </a:t>
                </a:r>
                <a:r>
                  <a:rPr lang="en-US" altLang="ja-JP" sz="2000" i="1">
                    <a:solidFill>
                      <a:srgbClr val="0000CC"/>
                    </a:solidFill>
                  </a:rPr>
                  <a:t>T</a:t>
                </a:r>
                <a:r>
                  <a:rPr lang="en-US" altLang="ja-JP" sz="2000">
                    <a:solidFill>
                      <a:srgbClr val="0000CC"/>
                    </a:solidFill>
                  </a:rPr>
                  <a:t> = 20 MeV </a:t>
                </a:r>
              </a:p>
              <a:p>
                <a:pPr algn="l" eaLnBrk="1" hangingPunct="1">
                  <a:lnSpc>
                    <a:spcPct val="150000"/>
                  </a:lnSpc>
                  <a:spcBef>
                    <a:spcPct val="10000"/>
                  </a:spcBef>
                </a:pPr>
                <a:endParaRPr lang="en-US" altLang="ja-JP" sz="2000">
                  <a:solidFill>
                    <a:srgbClr val="FF0000"/>
                  </a:solidFill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en-US" altLang="ja-JP" sz="2000">
                    <a:solidFill>
                      <a:srgbClr val="FF0000"/>
                    </a:solidFill>
                  </a:rPr>
                  <a:t>  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　            </a:t>
                </a:r>
                <a:r>
                  <a:rPr lang="en-US" altLang="ja-JP" sz="2000" i="1">
                    <a:solidFill>
                      <a:srgbClr val="FF0000"/>
                    </a:solidFill>
                  </a:rPr>
                  <a:t>T</a:t>
                </a:r>
                <a:r>
                  <a:rPr lang="en-US" altLang="ja-JP" sz="2000">
                    <a:solidFill>
                      <a:srgbClr val="FF0000"/>
                    </a:solidFill>
                  </a:rPr>
                  <a:t> = 30 MeV</a:t>
                </a:r>
                <a:endParaRPr lang="en-US" altLang="ja-JP" sz="200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</p:txBody>
          </p:sp>
          <p:graphicFrame>
            <p:nvGraphicFramePr>
              <p:cNvPr id="14348" name="Object 3"/>
              <p:cNvGraphicFramePr>
                <a:graphicFrameLocks noChangeAspect="1"/>
              </p:cNvGraphicFramePr>
              <p:nvPr/>
            </p:nvGraphicFramePr>
            <p:xfrm>
              <a:off x="204" y="2552"/>
              <a:ext cx="1633" cy="9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856" name="数式" r:id="rId8" imgW="1562100" imgH="927100" progId="Equation.3">
                      <p:embed/>
                    </p:oleObj>
                  </mc:Choice>
                  <mc:Fallback>
                    <p:oleObj name="数式" r:id="rId8" imgW="1562100" imgH="927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" y="2552"/>
                            <a:ext cx="1633" cy="9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46" name="テキスト ボックス 3"/>
            <p:cNvSpPr txBox="1">
              <a:spLocks noChangeArrowheads="1"/>
            </p:cNvSpPr>
            <p:nvPr/>
          </p:nvSpPr>
          <p:spPr bwMode="auto">
            <a:xfrm>
              <a:off x="113" y="3578"/>
              <a:ext cx="181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r>
                <a:rPr lang="en-US" altLang="ja-JP" sz="2000" b="1">
                  <a:ea typeface="ＭＳ ゴシック" panose="020B0609070205080204" pitchFamily="49" charset="-128"/>
                </a:rPr>
                <a:t>Observable  Average</a:t>
              </a:r>
            </a:p>
            <a:p>
              <a:pPr algn="l" eaLnBrk="1" hangingPunct="1"/>
              <a:r>
                <a:rPr lang="en-US" altLang="ja-JP" sz="2000" b="1">
                  <a:solidFill>
                    <a:srgbClr val="FFFF99"/>
                  </a:solidFill>
                  <a:ea typeface="ＭＳ ゴシック" panose="020B0609070205080204" pitchFamily="49" charset="-128"/>
                </a:rPr>
                <a:t>      …</a:t>
              </a:r>
              <a:r>
                <a:rPr lang="en-US" altLang="ja-JP" sz="2000" b="1">
                  <a:solidFill>
                    <a:srgbClr val="FFFF66"/>
                  </a:solidFill>
                  <a:ea typeface="ＭＳ ゴシック" panose="020B0609070205080204" pitchFamily="49" charset="-128"/>
                </a:rPr>
                <a:t> 400km/s</a:t>
              </a:r>
              <a:r>
                <a:rPr lang="ja-JP" altLang="en-US" sz="2000" b="1">
                  <a:solidFill>
                    <a:srgbClr val="FFFF66"/>
                  </a:solidFill>
                  <a:ea typeface="ＭＳ ゴシック" panose="020B0609070205080204" pitchFamily="49" charset="-128"/>
                </a:rPr>
                <a:t>，</a:t>
              </a:r>
              <a:endParaRPr lang="ja-JP" altLang="en-US" sz="1600" b="1"/>
            </a:p>
          </p:txBody>
        </p:sp>
      </p:grpSp>
      <p:graphicFrame>
        <p:nvGraphicFramePr>
          <p:cNvPr id="9218" name="Object 16"/>
          <p:cNvGraphicFramePr>
            <a:graphicFrameLocks noChangeAspect="1"/>
          </p:cNvGraphicFramePr>
          <p:nvPr/>
        </p:nvGraphicFramePr>
        <p:xfrm>
          <a:off x="163513" y="1989138"/>
          <a:ext cx="36877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7" name="数式" r:id="rId10" imgW="1536700" imgH="228600" progId="Equation.3">
                  <p:embed/>
                </p:oleObj>
              </mc:Choice>
              <mc:Fallback>
                <p:oleObj name="数式" r:id="rId10" imgW="1536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989138"/>
                        <a:ext cx="3687762" cy="547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3"/>
          <p:cNvGraphicFramePr>
            <a:graphicFrameLocks noChangeAspect="1"/>
          </p:cNvGraphicFramePr>
          <p:nvPr/>
        </p:nvGraphicFramePr>
        <p:xfrm>
          <a:off x="749300" y="2838450"/>
          <a:ext cx="20224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8" name="数式" r:id="rId12" imgW="1167893" imgH="215806" progId="Equation.3">
                  <p:embed/>
                </p:oleObj>
              </mc:Choice>
              <mc:Fallback>
                <p:oleObj name="数式" r:id="rId12" imgW="116789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838450"/>
                        <a:ext cx="2022475" cy="3746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26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0E5FEB16-984E-4BB8-A769-9FF7711CDF95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12</a:t>
            </a:fld>
            <a:endParaRPr kumimoji="0" lang="en-US" altLang="ja-JP" sz="140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63373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215900" y="981075"/>
            <a:ext cx="69484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120000"/>
              </a:lnSpc>
              <a:defRPr/>
            </a:pPr>
            <a:r>
              <a:rPr lang="en-US" altLang="ja-JP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Stability of Magnetic Field in Compact Objects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ja-JP" sz="1800" i="1">
                <a:effectLst>
                  <a:outerShdw blurRad="38100" dist="38100" dir="2700000" algn="tl">
                    <a:srgbClr val="000000"/>
                  </a:outerShdw>
                </a:effectLst>
              </a:rPr>
              <a:t>Braithwaite &amp; Spruit 2004</a:t>
            </a:r>
            <a:r>
              <a:rPr lang="en-US" altLang="ja-JP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ja-JP" sz="1800">
              <a:effectLst>
                <a:outerShdw blurRad="38100" dist="38100" dir="2700000" algn="tl">
                  <a:srgbClr val="000000"/>
                </a:outerShdw>
              </a:effectLst>
              <a:latin typeface="CMR12" charset="0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-107950" y="2349500"/>
            <a:ext cx="3024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Toroidal Magnetic Field is stable !!</a:t>
            </a:r>
            <a:endParaRPr lang="ja-JP" alt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smtClean="0">
                <a:solidFill>
                  <a:srgbClr val="FFFF66"/>
                </a:solidFill>
              </a:rPr>
              <a:t>§4 Angular Deceleration in Toroidal Magnetic Field</a:t>
            </a:r>
            <a:endParaRPr lang="ja-JP" altLang="en-US" sz="2800" smtClean="0">
              <a:solidFill>
                <a:srgbClr val="FFFF66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1438" y="3500438"/>
            <a:ext cx="2771775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2000" b="1">
                <a:solidFill>
                  <a:srgbClr val="CCECFF"/>
                </a:solidFill>
              </a:rPr>
              <a:t>Mag. Field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ja-JP" sz="2000" b="1">
                <a:solidFill>
                  <a:srgbClr val="CCECFF"/>
                </a:solidFill>
              </a:rPr>
              <a:t>Parallel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ja-JP" sz="2000" b="1">
                <a:solidFill>
                  <a:srgbClr val="CCECFF"/>
                </a:solidFill>
              </a:rPr>
              <a:t>to Baryonic Flow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ja-JP" sz="2000" b="1">
                <a:solidFill>
                  <a:srgbClr val="FFFF99"/>
                </a:solidFill>
              </a:rPr>
              <a:t>Assym. of </a:t>
            </a:r>
            <a:r>
              <a:rPr lang="en-US" altLang="ja-JP" sz="2400" b="1" i="1">
                <a:solidFill>
                  <a:srgbClr val="FFFF99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="1">
                <a:solidFill>
                  <a:srgbClr val="FFFF99"/>
                </a:solidFill>
              </a:rPr>
              <a:t>-Emit.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ja-JP" sz="2000" b="1">
                <a:solidFill>
                  <a:srgbClr val="FFFF99"/>
                </a:solidFill>
              </a:rPr>
              <a:t>must decelerate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ja-JP" sz="2000" b="1">
                <a:solidFill>
                  <a:srgbClr val="FFFF99"/>
                </a:solidFill>
              </a:rPr>
              <a:t>PNS Spin</a:t>
            </a:r>
            <a:r>
              <a:rPr lang="en-US" altLang="ja-JP" sz="2000" b="1">
                <a:solidFill>
                  <a:srgbClr val="CCEC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7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7772400" cy="3794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0" smtClean="0">
                <a:solidFill>
                  <a:srgbClr val="FFFF66"/>
                </a:solidFill>
              </a:rPr>
              <a:t>No poloidal Magnetic Field at the beginning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03275"/>
            <a:ext cx="6696075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/>
              <a:t>by  T. Kuroda</a:t>
            </a:r>
            <a:endParaRPr lang="ja-JP" altLang="en-US" sz="24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054850" y="1557338"/>
            <a:ext cx="2089150" cy="996950"/>
          </a:xfrm>
          <a:prstGeom prst="rect">
            <a:avLst/>
          </a:prstGeom>
          <a:noFill/>
          <a:ln w="50800" cmpd="dbl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/>
              <a:t>Single Toroidal</a:t>
            </a:r>
          </a:p>
        </p:txBody>
      </p:sp>
    </p:spTree>
    <p:extLst>
      <p:ext uri="{BB962C8B-B14F-4D97-AF65-F5344CB8AC3E}">
        <p14:creationId xmlns:p14="http://schemas.microsoft.com/office/powerpoint/2010/main" val="38444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-28575"/>
            <a:ext cx="5140325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3240087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/>
              <a:t>Toroidal Magnetic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b="1"/>
              <a:t> Field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/>
          </p:nvPr>
        </p:nvGraphicFramePr>
        <p:xfrm>
          <a:off x="250825" y="1700213"/>
          <a:ext cx="3313113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数式" r:id="rId4" imgW="2222500" imgH="1397000" progId="Equation.3">
                  <p:embed/>
                </p:oleObj>
              </mc:Choice>
              <mc:Fallback>
                <p:oleObj name="数式" r:id="rId4" imgW="22225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00213"/>
                        <a:ext cx="3313113" cy="208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57150" cmpd="dbl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003800" y="4365625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i="1">
                <a:solidFill>
                  <a:schemeClr val="bg2"/>
                </a:solidFill>
              </a:rPr>
              <a:t>z</a:t>
            </a:r>
            <a:r>
              <a:rPr lang="en-US" altLang="ja-JP" sz="1600" b="1">
                <a:solidFill>
                  <a:schemeClr val="bg2"/>
                </a:solidFill>
              </a:rPr>
              <a:t> = 0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443663" y="404813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i="1">
                <a:solidFill>
                  <a:schemeClr val="bg2"/>
                </a:solidFill>
              </a:rPr>
              <a:t>T</a:t>
            </a:r>
            <a:r>
              <a:rPr lang="en-US" altLang="ja-JP" sz="1600" b="1">
                <a:solidFill>
                  <a:schemeClr val="bg2"/>
                </a:solidFill>
              </a:rPr>
              <a:t> = 20MeV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323850" y="4070350"/>
            <a:ext cx="2663825" cy="1735138"/>
          </a:xfrm>
          <a:prstGeom prst="rect">
            <a:avLst/>
          </a:prstGeom>
          <a:solidFill>
            <a:srgbClr val="FFFF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188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ja-JP" sz="2000" i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000" i="1">
                <a:solidFill>
                  <a:schemeClr val="bg1"/>
                </a:solidFill>
              </a:rPr>
              <a:t>r</a:t>
            </a:r>
            <a:r>
              <a:rPr lang="en-US" altLang="ja-JP" sz="2000">
                <a:solidFill>
                  <a:schemeClr val="bg1"/>
                </a:solidFill>
              </a:rPr>
              <a:t> = 0.5 (km)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ja-JP" sz="2200" b="1" i="1">
                <a:solidFill>
                  <a:srgbClr val="CC0000"/>
                </a:solidFill>
              </a:rPr>
              <a:t>R</a:t>
            </a:r>
            <a:r>
              <a:rPr lang="en-US" altLang="ja-JP" sz="2200" b="1" baseline="-25000">
                <a:solidFill>
                  <a:srgbClr val="CC0000"/>
                </a:solidFill>
              </a:rPr>
              <a:t>0</a:t>
            </a:r>
            <a:r>
              <a:rPr lang="en-US" altLang="ja-JP" sz="2200" b="1">
                <a:solidFill>
                  <a:srgbClr val="CC0000"/>
                </a:solidFill>
              </a:rPr>
              <a:t> = 8 (km)  Mag.‐A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ja-JP" sz="2200" b="1" i="1">
                <a:solidFill>
                  <a:srgbClr val="33CC33"/>
                </a:solidFill>
              </a:rPr>
              <a:t>R</a:t>
            </a:r>
            <a:r>
              <a:rPr lang="en-US" altLang="ja-JP" sz="2200" b="1" baseline="-25000">
                <a:solidFill>
                  <a:srgbClr val="33CC33"/>
                </a:solidFill>
              </a:rPr>
              <a:t>0</a:t>
            </a:r>
            <a:r>
              <a:rPr lang="en-US" altLang="ja-JP" sz="2200" b="1">
                <a:solidFill>
                  <a:srgbClr val="33CC33"/>
                </a:solidFill>
              </a:rPr>
              <a:t> = 5 (km)  Mag.‐B</a:t>
            </a:r>
          </a:p>
        </p:txBody>
      </p:sp>
    </p:spTree>
    <p:extLst>
      <p:ext uri="{BB962C8B-B14F-4D97-AF65-F5344CB8AC3E}">
        <p14:creationId xmlns:p14="http://schemas.microsoft.com/office/powerpoint/2010/main" val="16016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番号プレースホル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fld id="{67F037C2-FE8F-4F92-AEF7-3ED722DE7A20}" type="slidenum">
              <a:rPr kumimoji="0" lang="ja-JP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ja-JP" sz="1400">
              <a:latin typeface="Times New Roman" panose="02020603050405020304" pitchFamily="18" charset="0"/>
            </a:endParaRPr>
          </a:p>
        </p:txBody>
      </p:sp>
      <p:graphicFrame>
        <p:nvGraphicFramePr>
          <p:cNvPr id="43011" name="Object 16"/>
          <p:cNvGraphicFramePr>
            <a:graphicFrameLocks noChangeAspect="1"/>
          </p:cNvGraphicFramePr>
          <p:nvPr/>
        </p:nvGraphicFramePr>
        <p:xfrm>
          <a:off x="684213" y="404813"/>
          <a:ext cx="547211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数式" r:id="rId3" imgW="2540000" imgH="393700" progId="Equation.3">
                  <p:embed/>
                </p:oleObj>
              </mc:Choice>
              <mc:Fallback>
                <p:oleObj name="数式" r:id="rId3" imgW="254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4813"/>
                        <a:ext cx="5472112" cy="8461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859338" y="3860800"/>
            <a:ext cx="3995737" cy="91122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latin typeface="Times New Roman" panose="02020603050405020304" pitchFamily="18" charset="0"/>
              </a:rPr>
              <a:t>Neutrino Luminosity  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latin typeface="Times New Roman" panose="02020603050405020304" pitchFamily="18" charset="0"/>
              </a:rPr>
              <a:t>(</a:t>
            </a:r>
            <a:r>
              <a:rPr lang="en-US" altLang="ja-JP" sz="2000" b="1" i="1">
                <a:latin typeface="Times New Roman" panose="02020603050405020304" pitchFamily="18" charset="0"/>
              </a:rPr>
              <a:t>dE</a:t>
            </a:r>
            <a:r>
              <a:rPr lang="en-US" altLang="ja-JP" sz="2000" b="1" i="1" baseline="-25000">
                <a:latin typeface="Times New Roman" panose="02020603050405020304" pitchFamily="18" charset="0"/>
              </a:rPr>
              <a:t>T</a:t>
            </a:r>
            <a:r>
              <a:rPr lang="en-US" altLang="ja-JP" sz="2000" b="1" i="1">
                <a:latin typeface="Times New Roman" panose="02020603050405020304" pitchFamily="18" charset="0"/>
              </a:rPr>
              <a:t>/dt</a:t>
            </a:r>
            <a:r>
              <a:rPr lang="en-US" altLang="ja-JP" sz="2000" b="1">
                <a:latin typeface="Times New Roman" panose="02020603050405020304" pitchFamily="18" charset="0"/>
              </a:rPr>
              <a:t>)</a:t>
            </a:r>
            <a:r>
              <a:rPr lang="en-US" altLang="ja-JP" sz="2000" b="1" baseline="-25000">
                <a:latin typeface="Symbol" panose="05050102010706020507" pitchFamily="18" charset="2"/>
              </a:rPr>
              <a:t>n</a:t>
            </a:r>
            <a:r>
              <a:rPr lang="en-US" altLang="ja-JP" sz="2000" b="1">
                <a:latin typeface="Times New Roman" panose="02020603050405020304" pitchFamily="18" charset="0"/>
              </a:rPr>
              <a:t>  </a:t>
            </a:r>
            <a:r>
              <a:rPr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ja-JP" altLang="en-US" sz="2000" b="1">
                <a:latin typeface="Times New Roman" panose="02020603050405020304" pitchFamily="18" charset="0"/>
              </a:rPr>
              <a:t>　</a:t>
            </a:r>
            <a:r>
              <a:rPr lang="en-US" altLang="ja-JP" sz="2000" b="1">
                <a:latin typeface="Times New Roman" panose="02020603050405020304" pitchFamily="18" charset="0"/>
              </a:rPr>
              <a:t>3×10</a:t>
            </a:r>
            <a:r>
              <a:rPr lang="en-US" altLang="ja-JP" sz="2000" b="1" baseline="30000">
                <a:latin typeface="Times New Roman" panose="02020603050405020304" pitchFamily="18" charset="0"/>
              </a:rPr>
              <a:t>52</a:t>
            </a:r>
            <a:r>
              <a:rPr lang="en-US" altLang="ja-JP" sz="2000" b="1">
                <a:latin typeface="Times New Roman" panose="02020603050405020304" pitchFamily="18" charset="0"/>
              </a:rPr>
              <a:t> erg/s </a:t>
            </a:r>
          </a:p>
        </p:txBody>
      </p:sp>
      <p:graphicFrame>
        <p:nvGraphicFramePr>
          <p:cNvPr id="43013" name="Object 16"/>
          <p:cNvGraphicFramePr>
            <a:graphicFrameLocks noChangeAspect="1"/>
          </p:cNvGraphicFramePr>
          <p:nvPr/>
        </p:nvGraphicFramePr>
        <p:xfrm>
          <a:off x="323850" y="1484313"/>
          <a:ext cx="62293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数式" r:id="rId5" imgW="2857500" imgH="444500" progId="Equation.3">
                  <p:embed/>
                </p:oleObj>
              </mc:Choice>
              <mc:Fallback>
                <p:oleObj name="数式" r:id="rId5" imgW="285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84313"/>
                        <a:ext cx="6229350" cy="9636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57150" cmpd="dbl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オブジェクト 2"/>
          <p:cNvGraphicFramePr>
            <a:graphicFrameLocks noChangeAspect="1"/>
          </p:cNvGraphicFramePr>
          <p:nvPr/>
        </p:nvGraphicFramePr>
        <p:xfrm>
          <a:off x="323850" y="2708275"/>
          <a:ext cx="62293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数式" r:id="rId7" imgW="2794000" imgH="482600" progId="Equation.3">
                  <p:embed/>
                </p:oleObj>
              </mc:Choice>
              <mc:Fallback>
                <p:oleObj name="数式" r:id="rId7" imgW="279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08275"/>
                        <a:ext cx="6229350" cy="10683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5715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808"/>
          <p:cNvSpPr>
            <a:spLocks noChangeArrowheads="1"/>
          </p:cNvSpPr>
          <p:nvPr/>
        </p:nvSpPr>
        <p:spPr bwMode="auto">
          <a:xfrm>
            <a:off x="298450" y="4984750"/>
            <a:ext cx="5353050" cy="1492250"/>
          </a:xfrm>
          <a:prstGeom prst="rect">
            <a:avLst/>
          </a:prstGeom>
          <a:solidFill>
            <a:srgbClr val="CCFFCC"/>
          </a:solidFill>
          <a:ln w="50800" cmpd="dbl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990033"/>
                </a:solidFill>
                <a:latin typeface="Times New Roman" panose="02020603050405020304" pitchFamily="18" charset="0"/>
              </a:rPr>
              <a:t>  </a:t>
            </a:r>
            <a:r>
              <a:rPr lang="en-US" altLang="ja-JP" sz="2400" b="1">
                <a:solidFill>
                  <a:srgbClr val="990033"/>
                </a:solidFill>
                <a:latin typeface="Times New Roman" panose="02020603050405020304" pitchFamily="18" charset="0"/>
              </a:rPr>
              <a:t>Magnetic Dipole Radiation  (MDR)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400" b="1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400" b="1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2400" b="1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3016" name="Object 16"/>
          <p:cNvGraphicFramePr>
            <a:graphicFrameLocks noChangeAspect="1"/>
          </p:cNvGraphicFramePr>
          <p:nvPr/>
        </p:nvGraphicFramePr>
        <p:xfrm>
          <a:off x="1979613" y="5497513"/>
          <a:ext cx="259238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name="数式" r:id="rId9" imgW="1459866" imgH="482391" progId="Equation.3">
                  <p:embed/>
                </p:oleObj>
              </mc:Choice>
              <mc:Fallback>
                <p:oleObj name="数式" r:id="rId9" imgW="1459866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497513"/>
                        <a:ext cx="2592387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オブジェクト 4"/>
          <p:cNvGraphicFramePr>
            <a:graphicFrameLocks noChangeAspect="1"/>
          </p:cNvGraphicFramePr>
          <p:nvPr/>
        </p:nvGraphicFramePr>
        <p:xfrm>
          <a:off x="5940425" y="5441950"/>
          <a:ext cx="27447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数式" r:id="rId11" imgW="1143000" imgH="241300" progId="Equation.3">
                  <p:embed/>
                </p:oleObj>
              </mc:Choice>
              <mc:Fallback>
                <p:oleObj name="数式" r:id="rId11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441950"/>
                        <a:ext cx="2744788" cy="577850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9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番号プレースホル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fld id="{D5F02763-0D85-4BE8-AF35-A9FAA5999945}" type="slidenum">
              <a:rPr kumimoji="0" lang="ja-JP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ja-JP" sz="1400">
              <a:latin typeface="Times New Roman" panose="02020603050405020304" pitchFamily="18" charset="0"/>
            </a:endParaRP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96875" y="801688"/>
            <a:ext cx="6157913" cy="400050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latin typeface="Times New Roman" panose="02020603050405020304" pitchFamily="18" charset="0"/>
              </a:rPr>
              <a:t>Neutrino Luminosity    (</a:t>
            </a:r>
            <a:r>
              <a:rPr lang="en-US" altLang="ja-JP" sz="2000" b="1" i="1">
                <a:latin typeface="Times New Roman" panose="02020603050405020304" pitchFamily="18" charset="0"/>
              </a:rPr>
              <a:t>dE</a:t>
            </a:r>
            <a:r>
              <a:rPr lang="en-US" altLang="ja-JP" sz="2000" b="1" i="1" baseline="-25000">
                <a:latin typeface="Times New Roman" panose="02020603050405020304" pitchFamily="18" charset="0"/>
              </a:rPr>
              <a:t>T</a:t>
            </a:r>
            <a:r>
              <a:rPr lang="en-US" altLang="ja-JP" sz="2000" b="1" i="1">
                <a:latin typeface="Times New Roman" panose="02020603050405020304" pitchFamily="18" charset="0"/>
              </a:rPr>
              <a:t>/dt</a:t>
            </a:r>
            <a:r>
              <a:rPr lang="en-US" altLang="ja-JP" sz="2000" b="1">
                <a:latin typeface="Times New Roman" panose="02020603050405020304" pitchFamily="18" charset="0"/>
              </a:rPr>
              <a:t>)</a:t>
            </a:r>
            <a:r>
              <a:rPr lang="en-US" altLang="ja-JP" sz="2000" b="1" baseline="-25000">
                <a:latin typeface="Symbol" panose="05050102010706020507" pitchFamily="18" charset="2"/>
              </a:rPr>
              <a:t>n</a:t>
            </a:r>
            <a:r>
              <a:rPr lang="en-US" altLang="ja-JP" sz="2000" b="1">
                <a:latin typeface="Times New Roman" panose="02020603050405020304" pitchFamily="18" charset="0"/>
              </a:rPr>
              <a:t>  </a:t>
            </a:r>
            <a:r>
              <a:rPr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ja-JP" altLang="en-US" sz="2000" b="1">
                <a:latin typeface="Times New Roman" panose="02020603050405020304" pitchFamily="18" charset="0"/>
              </a:rPr>
              <a:t>　</a:t>
            </a:r>
            <a:r>
              <a:rPr lang="en-US" altLang="ja-JP" sz="2000" b="1">
                <a:latin typeface="Times New Roman" panose="02020603050405020304" pitchFamily="18" charset="0"/>
              </a:rPr>
              <a:t>3×10</a:t>
            </a:r>
            <a:r>
              <a:rPr lang="en-US" altLang="ja-JP" sz="2000" b="1" baseline="30000">
                <a:latin typeface="Times New Roman" panose="02020603050405020304" pitchFamily="18" charset="0"/>
              </a:rPr>
              <a:t>52</a:t>
            </a:r>
            <a:r>
              <a:rPr lang="en-US" altLang="ja-JP" sz="2000" b="1">
                <a:latin typeface="Times New Roman" panose="02020603050405020304" pitchFamily="18" charset="0"/>
              </a:rPr>
              <a:t> erg/s </a:t>
            </a:r>
          </a:p>
        </p:txBody>
      </p:sp>
      <p:graphicFrame>
        <p:nvGraphicFramePr>
          <p:cNvPr id="67588" name="Object 16"/>
          <p:cNvGraphicFramePr>
            <a:graphicFrameLocks noChangeAspect="1"/>
          </p:cNvGraphicFramePr>
          <p:nvPr/>
        </p:nvGraphicFramePr>
        <p:xfrm>
          <a:off x="6804025" y="852488"/>
          <a:ext cx="20748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name="数式" r:id="rId3" imgW="1308100" imgH="228600" progId="Equation.3">
                  <p:embed/>
                </p:oleObj>
              </mc:Choice>
              <mc:Fallback>
                <p:oleObj name="数式" r:id="rId3" imgW="1308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852488"/>
                        <a:ext cx="2074863" cy="3603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57150" cmpd="dbl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 Box 14"/>
          <p:cNvSpPr txBox="1">
            <a:spLocks noChangeArrowheads="1"/>
          </p:cNvSpPr>
          <p:nvPr/>
        </p:nvSpPr>
        <p:spPr bwMode="auto">
          <a:xfrm>
            <a:off x="6732588" y="1676400"/>
            <a:ext cx="1871662" cy="461963"/>
          </a:xfrm>
          <a:prstGeom prst="rect">
            <a:avLst/>
          </a:prstGeom>
          <a:solidFill>
            <a:srgbClr val="339966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</a:rPr>
              <a:t>Period  </a:t>
            </a:r>
            <a:r>
              <a:rPr lang="en-US" altLang="ja-JP" sz="1800" i="1">
                <a:latin typeface="Times New Roman" panose="02020603050405020304" pitchFamily="18" charset="0"/>
              </a:rPr>
              <a:t>P</a:t>
            </a:r>
            <a:r>
              <a:rPr lang="en-US" altLang="ja-JP" sz="1800">
                <a:latin typeface="Times New Roman" panose="02020603050405020304" pitchFamily="18" charset="0"/>
              </a:rPr>
              <a:t> = 10ms</a:t>
            </a:r>
            <a:r>
              <a:rPr lang="en-US" altLang="ja-JP" sz="24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9111" name="Group 807"/>
          <p:cNvGraphicFramePr>
            <a:graphicFrameLocks noGrp="1"/>
          </p:cNvGraphicFramePr>
          <p:nvPr/>
        </p:nvGraphicFramePr>
        <p:xfrm>
          <a:off x="352425" y="2492375"/>
          <a:ext cx="8386763" cy="3168650"/>
        </p:xfrm>
        <a:graphic>
          <a:graphicData uri="http://schemas.openxmlformats.org/drawingml/2006/table">
            <a:tbl>
              <a:tblPr/>
              <a:tblGrid>
                <a:gridCol w="939214"/>
                <a:gridCol w="1039237"/>
                <a:gridCol w="1305529"/>
                <a:gridCol w="1846324"/>
                <a:gridCol w="1626821"/>
                <a:gridCol w="1629638"/>
              </a:tblGrid>
              <a:tr h="43211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Mag Distr.</a:t>
                      </a:r>
                    </a:p>
                  </a:txBody>
                  <a:tcPr marL="91433" marR="91433" marT="45738" marB="45738" anchor="ctr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Bary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.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(cm)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9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en-US" altLang="ja-JP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n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</a:t>
                      </a: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emis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.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MDR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41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1" lang="en-US" altLang="ja-JP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= </a:t>
                      </a:r>
                      <a:r>
                        <a:rPr kumimoji="1" lang="en-US" altLang="ja-JP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1" lang="ja-JP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０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1" lang="en-US" altLang="ja-JP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= </a:t>
                      </a:r>
                      <a:r>
                        <a:rPr kumimoji="1" lang="en-US" altLang="ja-JP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1" lang="ja-JP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０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/10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867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p,n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33" marR="91433" marT="45738" marB="45738" anchor="ctr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Mag-A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3.34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3.45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6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7.25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7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9.86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×10</a:t>
                      </a:r>
                      <a:r>
                        <a:rPr kumimoji="1" lang="ja-JP" altLang="en-US" sz="1100" b="1" i="0" u="none" strike="noStrike" kern="1200" cap="none" spc="0" normalizeH="0" baseline="7000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－</a:t>
                      </a:r>
                      <a:r>
                        <a:rPr kumimoji="1" lang="en-US" altLang="ja-JP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8 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11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Mag-B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     4.97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×10</a:t>
                      </a:r>
                      <a:r>
                        <a:rPr kumimoji="1" lang="ja-JP" altLang="en-US" sz="1100" b="1" i="0" u="none" strike="noStrike" kern="1200" cap="none" spc="0" normalizeH="0" baseline="7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－</a:t>
                      </a:r>
                      <a:r>
                        <a:rPr kumimoji="1" lang="en-US" altLang="ja-JP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7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   3.16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×10</a:t>
                      </a:r>
                      <a:r>
                        <a:rPr kumimoji="1" lang="ja-JP" altLang="en-US" sz="1100" b="1" i="0" u="none" strike="noStrike" kern="1200" cap="none" spc="0" normalizeH="0" baseline="7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－</a:t>
                      </a:r>
                      <a:r>
                        <a:rPr kumimoji="1" lang="en-US" altLang="ja-JP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7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11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p,n,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L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ymbol" pitchFamily="18" charset="2"/>
                        <a:ea typeface="ＭＳ Ｐゴシック" pitchFamily="50" charset="-128"/>
                      </a:endParaRPr>
                    </a:p>
                  </a:txBody>
                  <a:tcPr marL="91433" marR="91433" marT="45738" marB="45738" anchor="ctr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Mag-A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5.45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6.39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6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1.02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6</a:t>
                      </a: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7.76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×10</a:t>
                      </a:r>
                      <a:r>
                        <a:rPr kumimoji="1" lang="ja-JP" altLang="en-US" sz="1100" b="1" i="0" u="none" strike="noStrike" kern="1200" cap="none" spc="0" normalizeH="0" baseline="7000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－</a:t>
                      </a:r>
                      <a:r>
                        <a:rPr kumimoji="1" lang="en-US" altLang="ja-JP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8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a:txBody>
                  <a:tcPr marL="91433" marR="91433" marT="45738" marB="4573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44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Mag-B</a:t>
                      </a:r>
                    </a:p>
                  </a:txBody>
                  <a:tcPr marL="91433" marR="91433" marT="45738" marB="45738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4.57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7</a:t>
                      </a:r>
                    </a:p>
                  </a:txBody>
                  <a:tcPr marL="91433" marR="91433" marT="45738" marB="45738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2.01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7</a:t>
                      </a:r>
                    </a:p>
                  </a:txBody>
                  <a:tcPr marL="91433" marR="91433" marT="45738" marB="45738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634" name="Object 16"/>
          <p:cNvGraphicFramePr>
            <a:graphicFrameLocks noChangeAspect="1"/>
          </p:cNvGraphicFramePr>
          <p:nvPr/>
        </p:nvGraphicFramePr>
        <p:xfrm>
          <a:off x="2497138" y="2708275"/>
          <a:ext cx="10668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5" name="数式" r:id="rId5" imgW="761669" imgH="431613" progId="Equation.3">
                  <p:embed/>
                </p:oleObj>
              </mc:Choice>
              <mc:Fallback>
                <p:oleObj name="数式" r:id="rId5" imgW="76166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2708275"/>
                        <a:ext cx="10668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dbl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5" name="Object 16"/>
          <p:cNvGraphicFramePr>
            <a:graphicFrameLocks noChangeAspect="1"/>
          </p:cNvGraphicFramePr>
          <p:nvPr/>
        </p:nvGraphicFramePr>
        <p:xfrm>
          <a:off x="5867400" y="2565400"/>
          <a:ext cx="5048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6" name="数式" r:id="rId7" imgW="304668" imgH="228501" progId="Equation.3">
                  <p:embed/>
                </p:oleObj>
              </mc:Choice>
              <mc:Fallback>
                <p:oleObj name="数式" r:id="rId7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65400"/>
                        <a:ext cx="5048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36" name="Text Box 95"/>
          <p:cNvSpPr txBox="1">
            <a:spLocks noChangeArrowheads="1"/>
          </p:cNvSpPr>
          <p:nvPr/>
        </p:nvSpPr>
        <p:spPr bwMode="auto">
          <a:xfrm>
            <a:off x="179388" y="5864225"/>
            <a:ext cx="8893175" cy="877888"/>
          </a:xfrm>
          <a:prstGeom prst="rect">
            <a:avLst/>
          </a:prstGeom>
          <a:solidFill>
            <a:srgbClr val="FFFFCC"/>
          </a:solidFill>
          <a:ln w="57150" cmpd="thinThick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>
                <a:solidFill>
                  <a:srgbClr val="3333FF"/>
                </a:solidFill>
                <a:latin typeface="Times New Roman" panose="02020603050405020304" pitchFamily="18" charset="0"/>
              </a:rPr>
              <a:t>In Early Stage (</a:t>
            </a:r>
            <a:r>
              <a:rPr lang="ja-JP" altLang="en-US" sz="1600" b="1">
                <a:solidFill>
                  <a:srgbClr val="3333FF"/>
                </a:solidFill>
                <a:latin typeface="Times New Roman" panose="02020603050405020304" pitchFamily="18" charset="0"/>
              </a:rPr>
              <a:t>～</a:t>
            </a:r>
            <a:r>
              <a:rPr lang="ja-JP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2000" b="1">
                <a:solidFill>
                  <a:srgbClr val="3333FF"/>
                </a:solidFill>
                <a:latin typeface="Times New Roman" panose="02020603050405020304" pitchFamily="18" charset="0"/>
              </a:rPr>
              <a:t>10 ms</a:t>
            </a:r>
            <a:r>
              <a:rPr lang="en-US" altLang="ja-JP" sz="2000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ja-JP" sz="2000">
                <a:latin typeface="Times New Roman" panose="02020603050405020304" pitchFamily="18" charset="0"/>
              </a:rPr>
              <a:t> </a:t>
            </a:r>
            <a:r>
              <a:rPr lang="en-US" altLang="ja-JP" sz="2400" i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Asymmetric</a:t>
            </a:r>
            <a:r>
              <a:rPr lang="en-US" altLang="ja-JP" sz="2000">
                <a:solidFill>
                  <a:srgbClr val="FF0000"/>
                </a:solidFill>
                <a:latin typeface="Times New Roman" panose="02020603050405020304" pitchFamily="18" charset="0"/>
              </a:rPr>
              <a:t> Emission</a:t>
            </a:r>
            <a:r>
              <a:rPr lang="en-US" altLang="ja-JP" sz="2000">
                <a:solidFill>
                  <a:srgbClr val="3333FF"/>
                </a:solidFill>
                <a:latin typeface="Times New Roman" panose="02020603050405020304" pitchFamily="18" charset="0"/>
              </a:rPr>
              <a:t> must affect </a:t>
            </a:r>
            <a:r>
              <a:rPr lang="en-US" altLang="ja-JP" sz="2000" b="1">
                <a:solidFill>
                  <a:srgbClr val="3333FF"/>
                </a:solidFill>
                <a:latin typeface="Times New Roman" panose="02020603050405020304" pitchFamily="18" charset="0"/>
              </a:rPr>
              <a:t>PNS Spin </a:t>
            </a:r>
          </a:p>
          <a:p>
            <a:pPr algn="ctr" eaLnBrk="1" hangingPunct="1"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Times New Roman" panose="02020603050405020304" pitchFamily="18" charset="0"/>
              </a:rPr>
              <a:t>More Significantly</a:t>
            </a:r>
            <a:r>
              <a:rPr lang="en-US" altLang="ja-JP" sz="2000">
                <a:solidFill>
                  <a:srgbClr val="3333FF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ja-JP" sz="2000">
                <a:solidFill>
                  <a:srgbClr val="33CC33"/>
                </a:solidFill>
                <a:latin typeface="Times New Roman" panose="02020603050405020304" pitchFamily="18" charset="0"/>
              </a:rPr>
              <a:t>Magnetic Dipole </a:t>
            </a:r>
            <a:r>
              <a:rPr lang="en-US" altLang="ja-JP" sz="2000" i="1">
                <a:solidFill>
                  <a:srgbClr val="33CC33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000">
                <a:solidFill>
                  <a:srgbClr val="33CC33"/>
                </a:solidFill>
                <a:latin typeface="Times New Roman" panose="02020603050405020304" pitchFamily="18" charset="0"/>
              </a:rPr>
              <a:t>-Radiation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825501"/>
          </a:xfrm>
        </p:spPr>
        <p:txBody>
          <a:bodyPr/>
          <a:lstStyle/>
          <a:p>
            <a:pPr>
              <a:defRPr/>
            </a:pPr>
            <a:r>
              <a:rPr lang="en-US" altLang="ja-JP" sz="2400" dirty="0" smtClean="0">
                <a:latin typeface="Century Schoolbook" panose="02040604050505020304" pitchFamily="18" charset="0"/>
              </a:rPr>
              <a:t>Results in Asymmetric Neutrino </a:t>
            </a:r>
            <a:r>
              <a:rPr lang="en-US" altLang="ja-JP" sz="2400" dirty="0" err="1" smtClean="0">
                <a:latin typeface="Century Schoolbook" panose="02040604050505020304" pitchFamily="18" charset="0"/>
              </a:rPr>
              <a:t>Emmision</a:t>
            </a:r>
            <a:endParaRPr lang="ja-JP" alt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67638" name="正方形/長方形 2"/>
          <p:cNvSpPr>
            <a:spLocks noChangeArrowheads="1"/>
          </p:cNvSpPr>
          <p:nvPr/>
        </p:nvSpPr>
        <p:spPr bwMode="auto">
          <a:xfrm>
            <a:off x="395288" y="1484313"/>
            <a:ext cx="67691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solidFill>
                  <a:srgbClr val="FFFFCC"/>
                </a:solidFill>
                <a:latin typeface="Times New Roman" panose="02020603050405020304" pitchFamily="18" charset="0"/>
              </a:rPr>
              <a:t>Poloidal (</a:t>
            </a:r>
            <a:r>
              <a:rPr lang="en-US" altLang="ja-JP" sz="2000" b="1" i="1">
                <a:solidFill>
                  <a:srgbClr val="FFFF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ja-JP" sz="2000" b="1" baseline="-25000">
                <a:solidFill>
                  <a:srgbClr val="FFFFCC"/>
                </a:solidFill>
                <a:latin typeface="Times New Roman" panose="02020603050405020304" pitchFamily="18" charset="0"/>
              </a:rPr>
              <a:t>pol</a:t>
            </a:r>
            <a:r>
              <a:rPr lang="en-US" altLang="ja-JP" sz="2000" b="1">
                <a:solidFill>
                  <a:srgbClr val="FFFFCC"/>
                </a:solidFill>
                <a:latin typeface="Times New Roman" panose="02020603050405020304" pitchFamily="18" charset="0"/>
              </a:rPr>
              <a:t> = 10</a:t>
            </a:r>
            <a:r>
              <a:rPr lang="en-US" altLang="ja-JP" sz="2000" b="1" baseline="30000">
                <a:solidFill>
                  <a:srgbClr val="FFFFCC"/>
                </a:solidFill>
                <a:latin typeface="Times New Roman" panose="02020603050405020304" pitchFamily="18" charset="0"/>
              </a:rPr>
              <a:t>14</a:t>
            </a:r>
            <a:r>
              <a:rPr lang="en-US" altLang="ja-JP" sz="2000" b="1">
                <a:solidFill>
                  <a:srgbClr val="FFFFCC"/>
                </a:solidFill>
                <a:latin typeface="Times New Roman" panose="02020603050405020304" pitchFamily="18" charset="0"/>
              </a:rPr>
              <a:t>G)  </a:t>
            </a:r>
            <a:r>
              <a:rPr lang="en-US" altLang="ja-JP" sz="2000" b="1">
                <a:latin typeface="Times New Roman" panose="02020603050405020304" pitchFamily="18" charset="0"/>
              </a:rPr>
              <a:t>+  </a:t>
            </a:r>
            <a:r>
              <a:rPr lang="en-US" altLang="ja-JP" sz="2000" b="1">
                <a:solidFill>
                  <a:srgbClr val="FFCCCC"/>
                </a:solidFill>
                <a:latin typeface="Times New Roman" panose="02020603050405020304" pitchFamily="18" charset="0"/>
              </a:rPr>
              <a:t>Toroidal (</a:t>
            </a:r>
            <a:r>
              <a:rPr lang="en-US" altLang="ja-JP" sz="2000" i="1">
                <a:solidFill>
                  <a:srgbClr val="FFCC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ja-JP" sz="2000" b="1" baseline="-25000">
                <a:solidFill>
                  <a:srgbClr val="FFCCCC"/>
                </a:solidFill>
                <a:latin typeface="Times New Roman" panose="02020603050405020304" pitchFamily="18" charset="0"/>
              </a:rPr>
              <a:t>0</a:t>
            </a:r>
            <a:r>
              <a:rPr lang="en-US" altLang="ja-JP" sz="2000" b="1">
                <a:solidFill>
                  <a:srgbClr val="FFCCCC"/>
                </a:solidFill>
                <a:latin typeface="Times New Roman" panose="02020603050405020304" pitchFamily="18" charset="0"/>
              </a:rPr>
              <a:t> = 10</a:t>
            </a:r>
            <a:r>
              <a:rPr lang="en-US" altLang="ja-JP" sz="2000" b="1" baseline="30000">
                <a:solidFill>
                  <a:srgbClr val="FFCCCC"/>
                </a:solidFill>
                <a:latin typeface="Times New Roman" panose="02020603050405020304" pitchFamily="18" charset="0"/>
              </a:rPr>
              <a:t>16</a:t>
            </a:r>
            <a:r>
              <a:rPr lang="en-US" altLang="ja-JP" sz="2000" b="1">
                <a:solidFill>
                  <a:srgbClr val="FFCCCC"/>
                </a:solidFill>
                <a:latin typeface="Times New Roman" panose="02020603050405020304" pitchFamily="18" charset="0"/>
              </a:rPr>
              <a:t>G)</a:t>
            </a:r>
            <a:endParaRPr lang="en-US" altLang="ja-JP" sz="2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ja-JP" sz="2000" b="1">
                <a:latin typeface="Times New Roman" panose="02020603050405020304" pitchFamily="18" charset="0"/>
              </a:rPr>
              <a:t>        </a:t>
            </a:r>
            <a:r>
              <a:rPr lang="en-US" altLang="ja-JP" sz="1600" b="1">
                <a:latin typeface="Times New Roman" panose="02020603050405020304" pitchFamily="18" charset="0"/>
              </a:rPr>
              <a:t>T. Takiwaki, K.Katake and K. Sato Astro. J 691, 1360 (2009)</a:t>
            </a:r>
            <a:endParaRPr lang="ja-JP" altLang="en-US" sz="16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395288" y="908050"/>
            <a:ext cx="8064500" cy="532923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altLang="ja-JP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EOS of Neutron-Star-Matter with p, n, Λ in RMF Approach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Exactly Solving Dirac Eq. with Magnetic Field in </a:t>
            </a:r>
            <a:r>
              <a:rPr lang="en-US" altLang="ja-JP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Perturbative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Way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Cross-Sections of Neutrino Scattering and Absorption </a:t>
            </a:r>
          </a:p>
          <a:p>
            <a:pPr marL="342900" indent="-342900" eaLnBrk="1" hangingPunct="1">
              <a:lnSpc>
                <a:spcPct val="12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under Strong Magnetic Field, calculated in </a:t>
            </a:r>
            <a:r>
              <a:rPr lang="en-US" altLang="ja-JP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Perturbative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Way</a:t>
            </a:r>
            <a:endParaRPr lang="ja-JP" alt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Neutrinos are More Scattered and Less Absorbed  </a:t>
            </a:r>
          </a:p>
          <a:p>
            <a:pPr marL="342900" indent="-342900" eaLnBrk="1" hangingPunct="1">
              <a:lnSpc>
                <a:spcPct val="12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　　　　　　　　　　　　　　　　　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Direction </a:t>
            </a:r>
            <a:r>
              <a:rPr lang="en-US" altLang="ja-JP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Parallel to Magnetic Field</a:t>
            </a:r>
            <a:endParaRPr lang="ja-JP" alt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⇒　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More Neutrinos are Emitted in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Arctic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Area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342900" indent="-342900" eaLnBrk="1" hangingPunct="1">
              <a:lnSpc>
                <a:spcPct val="140000"/>
              </a:lnSpc>
              <a:buClr>
                <a:srgbClr val="0099CC"/>
              </a:buClr>
              <a:buSzPct val="80000"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</a:t>
            </a:r>
            <a:r>
              <a:rPr lang="en-US" altLang="ja-JP" sz="2000" dirty="0">
                <a:cs typeface="Times New Roman" pitchFamily="18" charset="0"/>
              </a:rPr>
              <a:t>   </a:t>
            </a:r>
            <a:r>
              <a:rPr lang="en-US" altLang="ja-JP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Scattering   1.7 %     at  </a:t>
            </a:r>
            <a:r>
              <a:rPr lang="el-GR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400" baseline="-25000" dirty="0">
                <a:solidFill>
                  <a:srgbClr val="FFFFFF"/>
                </a:solidFill>
                <a:cs typeface="Times New Roman" pitchFamily="18" charset="0"/>
              </a:rPr>
              <a:t>B</a:t>
            </a:r>
            <a:r>
              <a:rPr lang="en-US" altLang="ja-JP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</a:t>
            </a:r>
            <a:r>
              <a:rPr lang="el-GR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400" baseline="-25000" dirty="0">
                <a:solidFill>
                  <a:srgbClr val="FFFFFF"/>
                </a:solidFill>
                <a:cs typeface="Times New Roman" pitchFamily="18" charset="0"/>
              </a:rPr>
              <a:t>0</a:t>
            </a:r>
            <a:r>
              <a:rPr lang="en-US" altLang="ja-JP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and      at  </a:t>
            </a:r>
            <a:r>
              <a:rPr lang="el-GR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400" baseline="-25000" dirty="0">
                <a:solidFill>
                  <a:srgbClr val="FFFFFF"/>
                </a:solidFill>
                <a:cs typeface="Times New Roman" pitchFamily="18" charset="0"/>
              </a:rPr>
              <a:t>B</a:t>
            </a:r>
            <a:r>
              <a:rPr lang="en-US" altLang="ja-JP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</a:t>
            </a:r>
            <a:r>
              <a:rPr lang="en-US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</a:t>
            </a:r>
            <a:r>
              <a:rPr lang="el-GR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400" baseline="-25000" dirty="0">
                <a:solidFill>
                  <a:srgbClr val="FFFFFF"/>
                </a:solidFill>
                <a:cs typeface="Times New Roman" pitchFamily="18" charset="0"/>
              </a:rPr>
              <a:t>0  </a:t>
            </a:r>
            <a:endParaRPr lang="en-US" altLang="ja-JP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40000"/>
              </a:lnSpc>
              <a:buClr>
                <a:srgbClr val="0099CC"/>
              </a:buClr>
              <a:buSzPct val="80000"/>
              <a:defRPr/>
            </a:pPr>
            <a:r>
              <a:rPr lang="en-US" altLang="ja-JP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Absorption   4.3 %    at  </a:t>
            </a:r>
            <a:r>
              <a:rPr lang="el-GR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400" baseline="-25000" dirty="0">
                <a:solidFill>
                  <a:srgbClr val="FFFFFF"/>
                </a:solidFill>
                <a:cs typeface="Times New Roman" pitchFamily="18" charset="0"/>
              </a:rPr>
              <a:t>B</a:t>
            </a:r>
            <a:r>
              <a:rPr lang="en-US" altLang="ja-JP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</a:t>
            </a:r>
            <a:r>
              <a:rPr lang="el-GR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400" baseline="-25000" dirty="0">
                <a:solidFill>
                  <a:srgbClr val="FFFFFF"/>
                </a:solidFill>
                <a:cs typeface="Times New Roman" pitchFamily="18" charset="0"/>
              </a:rPr>
              <a:t>0,  </a:t>
            </a:r>
            <a:r>
              <a:rPr lang="en-US" altLang="ja-JP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2.2 %   at  </a:t>
            </a:r>
            <a:r>
              <a:rPr lang="el-GR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400" baseline="-25000" dirty="0">
                <a:solidFill>
                  <a:srgbClr val="FFFFFF"/>
                </a:solidFill>
                <a:cs typeface="Times New Roman" pitchFamily="18" charset="0"/>
              </a:rPr>
              <a:t>B</a:t>
            </a:r>
            <a:r>
              <a:rPr lang="en-US" altLang="ja-JP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</a:t>
            </a:r>
            <a:r>
              <a:rPr lang="en-US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</a:t>
            </a:r>
            <a:r>
              <a:rPr lang="el-GR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400" baseline="-25000" dirty="0">
                <a:solidFill>
                  <a:srgbClr val="FFFFFF"/>
                </a:solidFill>
                <a:cs typeface="Times New Roman" pitchFamily="18" charset="0"/>
              </a:rPr>
              <a:t>0  </a:t>
            </a:r>
          </a:p>
          <a:p>
            <a:pPr marL="342900" indent="-342900" eaLnBrk="1" hangingPunct="1">
              <a:lnSpc>
                <a:spcPct val="140000"/>
              </a:lnSpc>
              <a:buClr>
                <a:srgbClr val="0099CC"/>
              </a:buClr>
              <a:buSzPct val="80000"/>
              <a:defRPr/>
            </a:pPr>
            <a:r>
              <a:rPr lang="en-US" altLang="ja-JP" sz="2400" dirty="0">
                <a:solidFill>
                  <a:srgbClr val="FFFFFF"/>
                </a:solidFill>
                <a:cs typeface="Times New Roman" pitchFamily="18" charset="0"/>
              </a:rPr>
              <a:t>             when  </a:t>
            </a:r>
            <a:r>
              <a:rPr lang="en-US" altLang="ja-JP" sz="2400" i="1" dirty="0">
                <a:solidFill>
                  <a:srgbClr val="FFFFFF"/>
                </a:solidFill>
                <a:cs typeface="Times New Roman" pitchFamily="18" charset="0"/>
              </a:rPr>
              <a:t>T</a:t>
            </a:r>
            <a:r>
              <a:rPr lang="en-US" altLang="ja-JP" sz="2400" dirty="0">
                <a:solidFill>
                  <a:srgbClr val="FFFFFF"/>
                </a:solidFill>
                <a:cs typeface="Times New Roman" pitchFamily="18" charset="0"/>
              </a:rPr>
              <a:t> = 20 MeV and B = 2×10</a:t>
            </a:r>
            <a:r>
              <a:rPr lang="en-US" altLang="ja-JP" sz="2400" baseline="30000" dirty="0">
                <a:solidFill>
                  <a:srgbClr val="FFFFFF"/>
                </a:solidFill>
                <a:cs typeface="Times New Roman" pitchFamily="18" charset="0"/>
              </a:rPr>
              <a:t>17</a:t>
            </a:r>
            <a:r>
              <a:rPr lang="en-US" altLang="ja-JP" sz="2400" dirty="0">
                <a:solidFill>
                  <a:srgbClr val="FFFFFF"/>
                </a:solidFill>
                <a:cs typeface="Times New Roman" pitchFamily="18" charset="0"/>
              </a:rPr>
              <a:t>G</a:t>
            </a:r>
            <a:r>
              <a:rPr lang="en-US" altLang="ja-JP" sz="2400" dirty="0">
                <a:cs typeface="Times New Roman" pitchFamily="18" charset="0"/>
              </a:rPr>
              <a:t> </a:t>
            </a:r>
            <a:endParaRPr lang="el-GR" altLang="el-GR" sz="2400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2555875" y="4797425"/>
            <a:ext cx="766763" cy="4095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800">
              <a:latin typeface="Times New Roman" panose="02020603050405020304" pitchFamily="18" charset="0"/>
            </a:endParaRP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2555875" y="4292600"/>
            <a:ext cx="720725" cy="36036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800">
              <a:latin typeface="Times New Roman" panose="02020603050405020304" pitchFamily="18" charset="0"/>
            </a:endParaRPr>
          </a:p>
        </p:txBody>
      </p:sp>
      <p:sp>
        <p:nvSpPr>
          <p:cNvPr id="45061" name="スライド番号プレースホルダ 3"/>
          <p:cNvSpPr txBox="1">
            <a:spLocks noGrp="1"/>
          </p:cNvSpPr>
          <p:nvPr/>
        </p:nvSpPr>
        <p:spPr bwMode="auto">
          <a:xfrm>
            <a:off x="6988175" y="1158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fld id="{42D5ED1A-C655-48E5-8E2C-A8A03642FBDE}" type="slidenum">
              <a:rPr kumimoji="0" lang="ja-JP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ja-JP" sz="1400">
              <a:latin typeface="Times New Roman" panose="02020603050405020304" pitchFamily="18" charset="0"/>
            </a:endParaRPr>
          </a:p>
        </p:txBody>
      </p: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23850" y="115888"/>
            <a:ext cx="55451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b"/>
          <a:lstStyle/>
          <a:p>
            <a:pPr eaLnBrk="1" hangingPunct="1">
              <a:defRPr/>
            </a:pPr>
            <a:r>
              <a:rPr lang="en-US" altLang="ja-JP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§5</a:t>
            </a:r>
            <a:r>
              <a:rPr lang="ja-JP" altLang="en-US" sz="32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ja-JP" sz="32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4716463" y="3860800"/>
            <a:ext cx="792162" cy="360363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800">
              <a:latin typeface="Times New Roman" panose="02020603050405020304" pitchFamily="18" charset="0"/>
            </a:endParaRP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4859338" y="4746625"/>
            <a:ext cx="865187" cy="41116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番号プレースホル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fld id="{A83F490F-45C7-41E0-926F-83C4AD151125}" type="slidenum">
              <a:rPr kumimoji="0" lang="ja-JP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ja-JP" sz="1400">
              <a:latin typeface="Times New Roman" panose="02020603050405020304" pitchFamily="18" charset="0"/>
            </a:endParaRP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27352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0" bIns="108000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/>
              <a:t>Pulsar Kick in </a:t>
            </a:r>
            <a:r>
              <a:rPr lang="en-US" altLang="ja-JP" sz="2400" b="1" u="sng" dirty="0" err="1"/>
              <a:t>Poroidal</a:t>
            </a:r>
            <a:r>
              <a:rPr lang="en-US" altLang="ja-JP" sz="2400" b="1" dirty="0"/>
              <a:t> Mag. Field  </a:t>
            </a:r>
            <a:r>
              <a:rPr lang="en-US" altLang="ja-JP" sz="2400" b="1" i="1" dirty="0"/>
              <a:t>  </a:t>
            </a:r>
          </a:p>
          <a:p>
            <a:pPr marL="342900" indent="-342900" algn="ctr" eaLnBrk="1" hangingPunct="1">
              <a:lnSpc>
                <a:spcPts val="36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i="1" dirty="0"/>
              <a:t>   </a:t>
            </a:r>
            <a:r>
              <a:rPr lang="en-US" altLang="ja-JP" sz="2200" b="1" i="1" dirty="0"/>
              <a:t>B </a:t>
            </a:r>
            <a:r>
              <a:rPr lang="en-US" altLang="ja-JP" sz="2200" b="1" dirty="0"/>
              <a:t>= 2× 10</a:t>
            </a:r>
            <a:r>
              <a:rPr lang="en-US" altLang="ja-JP" sz="2200" b="1" baseline="30000" dirty="0"/>
              <a:t>17</a:t>
            </a:r>
            <a:r>
              <a:rPr lang="en-US" altLang="ja-JP" sz="2200" b="1" dirty="0"/>
              <a:t>G </a:t>
            </a:r>
            <a:r>
              <a:rPr lang="ja-JP" altLang="en-US" sz="2200" b="1" dirty="0"/>
              <a:t>　⇒  </a:t>
            </a:r>
            <a:r>
              <a:rPr lang="en-US" altLang="ja-JP" sz="2200" b="1" dirty="0" err="1"/>
              <a:t>Perturbative</a:t>
            </a:r>
            <a:r>
              <a:rPr lang="en-US" altLang="ja-JP" sz="2200" b="1" dirty="0"/>
              <a:t> Cal.</a:t>
            </a:r>
          </a:p>
          <a:p>
            <a:pPr marL="342900" indent="-342900" algn="ctr" eaLnBrk="1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</a:t>
            </a:r>
            <a:r>
              <a:rPr lang="en-US" altLang="ja-JP" sz="2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sz="2200" b="1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kick</a:t>
            </a:r>
            <a:r>
              <a:rPr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 520 km/s ( </a:t>
            </a:r>
            <a:r>
              <a:rPr lang="en-US" altLang="ja-JP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p,n</a:t>
            </a:r>
            <a:r>
              <a:rPr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) ,  580 km/s  (</a:t>
            </a:r>
            <a:r>
              <a:rPr lang="en-US" altLang="ja-JP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p,n</a:t>
            </a:r>
            <a:r>
              <a:rPr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l-GR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Λ</a:t>
            </a:r>
            <a:r>
              <a:rPr lang="ja-JP" alt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）   </a:t>
            </a:r>
            <a:r>
              <a:rPr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 </a:t>
            </a:r>
            <a:r>
              <a:rPr lang="en-US" altLang="ja-JP" sz="2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 </a:t>
            </a:r>
            <a:r>
              <a:rPr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20 MeV</a:t>
            </a:r>
            <a:r>
              <a:rPr lang="ja-JP" alt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　　</a:t>
            </a:r>
          </a:p>
          <a:p>
            <a:pPr marL="342900" indent="-342900" algn="ctr" eaLnBrk="1" hangingPunct="1">
              <a:lnSpc>
                <a:spcPct val="150000"/>
              </a:lnSpc>
              <a:spcBef>
                <a:spcPct val="4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400 km/s</a:t>
            </a:r>
            <a:r>
              <a:rPr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(Average of Observed Values</a:t>
            </a:r>
            <a:r>
              <a:rPr lang="ja-JP" alt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）</a:t>
            </a: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</a:t>
            </a:r>
          </a:p>
          <a:p>
            <a:pPr marL="342900" indent="-342900" algn="ctr" eaLnBrk="1" hangingPunct="1">
              <a:lnSpc>
                <a:spcPct val="105000"/>
              </a:lnSpc>
              <a:spcBef>
                <a:spcPct val="17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</a:t>
            </a:r>
            <a:endParaRPr lang="ja-JP" altLang="el-GR" sz="2000" b="1" dirty="0">
              <a:cs typeface="Times New Roman" pitchFamily="18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1403350" y="765175"/>
            <a:ext cx="7489825" cy="46831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800">
              <a:latin typeface="Times New Roman" panose="02020603050405020304" pitchFamily="18" charset="0"/>
            </a:endParaRP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2051050" y="1412875"/>
            <a:ext cx="1152525" cy="50323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800">
              <a:latin typeface="Times New Roman" panose="02020603050405020304" pitchFamily="18" charset="0"/>
            </a:endParaRP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7092950" y="765175"/>
            <a:ext cx="1798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>
                <a:solidFill>
                  <a:srgbClr val="FFCCCC"/>
                </a:solidFill>
                <a:latin typeface="Times New Roman" panose="02020603050405020304" pitchFamily="18" charset="0"/>
              </a:rPr>
              <a:t>Antarctic Dir.</a:t>
            </a:r>
          </a:p>
        </p:txBody>
      </p:sp>
      <p:graphicFrame>
        <p:nvGraphicFramePr>
          <p:cNvPr id="46087" name="Object 16"/>
          <p:cNvGraphicFramePr>
            <a:graphicFrameLocks noChangeAspect="1"/>
          </p:cNvGraphicFramePr>
          <p:nvPr/>
        </p:nvGraphicFramePr>
        <p:xfrm>
          <a:off x="5580063" y="2205038"/>
          <a:ext cx="9366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数式" r:id="rId3" imgW="571252" imgH="228501" progId="Equation.3">
                  <p:embed/>
                </p:oleObj>
              </mc:Choice>
              <mc:Fallback>
                <p:oleObj name="数式" r:id="rId3" imgW="57125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205038"/>
                        <a:ext cx="93662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dbl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388" y="3141663"/>
            <a:ext cx="8712200" cy="350678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0" bIns="108000"/>
          <a:lstStyle/>
          <a:p>
            <a:pPr eaLnBrk="1" hangingPunct="1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Spin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Deccleration</a:t>
            </a:r>
            <a:endParaRPr lang="en-US" altLang="ja-JP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Estimating Spin-Down Rate of PNS with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Toroidal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Magnetic Field Configuration</a:t>
            </a:r>
            <a:endParaRPr lang="ja-JP" alt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400" b="1" dirty="0"/>
              <a:t>Mag. Field   </a:t>
            </a:r>
            <a:r>
              <a:rPr lang="en-US" altLang="ja-JP" sz="2400" b="1" dirty="0" err="1"/>
              <a:t>Poloidal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4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G,   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Toroidal</a:t>
            </a:r>
            <a:r>
              <a:rPr lang="en-US" altLang="ja-JP" sz="2400" dirty="0"/>
              <a:t>    Max: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4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endParaRPr lang="en-US" altLang="ja-JP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Spin-Down Ratio 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P-dot/P  </a:t>
            </a: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4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～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4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ja-JP" sz="2400" baseline="30000" dirty="0"/>
              <a:t>7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(1/s)   for 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Asym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–Emit</a:t>
            </a:r>
          </a:p>
          <a:p>
            <a:pPr eaLnBrk="1" hangingPunct="1">
              <a:lnSpc>
                <a:spcPct val="135000"/>
              </a:lnSpc>
              <a:spcBef>
                <a:spcPts val="0"/>
              </a:spcBef>
              <a:buClr>
                <a:srgbClr val="0099CC"/>
              </a:buClr>
              <a:buSzPct val="80000"/>
              <a:defRPr/>
            </a:pPr>
            <a:r>
              <a:rPr lang="en-US" altLang="ja-JP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</a:t>
            </a:r>
            <a:r>
              <a:rPr lang="ja-JP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ja-JP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en-US" altLang="ja-JP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4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-8</a:t>
            </a:r>
            <a:r>
              <a:rPr lang="en-US" altLang="ja-JP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400" baseline="30000" dirty="0">
                <a:solidFill>
                  <a:srgbClr val="FFFFFF"/>
                </a:solidFill>
              </a:rPr>
              <a:t> </a:t>
            </a:r>
            <a:r>
              <a:rPr lang="en-US" altLang="ja-JP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(1/s)              for  MDR</a:t>
            </a:r>
            <a:endParaRPr lang="ja-JP" altLang="en-US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ja-JP" altLang="en-US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692275" y="5589588"/>
            <a:ext cx="6765925" cy="887412"/>
          </a:xfrm>
          <a:prstGeom prst="rect">
            <a:avLst/>
          </a:prstGeom>
          <a:noFill/>
          <a:ln w="3175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9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n-US" altLang="ja-JP" sz="2800" dirty="0">
                <a:solidFill>
                  <a:srgbClr val="FFC000"/>
                </a:solidFill>
              </a:rPr>
              <a:t>Future Plans</a:t>
            </a:r>
            <a:endParaRPr lang="ja-JP" altLang="en-US" sz="2800" dirty="0">
              <a:solidFill>
                <a:srgbClr val="FFC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3850" y="1152525"/>
            <a:ext cx="8820150" cy="4724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6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Other Effects: 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n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-Scattering  &amp;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r>
              <a:rPr lang="en-US" altLang="ja-JP" sz="2400" b="1" u="dbl" dirty="0">
                <a:effectLst>
                  <a:outerShdw blurRad="38100" dist="38100" dir="2700000" algn="tl">
                    <a:srgbClr val="000000"/>
                  </a:outerShdw>
                </a:effectLst>
                <a:uFill>
                  <a:solidFill>
                    <a:srgbClr val="FFC000"/>
                  </a:solidFill>
                </a:uFill>
                <a:latin typeface="Symbol" pitchFamily="18" charset="2"/>
              </a:rPr>
              <a:t>n</a:t>
            </a:r>
            <a:r>
              <a:rPr lang="en-US" altLang="ja-JP" sz="2400" b="1" u="dbl" dirty="0">
                <a:effectLst>
                  <a:outerShdw blurRad="38100" dist="38100" dir="2700000" algn="tl">
                    <a:srgbClr val="000000"/>
                  </a:outerShdw>
                </a:effectLst>
                <a:uFill>
                  <a:solidFill>
                    <a:srgbClr val="FFC000"/>
                  </a:solidFill>
                </a:uFill>
              </a:rPr>
              <a:t>-Production</a:t>
            </a:r>
          </a:p>
          <a:p>
            <a:pPr marL="342900" indent="-342900" algn="ctr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Iso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-Temp. </a:t>
            </a: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⇒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Iso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-Entropy  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Examining Density-Dependence of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Symmtery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Energy 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Exact Solution of Dirac Eq.  in Non-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Perturbative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Cal.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                                →　 </a:t>
            </a:r>
            <a:r>
              <a:rPr lang="en-US" altLang="ja-JP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Landau Level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at least for Electron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Neutrino Propagation  in Low Density   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</a:t>
            </a:r>
            <a:r>
              <a:rPr lang="en-US" altLang="ja-JP" sz="20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‐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+ 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→  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altLang="ja-JP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+ 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24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Appling  Our Method to  </a:t>
            </a: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Double </a:t>
            </a:r>
            <a:r>
              <a:rPr lang="en-US" altLang="ja-JP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Toroidal</a:t>
            </a: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Configuration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24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Making Data Table and   Applying it to  Supernovae Simulations</a:t>
            </a:r>
            <a:endParaRPr lang="ja-JP" altLang="el-GR" sz="2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テキスト ボックス 3"/>
          <p:cNvSpPr txBox="1">
            <a:spLocks noChangeArrowheads="1"/>
          </p:cNvSpPr>
          <p:nvPr/>
        </p:nvSpPr>
        <p:spPr bwMode="auto">
          <a:xfrm>
            <a:off x="179388" y="765175"/>
            <a:ext cx="8964612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25000"/>
              </a:lnSpc>
              <a:defRPr/>
            </a:pPr>
            <a:r>
              <a:rPr lang="en-US" altLang="ja-JP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Density Matter Study   </a:t>
            </a:r>
            <a:r>
              <a:rPr lang="ja-JP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⇒　</a:t>
            </a:r>
            <a:r>
              <a:rPr lang="en-US" altLang="ja-JP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Exotic Phases inside Neutron Stars</a:t>
            </a:r>
            <a:r>
              <a:rPr lang="en-US" altLang="ja-JP" sz="2000" b="1" dirty="0" smtClean="0">
                <a:solidFill>
                  <a:srgbClr val="FFC000"/>
                </a:solidFill>
              </a:rPr>
              <a:t> </a:t>
            </a:r>
          </a:p>
          <a:p>
            <a:pPr algn="l" eaLnBrk="1" hangingPunct="1">
              <a:lnSpc>
                <a:spcPct val="125000"/>
              </a:lnSpc>
              <a:defRPr/>
            </a:pPr>
            <a:r>
              <a:rPr lang="en-US" altLang="ja-JP" sz="2000" b="1" dirty="0" smtClean="0"/>
              <a:t>   </a:t>
            </a:r>
            <a:r>
              <a:rPr lang="en-US" altLang="ja-JP" sz="2000" b="1" dirty="0" smtClean="0">
                <a:solidFill>
                  <a:srgbClr val="FFFF66"/>
                </a:solidFill>
              </a:rPr>
              <a:t>Strange Matter,  Ferromagnetism</a:t>
            </a:r>
            <a:r>
              <a:rPr lang="en-US" altLang="ja-JP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Meson Condensation, Quark matter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ja-JP" altLang="en-US" sz="2000" b="1" dirty="0" smtClean="0"/>
              <a:t>　　</a:t>
            </a:r>
            <a:r>
              <a:rPr lang="en-US" altLang="ja-JP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Observable Information</a:t>
            </a:r>
            <a:r>
              <a:rPr lang="en-US" altLang="ja-JP" sz="2000" b="1" dirty="0" smtClean="0">
                <a:solidFill>
                  <a:srgbClr val="FFCC00"/>
                </a:solidFill>
              </a:rPr>
              <a:t> </a:t>
            </a:r>
            <a:r>
              <a:rPr lang="en-US" altLang="ja-JP" sz="2000" b="1" dirty="0" smtClean="0"/>
              <a:t>‥‥</a:t>
            </a:r>
            <a:r>
              <a:rPr lang="en-US" altLang="ja-JP" sz="2000" b="1" dirty="0" smtClean="0">
                <a:solidFill>
                  <a:srgbClr val="FFFFCC"/>
                </a:solidFill>
              </a:rPr>
              <a:t>Neutrino Emissions</a:t>
            </a:r>
          </a:p>
          <a:p>
            <a:pPr algn="l" eaLnBrk="1" hangingPunct="1">
              <a:lnSpc>
                <a:spcPct val="125000"/>
              </a:lnSpc>
              <a:defRPr/>
            </a:pPr>
            <a:r>
              <a:rPr lang="ja-JP" altLang="en-US" sz="2400" b="1" dirty="0" smtClean="0">
                <a:solidFill>
                  <a:srgbClr val="FFC000"/>
                </a:solidFill>
              </a:rPr>
              <a:t>    </a:t>
            </a:r>
            <a:r>
              <a:rPr lang="en-US" altLang="ja-JP" sz="1800" b="1" dirty="0" err="1" smtClean="0"/>
              <a:t>S.Reddy</a:t>
            </a:r>
            <a:r>
              <a:rPr lang="en-US" altLang="ja-JP" sz="1800" b="1" dirty="0" smtClean="0"/>
              <a:t>, et al.,  PRD58 #013009 (1998</a:t>
            </a:r>
            <a:r>
              <a:rPr lang="en-US" altLang="ja-JP" sz="2000" b="1" dirty="0" smtClean="0"/>
              <a:t>)</a:t>
            </a:r>
            <a:r>
              <a:rPr lang="ja-JP" altLang="en-US" sz="2000" b="1" dirty="0" smtClean="0"/>
              <a:t>　</a:t>
            </a:r>
            <a:r>
              <a:rPr lang="en-US" altLang="ja-JP" sz="2000" b="1" dirty="0" smtClean="0">
                <a:solidFill>
                  <a:srgbClr val="FFFFCC"/>
                </a:solidFill>
              </a:rPr>
              <a:t>Influence from Hyperons Λ</a:t>
            </a:r>
            <a:r>
              <a:rPr lang="ja-JP" altLang="en-US" sz="2000" b="1" dirty="0" err="1" smtClean="0">
                <a:solidFill>
                  <a:srgbClr val="FFFFCC"/>
                </a:solidFill>
              </a:rPr>
              <a:t>，</a:t>
            </a:r>
            <a:r>
              <a:rPr lang="ja-JP" altLang="en-US" sz="2000" b="1" dirty="0" smtClean="0">
                <a:solidFill>
                  <a:srgbClr val="FFFFCC"/>
                </a:solidFill>
              </a:rPr>
              <a:t>∑</a:t>
            </a:r>
          </a:p>
          <a:p>
            <a:pPr algn="l" eaLnBrk="1" hangingPunct="1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altLang="ja-JP" sz="2000" b="1" dirty="0" err="1" smtClean="0">
                <a:solidFill>
                  <a:srgbClr val="FFFF66"/>
                </a:solidFill>
              </a:rPr>
              <a:t>Magnetar</a:t>
            </a:r>
            <a:r>
              <a:rPr lang="en-US" altLang="ja-JP" sz="2000" b="1" dirty="0" smtClean="0">
                <a:solidFill>
                  <a:srgbClr val="FFFF66"/>
                </a:solidFill>
              </a:rPr>
              <a:t>  10</a:t>
            </a:r>
            <a:r>
              <a:rPr lang="en-US" altLang="ja-JP" sz="2000" b="1" baseline="30000" dirty="0" smtClean="0">
                <a:solidFill>
                  <a:srgbClr val="FFFF66"/>
                </a:solidFill>
              </a:rPr>
              <a:t>15</a:t>
            </a:r>
            <a:r>
              <a:rPr lang="en-US" altLang="ja-JP" sz="2000" b="1" dirty="0" smtClean="0">
                <a:solidFill>
                  <a:srgbClr val="FFFF66"/>
                </a:solidFill>
              </a:rPr>
              <a:t>G in surface   10</a:t>
            </a:r>
            <a:r>
              <a:rPr lang="en-US" altLang="ja-JP" sz="2000" b="1" baseline="30000" dirty="0" smtClean="0">
                <a:solidFill>
                  <a:srgbClr val="FFFF66"/>
                </a:solidFill>
              </a:rPr>
              <a:t>17-19</a:t>
            </a:r>
            <a:r>
              <a:rPr lang="en-US" altLang="ja-JP" sz="2000" b="1" dirty="0" smtClean="0">
                <a:solidFill>
                  <a:srgbClr val="FFFF66"/>
                </a:solidFill>
              </a:rPr>
              <a:t>G inside (?)</a:t>
            </a:r>
            <a:r>
              <a:rPr lang="en-US" altLang="ja-JP" sz="2000" b="1" dirty="0" smtClean="0">
                <a:solidFill>
                  <a:srgbClr val="FFC000"/>
                </a:solidFill>
              </a:rPr>
              <a:t> </a:t>
            </a:r>
            <a:r>
              <a:rPr lang="ja-JP" altLang="en-US" sz="2000" b="1" dirty="0" smtClean="0">
                <a:solidFill>
                  <a:srgbClr val="FFCCCC"/>
                </a:solidFill>
              </a:rPr>
              <a:t>→　</a:t>
            </a:r>
            <a:r>
              <a:rPr lang="en-US" altLang="ja-JP" sz="2000" b="1" u="sng" dirty="0" smtClean="0">
                <a:solidFill>
                  <a:srgbClr val="FFCCCC"/>
                </a:solidFill>
              </a:rPr>
              <a:t>Large Asymmetry</a:t>
            </a:r>
            <a:r>
              <a:rPr lang="en-US" altLang="ja-JP" sz="2000" b="1" dirty="0" smtClean="0">
                <a:solidFill>
                  <a:srgbClr val="FFCCCC"/>
                </a:solidFill>
              </a:rPr>
              <a:t> of </a:t>
            </a:r>
            <a:r>
              <a:rPr lang="en-US" altLang="ja-JP" sz="2000" b="1" dirty="0" smtClean="0">
                <a:solidFill>
                  <a:srgbClr val="FFCCCC"/>
                </a:solidFill>
                <a:latin typeface="Symbol" pitchFamily="18" charset="2"/>
              </a:rPr>
              <a:t>n</a:t>
            </a:r>
            <a:r>
              <a:rPr lang="ja-JP" altLang="en-US" sz="2000" b="1" dirty="0" smtClean="0">
                <a:solidFill>
                  <a:srgbClr val="FFFF66"/>
                </a:solidFill>
              </a:rPr>
              <a:t>？</a:t>
            </a:r>
            <a:endParaRPr lang="en-US" altLang="ja-JP" sz="2000" b="1" dirty="0" smtClean="0">
              <a:solidFill>
                <a:srgbClr val="FFFF66"/>
              </a:solidFill>
            </a:endParaRPr>
          </a:p>
          <a:p>
            <a:pPr algn="l" eaLnBrk="1" hangingPunct="1">
              <a:lnSpc>
                <a:spcPct val="130000"/>
              </a:lnSpc>
              <a:defRPr/>
            </a:pPr>
            <a:r>
              <a:rPr lang="ja-JP" altLang="en-US" sz="2000" b="1" dirty="0" smtClean="0">
                <a:solidFill>
                  <a:srgbClr val="FFC000"/>
                </a:solidFill>
              </a:rPr>
              <a:t>　</a:t>
            </a:r>
            <a:r>
              <a:rPr lang="en-US" altLang="ja-JP" sz="1600" b="1" dirty="0" smtClean="0"/>
              <a:t>P. Arras and D. Lai, PRD60, #043001 (1999) ,  S. Ando, P.R.D68 #063002 (2003</a:t>
            </a:r>
            <a:r>
              <a:rPr lang="ja-JP" altLang="en-US" sz="1600" b="1" dirty="0" smtClean="0"/>
              <a:t>）</a:t>
            </a:r>
          </a:p>
          <a:p>
            <a:pPr algn="l" eaLnBrk="1" hangingPunct="1">
              <a:defRPr/>
            </a:pPr>
            <a:r>
              <a:rPr lang="ja-JP" altLang="en-US" sz="1600" b="1" dirty="0" smtClean="0"/>
              <a:t>　　　　　　　　　　　　　　　　　　　　　　</a:t>
            </a:r>
            <a:r>
              <a:rPr lang="ja-JP" altLang="en-US" sz="2000" dirty="0" smtClean="0"/>
              <a:t>         </a:t>
            </a:r>
            <a:r>
              <a:rPr lang="en-US" altLang="ja-JP" sz="2000" dirty="0" smtClean="0"/>
              <a:t> (</a:t>
            </a:r>
            <a:r>
              <a:rPr lang="en-US" altLang="ja-JP" sz="1800" b="1" dirty="0" smtClean="0"/>
              <a:t>Non-</a:t>
            </a:r>
            <a:r>
              <a:rPr lang="en-US" altLang="ja-JP" sz="1800" b="1" dirty="0" err="1" smtClean="0"/>
              <a:t>Rela</a:t>
            </a:r>
            <a:r>
              <a:rPr lang="en-US" altLang="ja-JP" sz="1800" b="1" dirty="0" smtClean="0"/>
              <a:t>.)</a:t>
            </a:r>
          </a:p>
          <a:p>
            <a:pPr algn="l" eaLnBrk="1" hangingPunct="1">
              <a:lnSpc>
                <a:spcPct val="150000"/>
              </a:lnSpc>
              <a:spcBef>
                <a:spcPct val="25000"/>
              </a:spcBef>
              <a:defRPr/>
            </a:pPr>
            <a:r>
              <a:rPr lang="en-US" altLang="ja-JP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Works  </a:t>
            </a:r>
            <a:r>
              <a:rPr lang="ja-JP" alt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⇒  </a:t>
            </a:r>
            <a:r>
              <a:rPr lang="en-US" altLang="ja-JP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Neutrino Reactions on High Density Matter </a:t>
            </a:r>
            <a:r>
              <a:rPr lang="en-US" altLang="ja-JP" sz="20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wih</a:t>
            </a:r>
            <a:r>
              <a:rPr lang="en-US" altLang="ja-JP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Strong Mag. Fields</a:t>
            </a:r>
          </a:p>
          <a:p>
            <a:pPr algn="l" eaLnBrk="1" hangingPunct="1">
              <a:lnSpc>
                <a:spcPct val="120000"/>
              </a:lnSpc>
              <a:defRPr/>
            </a:pPr>
            <a:r>
              <a:rPr lang="en-US" altLang="ja-JP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in the Relativistic Mean-Field (RMF) Approach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ja-JP" sz="1800" b="1" dirty="0" smtClean="0"/>
              <a:t>                                                                           </a:t>
            </a:r>
            <a:r>
              <a:rPr lang="en-US" altLang="ja-JP" sz="1600" b="1" dirty="0" smtClean="0"/>
              <a:t>TM  et al.,  PRD83, 081303(R)  (2011)   </a:t>
            </a:r>
            <a:endParaRPr lang="en-US" altLang="ja-JP" sz="16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51520" y="5129897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25000"/>
              </a:lnSpc>
              <a:defRPr/>
            </a:pPr>
            <a:r>
              <a:rPr lang="en-US" altLang="ja-JP" sz="2000" dirty="0" smtClean="0">
                <a:solidFill>
                  <a:srgbClr val="FFCC66"/>
                </a:solidFill>
              </a:rPr>
              <a:t>Application to Phenomena related with </a:t>
            </a:r>
            <a:r>
              <a:rPr lang="en-US" altLang="ja-JP" sz="2400" b="1" i="1" dirty="0" smtClean="0">
                <a:solidFill>
                  <a:srgbClr val="FFCC66"/>
                </a:solidFill>
                <a:latin typeface="Symbol" pitchFamily="18" charset="2"/>
              </a:rPr>
              <a:t>n</a:t>
            </a:r>
            <a:r>
              <a:rPr lang="en-US" altLang="ja-JP" sz="2000" dirty="0" smtClean="0">
                <a:solidFill>
                  <a:srgbClr val="FFCC66"/>
                </a:solidFill>
              </a:rPr>
              <a:t> </a:t>
            </a:r>
            <a:r>
              <a:rPr lang="ja-JP" altLang="en-US" sz="2000" dirty="0" smtClean="0">
                <a:solidFill>
                  <a:srgbClr val="FFCC66"/>
                </a:solidFill>
              </a:rPr>
              <a:t>－</a:t>
            </a:r>
            <a:r>
              <a:rPr lang="en-US" altLang="ja-JP" sz="2000" dirty="0" smtClean="0">
                <a:solidFill>
                  <a:srgbClr val="FFCC66"/>
                </a:solidFill>
              </a:rPr>
              <a:t>Asymmetric Emission</a:t>
            </a:r>
            <a:endParaRPr lang="ja-JP" altLang="en-US" sz="2000" dirty="0" smtClean="0">
              <a:solidFill>
                <a:srgbClr val="FFCC66"/>
              </a:solidFill>
            </a:endParaRPr>
          </a:p>
          <a:p>
            <a:pPr algn="l" eaLnBrk="1" hangingPunct="1">
              <a:lnSpc>
                <a:spcPct val="125000"/>
              </a:lnSpc>
              <a:defRPr/>
            </a:pPr>
            <a:r>
              <a:rPr lang="en-US" altLang="ja-JP" sz="2000" dirty="0" smtClean="0">
                <a:solidFill>
                  <a:srgbClr val="FFCC66"/>
                </a:solidFill>
              </a:rPr>
              <a:t>           </a:t>
            </a:r>
            <a:r>
              <a:rPr lang="en-US" altLang="ja-JP" sz="2000" dirty="0" smtClean="0">
                <a:solidFill>
                  <a:srgbClr val="CCFFCC"/>
                </a:solidFill>
              </a:rPr>
              <a:t>Pulsar Kick</a:t>
            </a:r>
            <a:r>
              <a:rPr lang="en-US" altLang="ja-JP" sz="2000" dirty="0" smtClean="0">
                <a:solidFill>
                  <a:srgbClr val="FFCC66"/>
                </a:solidFill>
              </a:rPr>
              <a:t>                   </a:t>
            </a:r>
            <a:r>
              <a:rPr lang="en-US" altLang="ja-JP" sz="2000" dirty="0" smtClean="0">
                <a:solidFill>
                  <a:srgbClr val="FFFFCC"/>
                </a:solidFill>
              </a:rPr>
              <a:t>in </a:t>
            </a:r>
            <a:r>
              <a:rPr lang="en-US" altLang="ja-JP" sz="2000" dirty="0" err="1" smtClean="0">
                <a:solidFill>
                  <a:srgbClr val="FFFFCC"/>
                </a:solidFill>
              </a:rPr>
              <a:t>Poloidal</a:t>
            </a:r>
            <a:r>
              <a:rPr lang="en-US" altLang="ja-JP" sz="2000" dirty="0" smtClean="0">
                <a:solidFill>
                  <a:srgbClr val="FFFFCC"/>
                </a:solidFill>
              </a:rPr>
              <a:t> Magnetic Field     </a:t>
            </a:r>
            <a:r>
              <a:rPr lang="en-US" altLang="ja-JP" sz="2000" dirty="0" smtClean="0">
                <a:solidFill>
                  <a:srgbClr val="FFCC66"/>
                </a:solidFill>
              </a:rPr>
              <a:t> </a:t>
            </a:r>
            <a:r>
              <a:rPr lang="en-US" altLang="ja-JP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PRD86,123003 (‘12), </a:t>
            </a:r>
            <a:endParaRPr lang="en-US" altLang="ja-JP" sz="2000" dirty="0" smtClean="0"/>
          </a:p>
          <a:p>
            <a:pPr lvl="0" algn="l" eaLnBrk="1" hangingPunct="1">
              <a:spcBef>
                <a:spcPts val="600"/>
              </a:spcBef>
              <a:defRPr/>
            </a:pPr>
            <a:r>
              <a:rPr lang="en-US" altLang="ja-JP" sz="2000" dirty="0" smtClean="0">
                <a:solidFill>
                  <a:srgbClr val="FFCC66"/>
                </a:solidFill>
              </a:rPr>
              <a:t>           </a:t>
            </a:r>
            <a:r>
              <a:rPr lang="en-US" altLang="ja-JP" sz="2000" dirty="0" smtClean="0">
                <a:solidFill>
                  <a:srgbClr val="FFCCFF"/>
                </a:solidFill>
              </a:rPr>
              <a:t>Spin Deceleration</a:t>
            </a:r>
            <a:r>
              <a:rPr lang="en-US" altLang="ja-JP" sz="2000" dirty="0" smtClean="0">
                <a:solidFill>
                  <a:srgbClr val="FFCC66"/>
                </a:solidFill>
              </a:rPr>
              <a:t>         </a:t>
            </a:r>
            <a:r>
              <a:rPr lang="en-US" altLang="ja-JP" sz="2000" dirty="0" smtClean="0">
                <a:solidFill>
                  <a:srgbClr val="FFFFCC"/>
                </a:solidFill>
              </a:rPr>
              <a:t>in </a:t>
            </a:r>
            <a:r>
              <a:rPr lang="en-US" altLang="ja-JP" sz="2000" dirty="0" err="1" smtClean="0">
                <a:solidFill>
                  <a:srgbClr val="FFFFCC"/>
                </a:solidFill>
              </a:rPr>
              <a:t>Toroidal</a:t>
            </a:r>
            <a:r>
              <a:rPr lang="en-US" altLang="ja-JP" sz="2000" dirty="0" smtClean="0">
                <a:solidFill>
                  <a:srgbClr val="FFFFCC"/>
                </a:solidFill>
              </a:rPr>
              <a:t> Magnetic Field    </a:t>
            </a:r>
            <a:r>
              <a:rPr lang="en-US" altLang="ja-JP" sz="1600" b="1" dirty="0" smtClean="0"/>
              <a:t>  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PRC89</a:t>
            </a:r>
            <a:r>
              <a:rPr lang="en-US" altLang="ja-JP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035801 (14)</a:t>
            </a:r>
            <a:r>
              <a:rPr lang="en-US" altLang="ja-JP" sz="1800" b="1" dirty="0" smtClean="0"/>
              <a:t> </a:t>
            </a:r>
            <a:endParaRPr lang="en-US" altLang="ja-JP" sz="1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7092950" y="188913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07A1BE3-2314-4CC9-94E3-918AAA5D8851}" type="slidenum">
              <a:rPr kumimoji="0" lang="ja-JP" altLang="en-US" sz="1400"/>
              <a:pPr eaLnBrk="1" hangingPunct="1">
                <a:spcBef>
                  <a:spcPct val="50000"/>
                </a:spcBef>
              </a:pPr>
              <a:t>2</a:t>
            </a:fld>
            <a:endParaRPr kumimoji="0" lang="en-US" altLang="ja-JP" sz="1400" dirty="0"/>
          </a:p>
        </p:txBody>
      </p:sp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0" y="188913"/>
            <a:ext cx="4716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§1. </a:t>
            </a:r>
            <a:r>
              <a:rPr lang="en-US" altLang="ja-JP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632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5888"/>
            <a:ext cx="8229600" cy="12969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altLang="ja-JP" sz="3200" b="1" dirty="0" smtClean="0">
                <a:solidFill>
                  <a:srgbClr val="FFC000"/>
                </a:solidFill>
              </a:rPr>
              <a:t>Appendix 1   </a:t>
            </a:r>
            <a:r>
              <a:rPr lang="en-US" altLang="ja-JP" sz="2000" b="1" i="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(</a:t>
            </a:r>
            <a:r>
              <a:rPr lang="en-US" altLang="ja-JP" sz="2000" b="1" i="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T.Maruyama</a:t>
            </a:r>
            <a:r>
              <a:rPr lang="en-US" altLang="ja-JP" sz="2000" b="1" i="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et al, Phys. Rev. D in press)</a:t>
            </a:r>
            <a:r>
              <a:rPr lang="en-US" altLang="ja-JP" sz="2800" dirty="0" smtClean="0">
                <a:solidFill>
                  <a:srgbClr val="FFC000"/>
                </a:solidFill>
              </a:rPr>
              <a:t/>
            </a:r>
            <a:br>
              <a:rPr lang="en-US" altLang="ja-JP" sz="2800" dirty="0" smtClean="0">
                <a:solidFill>
                  <a:srgbClr val="FFC000"/>
                </a:solidFill>
              </a:rPr>
            </a:br>
            <a:r>
              <a:rPr lang="en-US" altLang="ja-JP" sz="2400" b="1" i="0" dirty="0" smtClean="0">
                <a:solidFill>
                  <a:srgbClr val="FFFFFF"/>
                </a:solidFill>
                <a:latin typeface="Century Schoolbook" panose="02040604050505020304" pitchFamily="18" charset="0"/>
              </a:rPr>
              <a:t>§</a:t>
            </a:r>
            <a:r>
              <a:rPr lang="en-US" altLang="ja-JP" sz="2400" b="1" i="0" dirty="0" smtClean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1  </a:t>
            </a:r>
            <a:r>
              <a:rPr lang="en-US" altLang="ja-JP" sz="2400" b="1" i="0" dirty="0" smtClean="0">
                <a:solidFill>
                  <a:srgbClr val="FFC000"/>
                </a:solidFill>
                <a:effectLst/>
                <a:latin typeface="Century Schoolbook" panose="02040604050505020304" pitchFamily="18" charset="0"/>
              </a:rPr>
              <a:t> </a:t>
            </a:r>
            <a:r>
              <a:rPr lang="en-US" altLang="ja-JP" sz="2400" b="1" i="0" dirty="0" smtClean="0">
                <a:solidFill>
                  <a:srgbClr val="FFFFFF"/>
                </a:solidFill>
                <a:effectLst/>
                <a:latin typeface="Century Schoolbook" panose="02040604050505020304" pitchFamily="18" charset="0"/>
                <a:cs typeface="Times New Roman" pitchFamily="18" charset="0"/>
              </a:rPr>
              <a:t>New </a:t>
            </a:r>
            <a:r>
              <a:rPr lang="en-US" altLang="ja-JP" sz="2400" b="1" i="0" dirty="0" smtClean="0">
                <a:solidFill>
                  <a:srgbClr val="FFFFFF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  <a:cs typeface="Times New Roman" pitchFamily="18" charset="0"/>
              </a:rPr>
              <a:t>RMF Parameter-sets</a:t>
            </a:r>
            <a:endParaRPr lang="ja-JP" altLang="en-US" sz="2400" b="1" i="0" dirty="0" smtClean="0">
              <a:solidFill>
                <a:srgbClr val="FFFFFF"/>
              </a:solidFill>
              <a:effectLst/>
              <a:latin typeface="Century Schoolbook" panose="02040604050505020304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grpSp>
        <p:nvGrpSpPr>
          <p:cNvPr id="44035" name="グループ化 1"/>
          <p:cNvGrpSpPr>
            <a:grpSpLocks/>
          </p:cNvGrpSpPr>
          <p:nvPr/>
        </p:nvGrpSpPr>
        <p:grpSpPr bwMode="auto">
          <a:xfrm>
            <a:off x="107950" y="1579563"/>
            <a:ext cx="8928100" cy="4873625"/>
            <a:chOff x="107950" y="808038"/>
            <a:chExt cx="8928100" cy="4873625"/>
          </a:xfrm>
        </p:grpSpPr>
        <p:grpSp>
          <p:nvGrpSpPr>
            <p:cNvPr id="44036" name="グループ化 2"/>
            <p:cNvGrpSpPr>
              <a:grpSpLocks/>
            </p:cNvGrpSpPr>
            <p:nvPr/>
          </p:nvGrpSpPr>
          <p:grpSpPr bwMode="auto">
            <a:xfrm>
              <a:off x="107950" y="808038"/>
              <a:ext cx="8856663" cy="3989387"/>
              <a:chOff x="107504" y="732110"/>
              <a:chExt cx="8856984" cy="3988752"/>
            </a:xfrm>
          </p:grpSpPr>
          <p:pic>
            <p:nvPicPr>
              <p:cNvPr id="4404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732110"/>
                <a:ext cx="8856984" cy="3988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041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3347864" y="3162016"/>
                <a:ext cx="216024" cy="4001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Garamond" panose="02020404030301010803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Garamond" panose="02020404030301010803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Garamond" panose="02020404030301010803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Garamond" panose="02020404030301010803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Garamond" panose="02020404030301010803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Garamond" panose="02020404030301010803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Garamond" panose="02020404030301010803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Garamond" panose="02020404030301010803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Garamond" panose="02020404030301010803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00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+</a:t>
                </a:r>
                <a:endParaRPr lang="ja-JP" altLang="en-US" sz="2000">
                  <a:solidFill>
                    <a:schemeClr val="bg2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4037" name="Oval 16"/>
            <p:cNvSpPr>
              <a:spLocks noChangeArrowheads="1"/>
            </p:cNvSpPr>
            <p:nvPr/>
          </p:nvSpPr>
          <p:spPr bwMode="auto">
            <a:xfrm>
              <a:off x="1425575" y="3067050"/>
              <a:ext cx="4083050" cy="7223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44038" name="テキスト ボックス 3"/>
            <p:cNvSpPr txBox="1">
              <a:spLocks noChangeArrowheads="1"/>
            </p:cNvSpPr>
            <p:nvPr/>
          </p:nvSpPr>
          <p:spPr bwMode="auto">
            <a:xfrm>
              <a:off x="3563938" y="5157788"/>
              <a:ext cx="5472112" cy="523875"/>
            </a:xfrm>
            <a:prstGeom prst="rect">
              <a:avLst/>
            </a:prstGeom>
            <a:noFill/>
            <a:ln w="50800" cmpd="dbl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800">
                  <a:latin typeface="Times New Roman" panose="02020603050405020304" pitchFamily="18" charset="0"/>
                </a:rPr>
                <a:t>ΛΛ- attractive (S) and repulsive (V)</a:t>
              </a:r>
              <a:endParaRPr lang="ja-JP" altLang="en-US" sz="2800">
                <a:latin typeface="Times New Roman" panose="02020603050405020304" pitchFamily="18" charset="0"/>
              </a:endParaRPr>
            </a:p>
          </p:txBody>
        </p:sp>
        <p:cxnSp>
          <p:nvCxnSpPr>
            <p:cNvPr id="44039" name="直線矢印コネクタ 5"/>
            <p:cNvCxnSpPr>
              <a:cxnSpLocks noChangeShapeType="1"/>
            </p:cNvCxnSpPr>
            <p:nvPr/>
          </p:nvCxnSpPr>
          <p:spPr bwMode="auto">
            <a:xfrm flipH="1" flipV="1">
              <a:off x="5292725" y="3638550"/>
              <a:ext cx="900113" cy="1446213"/>
            </a:xfrm>
            <a:prstGeom prst="straightConnector1">
              <a:avLst/>
            </a:prstGeom>
            <a:noFill/>
            <a:ln w="44450" cmpd="dbl" algn="ctr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270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66788"/>
            <a:ext cx="5618163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83" name="グループ化 2"/>
          <p:cNvGrpSpPr>
            <a:grpSpLocks/>
          </p:cNvGrpSpPr>
          <p:nvPr/>
        </p:nvGrpSpPr>
        <p:grpSpPr bwMode="auto">
          <a:xfrm>
            <a:off x="112713" y="3316288"/>
            <a:ext cx="2967037" cy="400050"/>
            <a:chOff x="35496" y="4845273"/>
            <a:chExt cx="3456384" cy="400110"/>
          </a:xfrm>
        </p:grpSpPr>
        <p:sp>
          <p:nvSpPr>
            <p:cNvPr id="46094" name="Text Box 6"/>
            <p:cNvSpPr txBox="1">
              <a:spLocks noChangeArrowheads="1"/>
            </p:cNvSpPr>
            <p:nvPr/>
          </p:nvSpPr>
          <p:spPr bwMode="auto">
            <a:xfrm>
              <a:off x="35496" y="4845273"/>
              <a:ext cx="3456384" cy="40011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18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Charge Neutral</a:t>
              </a:r>
              <a:r>
                <a:rPr lang="en-US" altLang="ja-JP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  </a:t>
              </a:r>
              <a:r>
                <a:rPr lang="ja-JP" altLang="en-US" sz="18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（             ） </a:t>
              </a:r>
              <a:r>
                <a:rPr lang="en-US" altLang="ja-JP" sz="18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46095" name="Object 7"/>
            <p:cNvGraphicFramePr>
              <a:graphicFrameLocks noChangeAspect="1"/>
            </p:cNvGraphicFramePr>
            <p:nvPr/>
          </p:nvGraphicFramePr>
          <p:xfrm>
            <a:off x="2329176" y="4864361"/>
            <a:ext cx="720080" cy="364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30" name="数式" r:id="rId4" imgW="508000" imgH="241300" progId="Equation.3">
                    <p:embed/>
                  </p:oleObj>
                </mc:Choice>
                <mc:Fallback>
                  <p:oleObj name="数式" r:id="rId4" imgW="5080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9176" y="4864361"/>
                          <a:ext cx="720080" cy="3648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781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36513" y="236538"/>
            <a:ext cx="6480176" cy="5286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600" dirty="0" smtClean="0">
                <a:solidFill>
                  <a:srgbClr val="FF6600"/>
                </a:solidFill>
                <a:ea typeface="ＭＳ ゴシック" pitchFamily="49" charset="-128"/>
              </a:rPr>
              <a:t>  </a:t>
            </a:r>
            <a:r>
              <a:rPr lang="en-US" altLang="ja-JP" sz="2400" dirty="0" smtClean="0">
                <a:solidFill>
                  <a:srgbClr val="FFFF66"/>
                </a:solidFill>
                <a:latin typeface="Times New Roman" pitchFamily="18" charset="0"/>
              </a:rPr>
              <a:t>EOS of Neutron-Star-Matter  in  </a:t>
            </a:r>
            <a:r>
              <a:rPr lang="en-US" altLang="ja-JP" sz="2400" dirty="0" smtClean="0">
                <a:solidFill>
                  <a:schemeClr val="hlink"/>
                </a:solidFill>
                <a:latin typeface="Times New Roman" pitchFamily="18" charset="0"/>
              </a:rPr>
              <a:t>RMF</a:t>
            </a:r>
            <a:r>
              <a:rPr lang="en-US" altLang="ja-JP" sz="2400" b="0" dirty="0" smtClean="0"/>
              <a:t> </a:t>
            </a:r>
          </a:p>
        </p:txBody>
      </p:sp>
      <p:graphicFrame>
        <p:nvGraphicFramePr>
          <p:cNvPr id="46085" name="Object 11"/>
          <p:cNvGraphicFramePr>
            <a:graphicFrameLocks noChangeAspect="1"/>
          </p:cNvGraphicFramePr>
          <p:nvPr/>
        </p:nvGraphicFramePr>
        <p:xfrm>
          <a:off x="692150" y="1257300"/>
          <a:ext cx="186372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1" name="数式" r:id="rId6" imgW="1308100" imgH="1041400" progId="Equation.3">
                  <p:embed/>
                </p:oleObj>
              </mc:Choice>
              <mc:Fallback>
                <p:oleObj name="数式" r:id="rId6" imgW="13081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257300"/>
                        <a:ext cx="1863725" cy="1530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FFCC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スライド番号プレースホルダ 5"/>
          <p:cNvSpPr txBox="1">
            <a:spLocks noGrp="1"/>
          </p:cNvSpPr>
          <p:nvPr/>
        </p:nvSpPr>
        <p:spPr bwMode="auto">
          <a:xfrm>
            <a:off x="8388350" y="26035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4F395933-DBB4-4AB4-B759-1D51B4D1491D}" type="slidenum">
              <a:rPr kumimoji="0" lang="ja-JP" altLang="en-US" sz="1400">
                <a:latin typeface="Times New Roman" panose="02020603050405020304" pitchFamily="18" charset="0"/>
              </a:rPr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ja-JP" sz="1400">
              <a:latin typeface="Times New Roman" panose="02020603050405020304" pitchFamily="18" charset="0"/>
            </a:endParaRPr>
          </a:p>
        </p:txBody>
      </p:sp>
      <p:grpSp>
        <p:nvGrpSpPr>
          <p:cNvPr id="46087" name="グループ化 1"/>
          <p:cNvGrpSpPr>
            <a:grpSpLocks/>
          </p:cNvGrpSpPr>
          <p:nvPr/>
        </p:nvGrpSpPr>
        <p:grpSpPr bwMode="auto">
          <a:xfrm>
            <a:off x="577850" y="4365625"/>
            <a:ext cx="2338388" cy="850900"/>
            <a:chOff x="589609" y="2194451"/>
            <a:chExt cx="2502124" cy="851232"/>
          </a:xfrm>
        </p:grpSpPr>
        <p:sp>
          <p:nvSpPr>
            <p:cNvPr id="46092" name="Text Box 13"/>
            <p:cNvSpPr txBox="1">
              <a:spLocks noChangeArrowheads="1"/>
            </p:cNvSpPr>
            <p:nvPr/>
          </p:nvSpPr>
          <p:spPr bwMode="auto">
            <a:xfrm>
              <a:off x="589609" y="2194451"/>
              <a:ext cx="2502124" cy="85123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54800" bIns="15480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r"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ja-JP" sz="1800" b="1">
                <a:solidFill>
                  <a:srgbClr val="336699"/>
                </a:solidFill>
                <a:latin typeface="Times New Roman" panose="02020603050405020304" pitchFamily="18" charset="0"/>
              </a:endParaRPr>
            </a:p>
            <a:p>
              <a:pPr algn="r" eaLnBrk="1" hangingPunct="1">
                <a:lnSpc>
                  <a:spcPts val="1200"/>
                </a:lnSpc>
                <a:spcBef>
                  <a:spcPts val="600"/>
                </a:spcBef>
                <a:buClrTx/>
                <a:buSzTx/>
                <a:buFontTx/>
                <a:buNone/>
              </a:pPr>
              <a:r>
                <a:rPr lang="en-US" altLang="ja-JP" sz="1800" b="1">
                  <a:solidFill>
                    <a:srgbClr val="336699"/>
                  </a:solidFill>
                  <a:latin typeface="Times New Roman" panose="02020603050405020304" pitchFamily="18" charset="0"/>
                </a:rPr>
                <a:t>SU(</a:t>
              </a:r>
              <a:r>
                <a:rPr lang="ja-JP" altLang="en-US" sz="1800" b="1">
                  <a:solidFill>
                    <a:srgbClr val="336699"/>
                  </a:solidFill>
                  <a:latin typeface="Times New Roman" panose="02020603050405020304" pitchFamily="18" charset="0"/>
                </a:rPr>
                <a:t>６</a:t>
              </a:r>
              <a:r>
                <a:rPr lang="en-US" altLang="ja-JP" sz="1800" b="1">
                  <a:solidFill>
                    <a:srgbClr val="336699"/>
                  </a:solidFill>
                  <a:latin typeface="Times New Roman" panose="02020603050405020304" pitchFamily="18" charset="0"/>
                </a:rPr>
                <a:t>)</a:t>
              </a:r>
            </a:p>
            <a:p>
              <a:pPr algn="r" eaLnBrk="1" hangingPunct="1">
                <a:lnSpc>
                  <a:spcPts val="12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ja-JP" sz="1800" b="1">
                <a:solidFill>
                  <a:srgbClr val="336699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6093" name="Object 3"/>
            <p:cNvGraphicFramePr>
              <a:graphicFrameLocks noChangeAspect="1"/>
            </p:cNvGraphicFramePr>
            <p:nvPr/>
          </p:nvGraphicFramePr>
          <p:xfrm>
            <a:off x="685881" y="2251330"/>
            <a:ext cx="1442899" cy="727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32" name="数式" r:id="rId8" imgW="1002865" imgH="393529" progId="Equation.3">
                    <p:embed/>
                  </p:oleObj>
                </mc:Choice>
                <mc:Fallback>
                  <p:oleObj name="数式" r:id="rId8" imgW="1002865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81" y="2251330"/>
                          <a:ext cx="1442899" cy="72757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99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088" name="Object 3"/>
          <p:cNvGraphicFramePr>
            <a:graphicFrameLocks noChangeAspect="1"/>
          </p:cNvGraphicFramePr>
          <p:nvPr/>
        </p:nvGraphicFramePr>
        <p:xfrm>
          <a:off x="539750" y="5589588"/>
          <a:ext cx="23764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3" name="数式" r:id="rId10" imgW="1778000" imgH="241300" progId="Equation.3">
                  <p:embed/>
                </p:oleObj>
              </mc:Choice>
              <mc:Fallback>
                <p:oleObj name="数式" r:id="rId10" imgW="1778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589588"/>
                        <a:ext cx="2376488" cy="415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テキスト ボックス 3"/>
          <p:cNvSpPr txBox="1">
            <a:spLocks noChangeArrowheads="1"/>
          </p:cNvSpPr>
          <p:nvPr/>
        </p:nvSpPr>
        <p:spPr bwMode="auto">
          <a:xfrm>
            <a:off x="4932363" y="2082800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1" i="1">
                <a:solidFill>
                  <a:schemeClr val="bg2"/>
                </a:solidFill>
                <a:latin typeface="Times New Roman" panose="02020603050405020304" pitchFamily="18" charset="0"/>
              </a:rPr>
              <a:t>T </a:t>
            </a:r>
            <a:r>
              <a:rPr lang="en-US" altLang="ja-JP" sz="1600" b="1">
                <a:solidFill>
                  <a:schemeClr val="bg2"/>
                </a:solidFill>
                <a:latin typeface="Times New Roman" panose="02020603050405020304" pitchFamily="18" charset="0"/>
              </a:rPr>
              <a:t>=</a:t>
            </a:r>
            <a:r>
              <a:rPr lang="ja-JP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600" b="1">
                <a:solidFill>
                  <a:schemeClr val="bg2"/>
                </a:solidFill>
                <a:latin typeface="Times New Roman" panose="02020603050405020304" pitchFamily="18" charset="0"/>
              </a:rPr>
              <a:t>0</a:t>
            </a:r>
            <a:endParaRPr lang="ja-JP" altLang="en-US" sz="16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6090" name="オブジェクト 4"/>
          <p:cNvGraphicFramePr>
            <a:graphicFrameLocks noChangeAspect="1"/>
          </p:cNvGraphicFramePr>
          <p:nvPr/>
        </p:nvGraphicFramePr>
        <p:xfrm>
          <a:off x="8240713" y="5157788"/>
          <a:ext cx="2095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4" name="数式" r:id="rId12" imgW="190417" imgH="241195" progId="Equation.3">
                  <p:embed/>
                </p:oleObj>
              </mc:Choice>
              <mc:Fallback>
                <p:oleObj name="数式" r:id="rId12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713" y="5157788"/>
                        <a:ext cx="2095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オブジェクト 5"/>
          <p:cNvGraphicFramePr>
            <a:graphicFrameLocks noChangeAspect="1"/>
          </p:cNvGraphicFramePr>
          <p:nvPr/>
        </p:nvGraphicFramePr>
        <p:xfrm>
          <a:off x="7680325" y="4076700"/>
          <a:ext cx="2047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5" name="数式" r:id="rId14" imgW="203024" imgH="215713" progId="Equation.3">
                  <p:embed/>
                </p:oleObj>
              </mc:Choice>
              <mc:Fallback>
                <p:oleObj name="数式" r:id="rId1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4076700"/>
                        <a:ext cx="2047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4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7950" y="368300"/>
            <a:ext cx="3816350" cy="973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600" dirty="0" smtClean="0">
                <a:solidFill>
                  <a:srgbClr val="FF6600"/>
                </a:solidFill>
                <a:ea typeface="ＭＳ ゴシック" pitchFamily="49" charset="-128"/>
              </a:rPr>
              <a:t> </a:t>
            </a:r>
            <a:r>
              <a:rPr lang="en-US" altLang="ja-JP" sz="2200" dirty="0" smtClean="0">
                <a:solidFill>
                  <a:srgbClr val="FFFF66"/>
                </a:solidFill>
                <a:latin typeface="Times New Roman" pitchFamily="18" charset="0"/>
              </a:rPr>
              <a:t>EOS of </a:t>
            </a:r>
            <a:br>
              <a:rPr lang="en-US" altLang="ja-JP" sz="2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ja-JP" sz="2200" dirty="0" smtClean="0">
                <a:solidFill>
                  <a:srgbClr val="FFFF66"/>
                </a:solidFill>
                <a:latin typeface="Times New Roman" pitchFamily="18" charset="0"/>
              </a:rPr>
              <a:t>Proto Neutron-Star-Matter</a:t>
            </a:r>
            <a:br>
              <a:rPr lang="en-US" altLang="ja-JP" sz="2200" dirty="0" smtClean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en-US" altLang="ja-JP" sz="2200" dirty="0" smtClean="0">
                <a:solidFill>
                  <a:srgbClr val="FFFF66"/>
                </a:solidFill>
                <a:latin typeface="Times New Roman" pitchFamily="18" charset="0"/>
              </a:rPr>
              <a:t> in </a:t>
            </a:r>
            <a:r>
              <a:rPr lang="en-US" altLang="ja-JP" sz="2200" dirty="0" smtClean="0">
                <a:solidFill>
                  <a:schemeClr val="hlink"/>
                </a:solidFill>
                <a:latin typeface="Times New Roman" pitchFamily="18" charset="0"/>
              </a:rPr>
              <a:t>RMF</a:t>
            </a:r>
            <a:r>
              <a:rPr lang="en-US" altLang="ja-JP" sz="2400" b="0" dirty="0" smtClean="0"/>
              <a:t> </a:t>
            </a:r>
          </a:p>
        </p:txBody>
      </p:sp>
      <p:sp>
        <p:nvSpPr>
          <p:cNvPr id="47107" name="スライド番号プレースホルダ 5"/>
          <p:cNvSpPr txBox="1">
            <a:spLocks noGrp="1"/>
          </p:cNvSpPr>
          <p:nvPr/>
        </p:nvSpPr>
        <p:spPr bwMode="auto">
          <a:xfrm>
            <a:off x="7239000" y="260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fld id="{BAF31674-BB52-4D1A-ABA3-5BBCF3D558BF}" type="slidenum">
              <a:rPr kumimoji="0" lang="ja-JP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ja-JP" sz="1400">
              <a:latin typeface="Times New Roman" panose="02020603050405020304" pitchFamily="18" charset="0"/>
            </a:endParaRPr>
          </a:p>
        </p:txBody>
      </p:sp>
      <p:sp>
        <p:nvSpPr>
          <p:cNvPr id="47108" name="Text Box 15"/>
          <p:cNvSpPr txBox="1">
            <a:spLocks noChangeArrowheads="1"/>
          </p:cNvSpPr>
          <p:nvPr/>
        </p:nvSpPr>
        <p:spPr bwMode="auto">
          <a:xfrm>
            <a:off x="971550" y="1773238"/>
            <a:ext cx="18716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 i="1">
                <a:solidFill>
                  <a:srgbClr val="CCFF66"/>
                </a:solidFill>
                <a:latin typeface="Times New Roman" panose="02020603050405020304" pitchFamily="18" charset="0"/>
              </a:rPr>
              <a:t>p,n, </a:t>
            </a:r>
            <a:r>
              <a:rPr lang="en-US" altLang="ja-JP" sz="2000" b="1" i="1">
                <a:solidFill>
                  <a:srgbClr val="CCFF66"/>
                </a:solidFill>
                <a:latin typeface="Symbol" panose="05050102010706020507" pitchFamily="18" charset="2"/>
              </a:rPr>
              <a:t>L, </a:t>
            </a:r>
            <a:r>
              <a:rPr lang="en-US" altLang="ja-JP" sz="2400" b="1" i="1">
                <a:solidFill>
                  <a:srgbClr val="CC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000" b="1" i="1">
                <a:solidFill>
                  <a:srgbClr val="CCFF66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2000" b="1" i="1" baseline="30000">
                <a:solidFill>
                  <a:srgbClr val="CCFF66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000" b="1" i="1">
                <a:solidFill>
                  <a:srgbClr val="CCFF66"/>
                </a:solidFill>
                <a:latin typeface="Symbol" panose="05050102010706020507" pitchFamily="18" charset="2"/>
              </a:rPr>
              <a:t>, n</a:t>
            </a:r>
            <a:r>
              <a:rPr lang="en-US" altLang="ja-JP" sz="2000" b="1" i="1" baseline="-25000">
                <a:solidFill>
                  <a:srgbClr val="CC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 i="1">
                <a:solidFill>
                  <a:srgbClr val="CC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 i="1">
                <a:solidFill>
                  <a:srgbClr val="CC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Anti-particles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4450"/>
            <a:ext cx="4716463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110" name="グループ化 15"/>
          <p:cNvGrpSpPr>
            <a:grpSpLocks/>
          </p:cNvGrpSpPr>
          <p:nvPr/>
        </p:nvGrpSpPr>
        <p:grpSpPr bwMode="auto">
          <a:xfrm>
            <a:off x="250825" y="3789363"/>
            <a:ext cx="3313113" cy="815975"/>
            <a:chOff x="35496" y="4845273"/>
            <a:chExt cx="3456384" cy="815975"/>
          </a:xfrm>
        </p:grpSpPr>
        <p:sp>
          <p:nvSpPr>
            <p:cNvPr id="47113" name="Text Box 6"/>
            <p:cNvSpPr txBox="1">
              <a:spLocks noChangeArrowheads="1"/>
            </p:cNvSpPr>
            <p:nvPr/>
          </p:nvSpPr>
          <p:spPr bwMode="auto">
            <a:xfrm>
              <a:off x="35496" y="4845273"/>
              <a:ext cx="3456384" cy="815975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Garamond" panose="02020404030301010803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18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Charge Neutral</a:t>
              </a:r>
              <a:r>
                <a:rPr lang="en-US" altLang="ja-JP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  </a:t>
              </a:r>
              <a:r>
                <a:rPr lang="ja-JP" altLang="en-US" sz="18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（             ） </a:t>
              </a:r>
              <a:r>
                <a:rPr lang="en-US" altLang="ja-JP" sz="18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  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18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&amp;   Lepton Fraction  : </a:t>
              </a:r>
              <a:r>
                <a:rPr lang="en-US" altLang="ja-JP" sz="1800" b="1" i="1">
                  <a:solidFill>
                    <a:schemeClr val="bg2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ja-JP" sz="1800" b="1" i="1" baseline="-25000">
                  <a:solidFill>
                    <a:schemeClr val="bg2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ja-JP" sz="18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 = 0.4</a:t>
              </a:r>
              <a:r>
                <a:rPr lang="en-US" altLang="ja-JP" sz="1800" b="1"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47114" name="Object 7"/>
            <p:cNvGraphicFramePr>
              <a:graphicFrameLocks noChangeAspect="1"/>
            </p:cNvGraphicFramePr>
            <p:nvPr/>
          </p:nvGraphicFramePr>
          <p:xfrm>
            <a:off x="2214756" y="4875745"/>
            <a:ext cx="720080" cy="364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12" name="数式" r:id="rId4" imgW="508000" imgH="241300" progId="Equation.3">
                    <p:embed/>
                  </p:oleObj>
                </mc:Choice>
                <mc:Fallback>
                  <p:oleObj name="数式" r:id="rId4" imgW="5080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756" y="4875745"/>
                          <a:ext cx="720080" cy="3648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11" name="オブジェクト 2"/>
          <p:cNvGraphicFramePr>
            <a:graphicFrameLocks noChangeAspect="1"/>
          </p:cNvGraphicFramePr>
          <p:nvPr/>
        </p:nvGraphicFramePr>
        <p:xfrm>
          <a:off x="5724525" y="4748213"/>
          <a:ext cx="2381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3" name="数式" r:id="rId6" imgW="190417" imgH="241195" progId="Equation.3">
                  <p:embed/>
                </p:oleObj>
              </mc:Choice>
              <mc:Fallback>
                <p:oleObj name="数式" r:id="rId6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748213"/>
                        <a:ext cx="2381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オブジェクト 3"/>
          <p:cNvGraphicFramePr>
            <a:graphicFrameLocks noChangeAspect="1"/>
          </p:cNvGraphicFramePr>
          <p:nvPr/>
        </p:nvGraphicFramePr>
        <p:xfrm>
          <a:off x="6227763" y="5365750"/>
          <a:ext cx="25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4" name="数式" r:id="rId8" imgW="203024" imgH="215713" progId="Equation.3">
                  <p:embed/>
                </p:oleObj>
              </mc:Choice>
              <mc:Fallback>
                <p:oleObj name="数式" r:id="rId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5365750"/>
                        <a:ext cx="25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5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番号プレースホル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fld id="{CBE00AC0-8607-47C2-B575-E27DDF574B2B}" type="slidenum">
              <a:rPr kumimoji="0" lang="ja-JP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ja-JP" sz="1400">
              <a:latin typeface="Times New Roman" panose="02020603050405020304" pitchFamily="18" charset="0"/>
            </a:endParaRP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6084888" y="3141663"/>
            <a:ext cx="2014537" cy="1185862"/>
          </a:xfrm>
          <a:prstGeom prst="rect">
            <a:avLst/>
          </a:prstGeom>
          <a:solidFill>
            <a:srgbClr val="CC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  <a:latin typeface="Times New Roman" panose="02020603050405020304" pitchFamily="18" charset="0"/>
              </a:rPr>
              <a:t>Less Absorption</a:t>
            </a:r>
          </a:p>
          <a:p>
            <a:pPr algn="ctr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  <a:latin typeface="Times New Roman" panose="02020603050405020304" pitchFamily="18" charset="0"/>
              </a:rPr>
              <a:t>&amp;</a:t>
            </a:r>
          </a:p>
          <a:p>
            <a:pPr algn="ctr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  <a:latin typeface="Times New Roman" panose="02020603050405020304" pitchFamily="18" charset="0"/>
              </a:rPr>
              <a:t>Increasing </a:t>
            </a:r>
            <a:r>
              <a:rPr lang="en-US" altLang="ja-JP" sz="16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</a:t>
            </a:r>
          </a:p>
          <a:p>
            <a:pPr algn="ctr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in Dir. parallel to </a:t>
            </a:r>
            <a:r>
              <a:rPr lang="en-US" altLang="ja-JP" sz="1600" b="1" i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ja-JP" sz="18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8132" name="Object 9"/>
          <p:cNvGraphicFramePr>
            <a:graphicFrameLocks noChangeAspect="1"/>
          </p:cNvGraphicFramePr>
          <p:nvPr/>
        </p:nvGraphicFramePr>
        <p:xfrm>
          <a:off x="5580063" y="2349500"/>
          <a:ext cx="26638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6" name="数式" r:id="rId3" imgW="1625600" imgH="228600" progId="Equation.3">
                  <p:embed/>
                </p:oleObj>
              </mc:Choice>
              <mc:Fallback>
                <p:oleObj name="数式" r:id="rId3" imgW="162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349500"/>
                        <a:ext cx="2663825" cy="374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Rectangle 22"/>
          <p:cNvSpPr>
            <a:spLocks noChangeArrowheads="1"/>
          </p:cNvSpPr>
          <p:nvPr/>
        </p:nvSpPr>
        <p:spPr bwMode="auto">
          <a:xfrm>
            <a:off x="5743575" y="1484313"/>
            <a:ext cx="2938463" cy="387350"/>
          </a:xfrm>
          <a:prstGeom prst="rect">
            <a:avLst/>
          </a:prstGeom>
          <a:solidFill>
            <a:srgbClr val="CCFFCC"/>
          </a:solidFill>
          <a:ln w="50800" cmpd="dbl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  <a:latin typeface="Times New Roman" panose="02020603050405020304" pitchFamily="18" charset="0"/>
              </a:rPr>
              <a:t>Integrating over the final angle</a:t>
            </a:r>
          </a:p>
        </p:txBody>
      </p:sp>
      <p:graphicFrame>
        <p:nvGraphicFramePr>
          <p:cNvPr id="48134" name="Object 3"/>
          <p:cNvGraphicFramePr>
            <a:graphicFrameLocks noChangeAspect="1"/>
          </p:cNvGraphicFramePr>
          <p:nvPr/>
        </p:nvGraphicFramePr>
        <p:xfrm>
          <a:off x="5534025" y="4624388"/>
          <a:ext cx="30702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数式" r:id="rId5" imgW="1879600" imgH="723900" progId="Equation.3">
                  <p:embed/>
                </p:oleObj>
              </mc:Choice>
              <mc:Fallback>
                <p:oleObj name="数式" r:id="rId5" imgW="18796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4624388"/>
                        <a:ext cx="3070225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オブジェクト 1"/>
          <p:cNvGraphicFramePr>
            <a:graphicFrameLocks noChangeAspect="1"/>
          </p:cNvGraphicFramePr>
          <p:nvPr/>
        </p:nvGraphicFramePr>
        <p:xfrm>
          <a:off x="5940425" y="441325"/>
          <a:ext cx="19796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name="数式" r:id="rId7" imgW="1459866" imgH="444307" progId="Equation.3">
                  <p:embed/>
                </p:oleObj>
              </mc:Choice>
              <mc:Fallback>
                <p:oleObj name="数式" r:id="rId7" imgW="145986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41325"/>
                        <a:ext cx="1979613" cy="6016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テキスト ボックス 2"/>
          <p:cNvSpPr txBox="1">
            <a:spLocks noChangeArrowheads="1"/>
          </p:cNvSpPr>
          <p:nvPr/>
        </p:nvSpPr>
        <p:spPr bwMode="auto">
          <a:xfrm>
            <a:off x="34925" y="220663"/>
            <a:ext cx="514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>
                <a:latin typeface="Times New Roman" panose="02020603050405020304" pitchFamily="18" charset="0"/>
                <a:ea typeface="CMR10"/>
                <a:cs typeface="CMR10"/>
              </a:rPr>
              <a:t>Magnetic parts of Absorption Cross-Sections</a:t>
            </a:r>
            <a:r>
              <a:rPr lang="en-US" altLang="ja-JP" sz="2000" i="1">
                <a:solidFill>
                  <a:schemeClr val="tx2"/>
                </a:solidFill>
                <a:latin typeface="Times New Roman" panose="02020603050405020304" pitchFamily="18" charset="0"/>
                <a:ea typeface="CMR10"/>
                <a:cs typeface="CMR10"/>
              </a:rPr>
              <a:t> </a:t>
            </a:r>
            <a:endParaRPr lang="ja-JP" altLang="en-US" sz="2000">
              <a:latin typeface="Times New Roman" panose="02020603050405020304" pitchFamily="18" charset="0"/>
            </a:endParaRPr>
          </a:p>
        </p:txBody>
      </p:sp>
      <p:pic>
        <p:nvPicPr>
          <p:cNvPr id="48137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38200"/>
            <a:ext cx="4964112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833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9" y="782910"/>
            <a:ext cx="5329237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xfrm>
            <a:off x="7059613" y="11588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BFE6F196-45CD-4853-A3DC-E050FBAF94EC}" type="slidenum">
              <a:rPr kumimoji="0" lang="ja-JP" altLang="en-US" sz="1400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ja-JP" altLang="en-US" sz="1400">
              <a:latin typeface="Times New Roman" panose="02020603050405020304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87338" y="115888"/>
            <a:ext cx="6084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>
                <a:latin typeface="Times New Roman" panose="02020603050405020304" pitchFamily="18" charset="0"/>
                <a:ea typeface="CMR10"/>
                <a:cs typeface="CMR10"/>
              </a:rPr>
              <a:t>  Magnetic parts of Neutrino Production </a:t>
            </a:r>
            <a:endParaRPr lang="en-US" altLang="ja-JP" sz="4400" i="1">
              <a:solidFill>
                <a:schemeClr val="tx2"/>
              </a:solidFill>
              <a:latin typeface="Times New Roman" panose="02020603050405020304" pitchFamily="18" charset="0"/>
              <a:ea typeface="CMR10"/>
              <a:cs typeface="CMR10"/>
            </a:endParaRPr>
          </a:p>
        </p:txBody>
      </p:sp>
      <p:graphicFrame>
        <p:nvGraphicFramePr>
          <p:cNvPr id="49157" name="オブジェクト 2"/>
          <p:cNvGraphicFramePr>
            <a:graphicFrameLocks noChangeAspect="1"/>
          </p:cNvGraphicFramePr>
          <p:nvPr/>
        </p:nvGraphicFramePr>
        <p:xfrm>
          <a:off x="5397500" y="1555750"/>
          <a:ext cx="356393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6" name="数式" r:id="rId4" imgW="2349500" imgH="711200" progId="Equation.3">
                  <p:embed/>
                </p:oleObj>
              </mc:Choice>
              <mc:Fallback>
                <p:oleObj name="数式" r:id="rId4" imgW="23495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555750"/>
                        <a:ext cx="3563938" cy="10810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オブジェクト 1"/>
          <p:cNvGraphicFramePr>
            <a:graphicFrameLocks noChangeAspect="1"/>
          </p:cNvGraphicFramePr>
          <p:nvPr/>
        </p:nvGraphicFramePr>
        <p:xfrm>
          <a:off x="5678488" y="4076700"/>
          <a:ext cx="30702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7" name="数式" r:id="rId6" imgW="1879600" imgH="723900" progId="Equation.3">
                  <p:embed/>
                </p:oleObj>
              </mc:Choice>
              <mc:Fallback>
                <p:oleObj name="数式" r:id="rId6" imgW="18796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4076700"/>
                        <a:ext cx="3070225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435600" y="868363"/>
            <a:ext cx="3529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     e</a:t>
            </a:r>
            <a:r>
              <a:rPr lang="en-US" altLang="ja-JP" sz="2000" b="1" i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-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 + 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B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ja-JP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→ 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ゴシック" pitchFamily="49" charset="-128"/>
              </a:rPr>
              <a:t>n</a:t>
            </a:r>
            <a:r>
              <a:rPr lang="en-US" altLang="ja-JP" sz="20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</a:rPr>
              <a:t>e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</a:rPr>
              <a:t> + 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</a:rPr>
              <a:t>B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</a:rPr>
              <a:t>’  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ゴシック" pitchFamily="49" charset="-128"/>
                <a:cs typeface="Times New Roman" pitchFamily="18" charset="0"/>
              </a:rPr>
              <a:t>(DU)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25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250825" y="836613"/>
            <a:ext cx="8748713" cy="576103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New Parameter-sets of RMF  </a:t>
            </a:r>
            <a:r>
              <a:rPr lang="ja-JP" alt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での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中性子星物質状態方程式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accent1"/>
              </a:buClr>
              <a:buSzPct val="80000"/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Two Solar Mass NS with p, n, Λ   at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 0 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Isothermal  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⇒   </a:t>
            </a:r>
            <a:r>
              <a:rPr lang="en-US" altLang="ja-JP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Iso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-Entropy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Neutrino Absorption Cross-sections</a:t>
            </a:r>
          </a:p>
          <a:p>
            <a:pPr marL="342900" indent="-342900" eaLnBrk="1" hangingPunct="1">
              <a:lnSpc>
                <a:spcPct val="12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increase in Low density Region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ja-JP" alt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    </a:t>
            </a:r>
            <a:endParaRPr lang="en-US" altLang="ja-JP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2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altLang="ja-JP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Magnetc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Parts      </a:t>
            </a:r>
            <a:r>
              <a:rPr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8%</a:t>
            </a:r>
            <a:r>
              <a:rPr lang="en-US" altLang="ja-JP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</a:t>
            </a:r>
            <a:r>
              <a:rPr lang="en-US" altLang="ja-JP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0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ja-JP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ja-JP" altLang="en-US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0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G,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S/A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=1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1" hangingPunct="1">
              <a:lnSpc>
                <a:spcPct val="12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2%   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</a:t>
            </a:r>
            <a:r>
              <a:rPr lang="en-US" altLang="ja-JP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0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3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Neutrino Production in DU Process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　　</a:t>
            </a:r>
            <a:endParaRPr lang="en-US" altLang="ja-JP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　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Arctic Dir.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10%  enhance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Antarctic Dir.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6%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suppressed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</a:t>
            </a:r>
            <a:r>
              <a:rPr lang="en-US" altLang="ja-JP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0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ja-JP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4%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　　                                     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2 %            (</a:t>
            </a:r>
            <a:r>
              <a:rPr lang="en-US" altLang="ja-JP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p,n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</a:t>
            </a:r>
            <a:r>
              <a:rPr lang="en-US" altLang="ja-JP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0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3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ja-JP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en-US" altLang="ja-JP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                        　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2%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                                      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1.5% 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 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ja-JP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p,n,Λ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</a:t>
            </a:r>
            <a:r>
              <a:rPr lang="en-US" altLang="ja-JP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0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3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r</a:t>
            </a:r>
            <a:r>
              <a:rPr lang="en-US" altLang="ja-JP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ja-JP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endParaRPr lang="en-US" altLang="ja-JP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Bef>
                <a:spcPts val="2400"/>
              </a:spcBef>
              <a:buClr>
                <a:schemeClr val="accent1"/>
              </a:buClr>
              <a:buSzPct val="80000"/>
              <a:defRPr/>
            </a:pPr>
            <a:r>
              <a:rPr lang="en-US" altLang="ja-JP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Absortption</a:t>
            </a:r>
            <a:r>
              <a:rPr lang="ja-JP" alt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Scattering</a:t>
            </a:r>
            <a:r>
              <a:rPr lang="ja-JP" alt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Production (DU) Processes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enhance Neutrino Emission in</a:t>
            </a:r>
            <a:r>
              <a:rPr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Arctic Dir.  And suppress it in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Angtarctic</a:t>
            </a:r>
            <a:endParaRPr lang="en-US" altLang="ja-JP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12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altLang="ja-JP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5633640" y="4804093"/>
            <a:ext cx="725488" cy="36036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800">
              <a:latin typeface="Times New Roman" panose="02020603050405020304" pitchFamily="18" charset="0"/>
            </a:endParaRP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2201068" y="4797425"/>
            <a:ext cx="792163" cy="36036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800">
              <a:latin typeface="Times New Roman" panose="02020603050405020304" pitchFamily="18" charset="0"/>
            </a:endParaRPr>
          </a:p>
        </p:txBody>
      </p:sp>
      <p:sp>
        <p:nvSpPr>
          <p:cNvPr id="54277" name="スライド番号プレースホルダ 3"/>
          <p:cNvSpPr txBox="1">
            <a:spLocks noGrp="1"/>
          </p:cNvSpPr>
          <p:nvPr/>
        </p:nvSpPr>
        <p:spPr bwMode="auto">
          <a:xfrm>
            <a:off x="6988175" y="1158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fld id="{C4F1404B-1082-4A8C-8B65-E93571EC3669}" type="slidenum">
              <a:rPr kumimoji="0" lang="ja-JP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ja-JP" sz="1400">
              <a:latin typeface="Times New Roman" panose="02020603050405020304" pitchFamily="18" charset="0"/>
            </a:endParaRPr>
          </a:p>
        </p:txBody>
      </p: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23850" y="44450"/>
            <a:ext cx="55451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b"/>
          <a:lstStyle/>
          <a:p>
            <a:pPr eaLnBrk="1" hangingPunct="1">
              <a:defRPr/>
            </a:pPr>
            <a:r>
              <a:rPr lang="en-US" altLang="ja-JP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Summary in Appendix 1</a:t>
            </a:r>
            <a:endParaRPr lang="en-US" altLang="ja-JP" sz="3200" b="1" i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9" name="Rectangle 10"/>
          <p:cNvSpPr>
            <a:spLocks noChangeArrowheads="1"/>
          </p:cNvSpPr>
          <p:nvPr/>
        </p:nvSpPr>
        <p:spPr bwMode="auto">
          <a:xfrm>
            <a:off x="4012406" y="2852936"/>
            <a:ext cx="612775" cy="360362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010" y="1346979"/>
            <a:ext cx="3996966" cy="535299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7224" y="2105950"/>
            <a:ext cx="3589720" cy="201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9781" y="0"/>
            <a:ext cx="8424936" cy="10527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kumimoji="1" lang="en-US" altLang="ja-JP" sz="2400" dirty="0" smtClean="0"/>
              <a:t>Appendix 2</a:t>
            </a:r>
            <a:r>
              <a:rPr lang="en-US" altLang="ja-JP" sz="2400" dirty="0"/>
              <a:t>:</a:t>
            </a:r>
            <a:r>
              <a:rPr kumimoji="1" lang="en-US" altLang="ja-JP" sz="2400" dirty="0" smtClean="0"/>
              <a:t> </a:t>
            </a:r>
            <a:r>
              <a:rPr lang="en-US" altLang="ja-JP" sz="2400" b="1" dirty="0" smtClean="0">
                <a:solidFill>
                  <a:schemeClr val="tx1">
                    <a:lumMod val="95000"/>
                  </a:schemeClr>
                </a:solidFill>
                <a:latin typeface="Century Schoolbook" panose="02040604050505020304" pitchFamily="18" charset="0"/>
              </a:rPr>
              <a:t>Proton </a:t>
            </a:r>
            <a:r>
              <a:rPr lang="en-US" altLang="ja-JP" sz="2400" b="1" dirty="0" err="1" smtClean="0">
                <a:solidFill>
                  <a:schemeClr val="tx1">
                    <a:lumMod val="95000"/>
                  </a:schemeClr>
                </a:solidFill>
                <a:latin typeface="Century Schoolbook" panose="02040604050505020304" pitchFamily="18" charset="0"/>
              </a:rPr>
              <a:t>Synchoron</a:t>
            </a:r>
            <a:r>
              <a:rPr lang="en-US" altLang="ja-JP" sz="2400" b="1" dirty="0" smtClean="0">
                <a:solidFill>
                  <a:schemeClr val="tx1">
                    <a:lumMod val="95000"/>
                  </a:schemeClr>
                </a:solidFill>
                <a:latin typeface="Century Schoolbook" panose="02040604050505020304" pitchFamily="18" charset="0"/>
              </a:rPr>
              <a:t> Radiation to Produce Pion through Transition between Landau Level </a:t>
            </a:r>
            <a:endParaRPr kumimoji="1" lang="ja-JP" altLang="en-US" sz="2400" b="1" dirty="0">
              <a:solidFill>
                <a:schemeClr val="tx1">
                  <a:lumMod val="9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AA25-AEBE-4CA7-86FD-48C84AD2C8E5}" type="slidenum">
              <a:rPr lang="ja-JP" altLang="en-US" smtClean="0"/>
              <a:pPr/>
              <a:t>26</a:t>
            </a:fld>
            <a:endParaRPr lang="en-US" altLang="ja-JP"/>
          </a:p>
        </p:txBody>
      </p:sp>
      <p:graphicFrame>
        <p:nvGraphicFramePr>
          <p:cNvPr id="5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865781"/>
              </p:ext>
            </p:extLst>
          </p:nvPr>
        </p:nvGraphicFramePr>
        <p:xfrm>
          <a:off x="2724198" y="1219903"/>
          <a:ext cx="2978621" cy="40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8" name="数式" r:id="rId6" imgW="1790640" imgH="241200" progId="Equation.3">
                  <p:embed/>
                </p:oleObj>
              </mc:Choice>
              <mc:Fallback>
                <p:oleObj name="数式" r:id="rId6" imgW="1790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98" y="1219903"/>
                        <a:ext cx="2978621" cy="40165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2314865" y="4835166"/>
            <a:ext cx="2771778" cy="76944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ja-JP" sz="1800" b="1" dirty="0" smtClean="0">
                <a:solidFill>
                  <a:srgbClr val="006600"/>
                </a:solidFill>
              </a:rPr>
              <a:t>without Anomalous </a:t>
            </a:r>
            <a:endParaRPr lang="en-US" altLang="ja-JP" sz="1800" b="1" dirty="0">
              <a:solidFill>
                <a:srgbClr val="006600"/>
              </a:solidFill>
            </a:endParaRPr>
          </a:p>
          <a:p>
            <a:r>
              <a:rPr lang="en-US" altLang="ja-JP" sz="1800" b="1" dirty="0">
                <a:solidFill>
                  <a:srgbClr val="006600"/>
                </a:solidFill>
              </a:rPr>
              <a:t>Mag. Moment</a:t>
            </a:r>
            <a:r>
              <a:rPr lang="ja-JP" altLang="en-US" sz="1800" b="1" dirty="0">
                <a:solidFill>
                  <a:srgbClr val="006600"/>
                </a:solidFill>
              </a:rPr>
              <a:t> </a:t>
            </a:r>
            <a:r>
              <a:rPr lang="ja-JP" altLang="en-US" sz="1800" b="1" dirty="0" smtClean="0">
                <a:solidFill>
                  <a:srgbClr val="006600"/>
                </a:solidFill>
              </a:rPr>
              <a:t>（</a:t>
            </a:r>
            <a:r>
              <a:rPr lang="ja-JP" altLang="en-US" sz="1800" b="1" dirty="0">
                <a:solidFill>
                  <a:srgbClr val="006600"/>
                </a:solidFill>
                <a:cs typeface="Times New Roman" panose="02020603050405020304" pitchFamily="18" charset="0"/>
              </a:rPr>
              <a:t>ＡＭ</a:t>
            </a:r>
            <a:r>
              <a:rPr lang="ja-JP" altLang="en-US" sz="2000" b="1" dirty="0" smtClean="0">
                <a:solidFill>
                  <a:srgbClr val="006600"/>
                </a:solidFill>
              </a:rPr>
              <a:t>） </a:t>
            </a:r>
            <a:endParaRPr lang="ja-JP" altLang="en-US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25317"/>
              </p:ext>
            </p:extLst>
          </p:nvPr>
        </p:nvGraphicFramePr>
        <p:xfrm>
          <a:off x="3241588" y="5930133"/>
          <a:ext cx="20542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9" name="数式" r:id="rId8" imgW="1282680" imgH="393480" progId="Equation.3">
                  <p:embed/>
                </p:oleObj>
              </mc:Choice>
              <mc:Fallback>
                <p:oleObj name="数式" r:id="rId8" imgW="1282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588" y="5930133"/>
                        <a:ext cx="2054225" cy="6286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17100"/>
              </p:ext>
            </p:extLst>
          </p:nvPr>
        </p:nvGraphicFramePr>
        <p:xfrm>
          <a:off x="2471965" y="3476172"/>
          <a:ext cx="2562311" cy="84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0" name="数式" r:id="rId10" imgW="1917360" imgH="634680" progId="Equation.3">
                  <p:embed/>
                </p:oleObj>
              </mc:Choice>
              <mc:Fallback>
                <p:oleObj name="数式" r:id="rId10" imgW="19173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965" y="3476172"/>
                        <a:ext cx="2562311" cy="846159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dbl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2624236" y="1858445"/>
            <a:ext cx="2799258" cy="763903"/>
          </a:xfrm>
          <a:prstGeom prst="rect">
            <a:avLst/>
          </a:prstGeom>
          <a:solidFill>
            <a:schemeClr val="tx1"/>
          </a:solidFill>
          <a:ln w="25400">
            <a:solidFill>
              <a:srgbClr val="FFC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with Anomalous </a:t>
            </a:r>
          </a:p>
          <a:p>
            <a:pPr algn="ctr"/>
            <a:r>
              <a:rPr lang="en-US" altLang="ja-JP" sz="1800" b="1" dirty="0" smtClean="0">
                <a:solidFill>
                  <a:srgbClr val="FF0000"/>
                </a:solidFill>
              </a:rPr>
              <a:t>Mag. Moment</a:t>
            </a:r>
            <a:r>
              <a:rPr lang="ja-JP" altLang="en-US" sz="1800" b="1" dirty="0" smtClean="0">
                <a:solidFill>
                  <a:srgbClr val="FF0000"/>
                </a:solidFill>
              </a:rPr>
              <a:t> 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(AM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)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912132"/>
            <a:ext cx="4142414" cy="56743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3" y="980728"/>
            <a:ext cx="4279605" cy="5605787"/>
          </a:xfrm>
          <a:prstGeom prst="rect">
            <a:avLst/>
          </a:prstGeom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899592" y="332656"/>
          <a:ext cx="2821508" cy="37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数式" r:id="rId5" imgW="1803240" imgH="241200" progId="Equation.3">
                  <p:embed/>
                </p:oleObj>
              </mc:Choice>
              <mc:Fallback>
                <p:oleObj name="数式" r:id="rId5" imgW="1803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332656"/>
                        <a:ext cx="2821508" cy="37659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dbl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4994275" y="333375"/>
          <a:ext cx="28416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数式" r:id="rId7" imgW="1815840" imgH="241200" progId="Equation.3">
                  <p:embed/>
                </p:oleObj>
              </mc:Choice>
              <mc:Fallback>
                <p:oleObj name="数式" r:id="rId7" imgW="1815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94275" y="333375"/>
                        <a:ext cx="2841625" cy="3762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dbl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2337493" y="3356584"/>
          <a:ext cx="1809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6" name="数式" r:id="rId9" imgW="1663560" imgH="393480" progId="Equation.3">
                  <p:embed/>
                </p:oleObj>
              </mc:Choice>
              <mc:Fallback>
                <p:oleObj name="数式" r:id="rId9" imgW="1663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7493" y="3356584"/>
                        <a:ext cx="1809750" cy="4270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dbl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6970713" y="3333750"/>
          <a:ext cx="17287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7" name="数式" r:id="rId11" imgW="1587240" imgH="393480" progId="Equation.3">
                  <p:embed/>
                </p:oleObj>
              </mc:Choice>
              <mc:Fallback>
                <p:oleObj name="数式" r:id="rId11" imgW="1587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70713" y="3333750"/>
                        <a:ext cx="1728787" cy="427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 cmpd="dbl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7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380403"/>
            <a:ext cx="5292056" cy="628895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837512" y="4394728"/>
            <a:ext cx="21602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0033CC"/>
                </a:solidFill>
              </a:rPr>
              <a:t> </a:t>
            </a:r>
            <a:r>
              <a:rPr lang="en-US" altLang="ja-JP" sz="1800" b="1" dirty="0" smtClean="0">
                <a:solidFill>
                  <a:srgbClr val="0033CC"/>
                </a:solidFill>
              </a:rPr>
              <a:t>no AM</a:t>
            </a:r>
            <a:r>
              <a:rPr kumimoji="1" lang="ja-JP" altLang="en-US" sz="1800" b="1" dirty="0" smtClean="0">
                <a:solidFill>
                  <a:srgbClr val="0033CC"/>
                </a:solidFill>
              </a:rPr>
              <a:t> </a:t>
            </a:r>
            <a:endParaRPr kumimoji="1" lang="ja-JP" altLang="en-US" sz="1800" b="1" dirty="0">
              <a:solidFill>
                <a:srgbClr val="0033CC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29400" y="1339408"/>
            <a:ext cx="2160240" cy="369332"/>
          </a:xfrm>
          <a:prstGeom prst="rect">
            <a:avLst/>
          </a:prstGeom>
          <a:solidFill>
            <a:schemeClr val="tx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0033CC"/>
                </a:solidFill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AM</a:t>
            </a:r>
            <a:r>
              <a:rPr kumimoji="1" lang="ja-JP" altLang="en-US" sz="1800" b="1" dirty="0" smtClean="0">
                <a:solidFill>
                  <a:srgbClr val="FF0000"/>
                </a:solidFill>
              </a:rPr>
              <a:t> 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29400" y="1903832"/>
            <a:ext cx="3207096" cy="1169551"/>
          </a:xfrm>
          <a:prstGeom prst="rect">
            <a:avLst/>
          </a:prstGeom>
          <a:solidFill>
            <a:schemeClr val="tx1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800" dirty="0">
                <a:solidFill>
                  <a:schemeClr val="bg1"/>
                </a:solidFill>
              </a:rPr>
              <a:t>＋</a:t>
            </a:r>
            <a:r>
              <a:rPr lang="en-US" altLang="ja-JP" sz="2000" dirty="0" smtClean="0">
                <a:solidFill>
                  <a:schemeClr val="bg1"/>
                </a:solidFill>
              </a:rPr>
              <a:t>1 </a:t>
            </a:r>
            <a:r>
              <a:rPr lang="ja-JP" altLang="en-US" sz="2000" dirty="0" smtClean="0">
                <a:solidFill>
                  <a:schemeClr val="bg1"/>
                </a:solidFill>
              </a:rPr>
              <a:t>→ </a:t>
            </a:r>
            <a:r>
              <a:rPr lang="ja-JP" altLang="en-US" sz="1600" dirty="0" smtClean="0">
                <a:solidFill>
                  <a:schemeClr val="bg1"/>
                </a:solidFill>
              </a:rPr>
              <a:t>－</a:t>
            </a:r>
            <a:r>
              <a:rPr lang="en-US" altLang="ja-JP" sz="2000" dirty="0" smtClean="0">
                <a:solidFill>
                  <a:schemeClr val="bg1"/>
                </a:solidFill>
              </a:rPr>
              <a:t>1</a:t>
            </a:r>
          </a:p>
          <a:p>
            <a:pPr>
              <a:spcBef>
                <a:spcPts val="600"/>
              </a:spcBef>
            </a:pPr>
            <a:r>
              <a:rPr kumimoji="1" lang="en-US" altLang="ja-JP" sz="2000" dirty="0">
                <a:solidFill>
                  <a:schemeClr val="bg1"/>
                </a:solidFill>
              </a:rPr>
              <a:t> </a:t>
            </a:r>
            <a:r>
              <a:rPr lang="en-US" altLang="ja-JP" sz="2000" dirty="0">
                <a:solidFill>
                  <a:schemeClr val="bg1"/>
                </a:solidFill>
              </a:rPr>
              <a:t> S</a:t>
            </a:r>
            <a:r>
              <a:rPr lang="en-US" altLang="ja-JP" sz="2000" dirty="0" smtClean="0">
                <a:solidFill>
                  <a:schemeClr val="bg1"/>
                </a:solidFill>
              </a:rPr>
              <a:t>mall Mom.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Trasns</a:t>
            </a:r>
            <a:r>
              <a:rPr lang="en-US" altLang="ja-JP" sz="2000" dirty="0" smtClean="0">
                <a:solidFill>
                  <a:schemeClr val="bg1"/>
                </a:solidFill>
              </a:rPr>
              <a:t>. |</a:t>
            </a:r>
            <a:r>
              <a:rPr lang="en-US" altLang="ja-JP" sz="2000" b="1" i="1" dirty="0" smtClean="0">
                <a:solidFill>
                  <a:srgbClr val="008000"/>
                </a:solidFill>
                <a:latin typeface="Century Schoolbook" panose="02040604050505020304" pitchFamily="18" charset="0"/>
              </a:rPr>
              <a:t>Q</a:t>
            </a:r>
            <a:r>
              <a:rPr lang="en-US" altLang="ja-JP" sz="2000" dirty="0" smtClean="0">
                <a:solidFill>
                  <a:srgbClr val="008000"/>
                </a:solidFill>
                <a:latin typeface="Century Schoolbook" panose="02040604050505020304" pitchFamily="18" charset="0"/>
              </a:rPr>
              <a:t>|</a:t>
            </a:r>
            <a:endParaRPr lang="en-US" altLang="ja-JP" sz="20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2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Large Energy Trans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E</a:t>
            </a:r>
            <a:r>
              <a:rPr kumimoji="1" lang="el-GR" altLang="ja-JP" sz="2000" i="1" baseline="-25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π</a:t>
            </a:r>
            <a:endParaRPr kumimoji="1" lang="ja-JP" altLang="en-US" sz="2000" i="1" baseline="-250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4941168"/>
            <a:ext cx="2664296" cy="707886"/>
          </a:xfrm>
          <a:prstGeom prst="rect">
            <a:avLst/>
          </a:prstGeom>
          <a:solidFill>
            <a:schemeClr val="tx1"/>
          </a:solidFill>
          <a:ln w="50800" cmpd="dbl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33CC"/>
                </a:solidFill>
              </a:rPr>
              <a:t> spin flip contribution</a:t>
            </a:r>
          </a:p>
          <a:p>
            <a:pPr algn="ctr"/>
            <a:r>
              <a:rPr lang="en-US" altLang="ja-JP" sz="2000" dirty="0">
                <a:solidFill>
                  <a:srgbClr val="0033CC"/>
                </a:solidFill>
              </a:rPr>
              <a:t>i</a:t>
            </a:r>
            <a:r>
              <a:rPr kumimoji="1" lang="en-US" altLang="ja-JP" sz="2000" dirty="0" smtClean="0">
                <a:solidFill>
                  <a:srgbClr val="0033CC"/>
                </a:solidFill>
              </a:rPr>
              <a:t>s large</a:t>
            </a:r>
            <a:endParaRPr kumimoji="1" lang="ja-JP" altLang="en-US" sz="2000" dirty="0">
              <a:solidFill>
                <a:srgbClr val="0033CC"/>
              </a:solidFill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6443132" y="548679"/>
          <a:ext cx="2022780" cy="41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0" name="数式" r:id="rId4" imgW="1104840" imgH="228600" progId="Equation.3">
                  <p:embed/>
                </p:oleObj>
              </mc:Choice>
              <mc:Fallback>
                <p:oleObj name="数式" r:id="rId4" imgW="1104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3132" y="548679"/>
                        <a:ext cx="2022780" cy="418529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CC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7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68405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239000" y="1889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7E77D043-6BAF-4D55-B301-29E723689DE3}" type="slidenum">
              <a:rPr kumimoji="0" lang="ja-JP" altLang="en-US" sz="1400"/>
              <a:pPr eaLnBrk="1" hangingPunct="1"/>
              <a:t>3</a:t>
            </a:fld>
            <a:endParaRPr kumimoji="0" lang="en-US" altLang="ja-JP" sz="1400"/>
          </a:p>
        </p:txBody>
      </p:sp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4105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§2. </a:t>
            </a:r>
            <a:r>
              <a:rPr lang="en-US" altLang="ja-JP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Formulation</a:t>
            </a:r>
            <a:endParaRPr lang="ja-JP" alt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323850" y="76517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>
                <a:solidFill>
                  <a:srgbClr val="CC6600"/>
                </a:solidFill>
              </a:rPr>
              <a:t>Magnetic Field</a:t>
            </a:r>
            <a:r>
              <a:rPr lang="en-US" altLang="ja-JP" sz="2400" b="1">
                <a:solidFill>
                  <a:srgbClr val="FFCC00"/>
                </a:solidFill>
              </a:rPr>
              <a:t> :</a:t>
            </a:r>
          </a:p>
        </p:txBody>
      </p:sp>
      <p:pic>
        <p:nvPicPr>
          <p:cNvPr id="615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47725"/>
            <a:ext cx="10795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17"/>
          <p:cNvGrpSpPr>
            <a:grpSpLocks/>
          </p:cNvGrpSpPr>
          <p:nvPr/>
        </p:nvGrpSpPr>
        <p:grpSpPr bwMode="auto">
          <a:xfrm>
            <a:off x="2268538" y="1989138"/>
            <a:ext cx="1223962" cy="641350"/>
            <a:chOff x="1655" y="1344"/>
            <a:chExt cx="771" cy="404"/>
          </a:xfrm>
        </p:grpSpPr>
        <p:sp>
          <p:nvSpPr>
            <p:cNvPr id="6167" name="Text Box 14"/>
            <p:cNvSpPr txBox="1">
              <a:spLocks noChangeArrowheads="1"/>
            </p:cNvSpPr>
            <p:nvPr/>
          </p:nvSpPr>
          <p:spPr bwMode="auto">
            <a:xfrm>
              <a:off x="1655" y="1480"/>
              <a:ext cx="771" cy="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1">
                  <a:solidFill>
                    <a:srgbClr val="FF0000"/>
                  </a:solidFill>
                </a:rPr>
                <a:t>Baryon</a:t>
              </a:r>
            </a:p>
          </p:txBody>
        </p:sp>
        <p:sp>
          <p:nvSpPr>
            <p:cNvPr id="6168" name="Line 16"/>
            <p:cNvSpPr>
              <a:spLocks noChangeShapeType="1"/>
            </p:cNvSpPr>
            <p:nvPr/>
          </p:nvSpPr>
          <p:spPr bwMode="auto">
            <a:xfrm flipV="1">
              <a:off x="2064" y="1344"/>
              <a:ext cx="22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6152" name="Group 25"/>
          <p:cNvGrpSpPr>
            <a:grpSpLocks/>
          </p:cNvGrpSpPr>
          <p:nvPr/>
        </p:nvGrpSpPr>
        <p:grpSpPr bwMode="auto">
          <a:xfrm>
            <a:off x="3779838" y="1916113"/>
            <a:ext cx="1223962" cy="725487"/>
            <a:chOff x="2517" y="1298"/>
            <a:chExt cx="771" cy="457"/>
          </a:xfrm>
        </p:grpSpPr>
        <p:sp>
          <p:nvSpPr>
            <p:cNvPr id="6165" name="Text Box 15"/>
            <p:cNvSpPr txBox="1">
              <a:spLocks noChangeArrowheads="1"/>
            </p:cNvSpPr>
            <p:nvPr/>
          </p:nvSpPr>
          <p:spPr bwMode="auto">
            <a:xfrm>
              <a:off x="2517" y="1481"/>
              <a:ext cx="771" cy="274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1">
                  <a:solidFill>
                    <a:srgbClr val="99FF66"/>
                  </a:solidFill>
                </a:rPr>
                <a:t>Lepton</a:t>
              </a:r>
            </a:p>
          </p:txBody>
        </p:sp>
        <p:sp>
          <p:nvSpPr>
            <p:cNvPr id="6166" name="Line 18"/>
            <p:cNvSpPr>
              <a:spLocks noChangeShapeType="1"/>
            </p:cNvSpPr>
            <p:nvPr/>
          </p:nvSpPr>
          <p:spPr bwMode="auto">
            <a:xfrm flipV="1">
              <a:off x="2926" y="1298"/>
              <a:ext cx="135" cy="18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6153" name="Text Box 20"/>
          <p:cNvSpPr txBox="1">
            <a:spLocks noChangeArrowheads="1"/>
          </p:cNvSpPr>
          <p:nvPr/>
        </p:nvSpPr>
        <p:spPr bwMode="auto">
          <a:xfrm>
            <a:off x="5580063" y="2276475"/>
            <a:ext cx="2449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/>
          </a:p>
        </p:txBody>
      </p:sp>
      <p:grpSp>
        <p:nvGrpSpPr>
          <p:cNvPr id="6154" name="Group 26"/>
          <p:cNvGrpSpPr>
            <a:grpSpLocks/>
          </p:cNvGrpSpPr>
          <p:nvPr/>
        </p:nvGrpSpPr>
        <p:grpSpPr bwMode="auto">
          <a:xfrm>
            <a:off x="5219700" y="1916113"/>
            <a:ext cx="2160588" cy="714375"/>
            <a:chOff x="3379" y="1298"/>
            <a:chExt cx="1361" cy="450"/>
          </a:xfrm>
        </p:grpSpPr>
        <p:sp>
          <p:nvSpPr>
            <p:cNvPr id="6163" name="Text Box 21"/>
            <p:cNvSpPr txBox="1">
              <a:spLocks noChangeArrowheads="1"/>
            </p:cNvSpPr>
            <p:nvPr/>
          </p:nvSpPr>
          <p:spPr bwMode="auto">
            <a:xfrm>
              <a:off x="3379" y="1480"/>
              <a:ext cx="1361" cy="268"/>
            </a:xfrm>
            <a:prstGeom prst="rect">
              <a:avLst/>
            </a:prstGeom>
            <a:noFill/>
            <a:ln w="28575">
              <a:solidFill>
                <a:srgbClr val="00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/>
                <a:t>B &amp; L – Mag.</a:t>
              </a:r>
            </a:p>
          </p:txBody>
        </p:sp>
        <p:sp>
          <p:nvSpPr>
            <p:cNvPr id="6164" name="Line 22"/>
            <p:cNvSpPr>
              <a:spLocks noChangeShapeType="1"/>
            </p:cNvSpPr>
            <p:nvPr/>
          </p:nvSpPr>
          <p:spPr bwMode="auto">
            <a:xfrm flipH="1" flipV="1">
              <a:off x="3833" y="1298"/>
              <a:ext cx="45" cy="1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95288" y="4400550"/>
            <a:ext cx="67691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20000"/>
              </a:spcAft>
            </a:pPr>
            <a:r>
              <a:rPr lang="en-US" altLang="ja-JP" sz="2400" b="1">
                <a:solidFill>
                  <a:srgbClr val="FFCC00"/>
                </a:solidFill>
              </a:rPr>
              <a:t> </a:t>
            </a:r>
            <a:r>
              <a:rPr lang="en-US" altLang="ja-JP" sz="2200" b="1">
                <a:solidFill>
                  <a:srgbClr val="FFCC00"/>
                </a:solidFill>
              </a:rPr>
              <a:t>Weak Interaction</a:t>
            </a:r>
            <a:r>
              <a:rPr lang="en-US" altLang="ja-JP" sz="2400" b="1">
                <a:solidFill>
                  <a:srgbClr val="FFFF66"/>
                </a:solidFill>
              </a:rPr>
              <a:t> </a:t>
            </a:r>
          </a:p>
          <a:p>
            <a:pPr eaLnBrk="1" hangingPunct="1">
              <a:spcBef>
                <a:spcPct val="25000"/>
              </a:spcBef>
            </a:pPr>
            <a:endParaRPr lang="ja-JP" altLang="en-US" sz="2000" b="1" i="1">
              <a:solidFill>
                <a:srgbClr val="FFFF66"/>
              </a:solidFill>
              <a:sym typeface="Symbol" panose="05050102010706020507" pitchFamily="18" charset="2"/>
            </a:endParaRPr>
          </a:p>
          <a:p>
            <a:pPr algn="l" eaLnBrk="1" hangingPunct="1">
              <a:spcBef>
                <a:spcPct val="100000"/>
              </a:spcBef>
            </a:pPr>
            <a:r>
              <a:rPr lang="ja-JP" altLang="en-US" sz="2000" b="1" i="1">
                <a:solidFill>
                  <a:srgbClr val="FFFF66"/>
                </a:solidFill>
                <a:sym typeface="Symbol" panose="05050102010706020507" pitchFamily="18" charset="2"/>
              </a:rPr>
              <a:t>      </a:t>
            </a:r>
            <a:r>
              <a:rPr lang="en-US" altLang="ja-JP" sz="2000" b="1" i="1" baseline="-25000">
                <a:solidFill>
                  <a:srgbClr val="FFFF66"/>
                </a:solidFill>
                <a:sym typeface="Symbol" panose="05050102010706020507" pitchFamily="18" charset="2"/>
              </a:rPr>
              <a:t>e</a:t>
            </a:r>
            <a:r>
              <a:rPr lang="ja-JP" altLang="en-US" sz="2000" b="1">
                <a:solidFill>
                  <a:srgbClr val="FFFF66"/>
                </a:solidFill>
              </a:rPr>
              <a:t> </a:t>
            </a:r>
            <a:r>
              <a:rPr lang="en-US" altLang="ja-JP" sz="2000" b="1">
                <a:solidFill>
                  <a:srgbClr val="FFFF66"/>
                </a:solidFill>
              </a:rPr>
              <a:t>+ </a:t>
            </a:r>
            <a:r>
              <a:rPr lang="en-US" altLang="ja-JP" sz="2000" b="1" i="1">
                <a:solidFill>
                  <a:srgbClr val="FFFF66"/>
                </a:solidFill>
              </a:rPr>
              <a:t>B</a:t>
            </a:r>
            <a:r>
              <a:rPr lang="en-US" altLang="ja-JP" sz="2000" b="1">
                <a:solidFill>
                  <a:srgbClr val="FFFF66"/>
                </a:solidFill>
              </a:rPr>
              <a:t>  </a:t>
            </a:r>
            <a:r>
              <a:rPr lang="ja-JP" altLang="en-US" sz="2000" b="1">
                <a:solidFill>
                  <a:srgbClr val="FFFF66"/>
                </a:solidFill>
              </a:rPr>
              <a:t>→  </a:t>
            </a:r>
            <a:r>
              <a:rPr lang="ja-JP" altLang="en-US" sz="2000" b="1" i="1">
                <a:solidFill>
                  <a:srgbClr val="FFFF66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</a:t>
            </a:r>
            <a:r>
              <a:rPr lang="en-US" altLang="ja-JP" sz="2000" b="1" i="1" baseline="-25000">
                <a:solidFill>
                  <a:srgbClr val="FFFF66"/>
                </a:solidFill>
                <a:sym typeface="Symbol" panose="05050102010706020507" pitchFamily="18" charset="2"/>
              </a:rPr>
              <a:t>e </a:t>
            </a:r>
            <a:r>
              <a:rPr lang="en-US" altLang="ja-JP" sz="2000" b="1">
                <a:solidFill>
                  <a:srgbClr val="FFFF66"/>
                </a:solidFill>
              </a:rPr>
              <a:t>+ </a:t>
            </a:r>
            <a:r>
              <a:rPr lang="en-US" altLang="ja-JP" sz="2000" b="1" i="1">
                <a:solidFill>
                  <a:srgbClr val="FFFF66"/>
                </a:solidFill>
              </a:rPr>
              <a:t>B</a:t>
            </a:r>
            <a:r>
              <a:rPr lang="en-US" altLang="ja-JP" sz="2000" b="1">
                <a:solidFill>
                  <a:srgbClr val="FFFF66"/>
                </a:solidFill>
              </a:rPr>
              <a:t>   : scattering</a:t>
            </a:r>
            <a:r>
              <a:rPr lang="ja-JP" altLang="en-US" sz="2000"/>
              <a:t> </a:t>
            </a:r>
          </a:p>
          <a:p>
            <a:pPr algn="l" eaLnBrk="1" hangingPunct="1">
              <a:spcBef>
                <a:spcPct val="25000"/>
              </a:spcBef>
            </a:pPr>
            <a:r>
              <a:rPr lang="ja-JP" altLang="en-US" sz="2000" b="1" i="1">
                <a:solidFill>
                  <a:srgbClr val="FFFF66"/>
                </a:solidFill>
                <a:sym typeface="Symbol" panose="05050102010706020507" pitchFamily="18" charset="2"/>
              </a:rPr>
              <a:t>      </a:t>
            </a:r>
            <a:r>
              <a:rPr lang="en-US" altLang="ja-JP" sz="2000" b="1" i="1" baseline="-25000">
                <a:solidFill>
                  <a:srgbClr val="FFFF66"/>
                </a:solidFill>
                <a:sym typeface="Symbol" panose="05050102010706020507" pitchFamily="18" charset="2"/>
              </a:rPr>
              <a:t>e</a:t>
            </a:r>
            <a:r>
              <a:rPr lang="ja-JP" altLang="en-US" sz="2000" b="1">
                <a:solidFill>
                  <a:srgbClr val="FFFF66"/>
                </a:solidFill>
              </a:rPr>
              <a:t> </a:t>
            </a:r>
            <a:r>
              <a:rPr lang="en-US" altLang="ja-JP" sz="2000" b="1">
                <a:solidFill>
                  <a:srgbClr val="FFFF66"/>
                </a:solidFill>
              </a:rPr>
              <a:t>+ </a:t>
            </a:r>
            <a:r>
              <a:rPr lang="en-US" altLang="ja-JP" sz="2000" b="1" i="1">
                <a:solidFill>
                  <a:srgbClr val="FFFF66"/>
                </a:solidFill>
              </a:rPr>
              <a:t>B</a:t>
            </a:r>
            <a:r>
              <a:rPr lang="en-US" altLang="ja-JP" sz="2000" b="1">
                <a:solidFill>
                  <a:srgbClr val="FFFF66"/>
                </a:solidFill>
              </a:rPr>
              <a:t>  </a:t>
            </a:r>
            <a:r>
              <a:rPr lang="ja-JP" altLang="en-US" sz="2000" b="1">
                <a:solidFill>
                  <a:srgbClr val="FFFF66"/>
                </a:solidFill>
              </a:rPr>
              <a:t>→  </a:t>
            </a:r>
            <a:r>
              <a:rPr lang="en-US" altLang="ja-JP" sz="2000" b="1" i="1">
                <a:solidFill>
                  <a:srgbClr val="FFFF66"/>
                </a:solidFill>
                <a:sym typeface="Symbol" panose="05050102010706020507" pitchFamily="18" charset="2"/>
              </a:rPr>
              <a:t>e</a:t>
            </a:r>
            <a:r>
              <a:rPr lang="en-US" altLang="ja-JP" sz="2000" b="1" i="1" baseline="30000">
                <a:solidFill>
                  <a:srgbClr val="FFFF66"/>
                </a:solidFill>
                <a:sym typeface="Symbol" panose="05050102010706020507" pitchFamily="18" charset="2"/>
              </a:rPr>
              <a:t>-</a:t>
            </a:r>
            <a:r>
              <a:rPr lang="en-US" altLang="ja-JP" sz="2000" b="1" i="1">
                <a:solidFill>
                  <a:srgbClr val="FFFF66"/>
                </a:solidFill>
                <a:sym typeface="Symbol" panose="05050102010706020507" pitchFamily="18" charset="2"/>
              </a:rPr>
              <a:t> </a:t>
            </a:r>
            <a:r>
              <a:rPr lang="en-US" altLang="ja-JP" sz="2000" b="1">
                <a:solidFill>
                  <a:srgbClr val="FFFF66"/>
                </a:solidFill>
              </a:rPr>
              <a:t>+ </a:t>
            </a:r>
            <a:r>
              <a:rPr lang="en-US" altLang="ja-JP" sz="2000" b="1" i="1">
                <a:solidFill>
                  <a:srgbClr val="FFFF66"/>
                </a:solidFill>
              </a:rPr>
              <a:t>B</a:t>
            </a:r>
            <a:r>
              <a:rPr lang="en-US" altLang="ja-JP" sz="2000" b="1">
                <a:solidFill>
                  <a:srgbClr val="FFFF66"/>
                </a:solidFill>
              </a:rPr>
              <a:t>’ : absorption</a:t>
            </a:r>
            <a:r>
              <a:rPr lang="ja-JP" altLang="en-US"/>
              <a:t> </a:t>
            </a:r>
            <a:r>
              <a:rPr lang="ja-JP" altLang="en-US" sz="2400" b="1">
                <a:solidFill>
                  <a:srgbClr val="FFFF66"/>
                </a:solidFill>
              </a:rPr>
              <a:t>　</a:t>
            </a:r>
            <a:r>
              <a:rPr lang="ja-JP" altLang="en-US" sz="2400" b="1" i="1">
                <a:solidFill>
                  <a:srgbClr val="FFFF66"/>
                </a:solidFill>
              </a:rPr>
              <a:t> </a:t>
            </a:r>
            <a:r>
              <a:rPr lang="en-US" altLang="ja-JP" sz="2400" b="1" baseline="-25000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endParaRPr lang="en-US" altLang="el-GR" sz="2400" b="1" baseline="-25000">
              <a:solidFill>
                <a:srgbClr val="FFFF66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13325"/>
            <a:ext cx="5113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Line 28"/>
          <p:cNvSpPr>
            <a:spLocks noChangeShapeType="1"/>
          </p:cNvSpPr>
          <p:nvPr/>
        </p:nvSpPr>
        <p:spPr bwMode="auto">
          <a:xfrm flipH="1" flipV="1">
            <a:off x="8439150" y="2276475"/>
            <a:ext cx="0" cy="23764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158" name="Line 29"/>
          <p:cNvSpPr>
            <a:spLocks noChangeShapeType="1"/>
          </p:cNvSpPr>
          <p:nvPr/>
        </p:nvSpPr>
        <p:spPr bwMode="auto">
          <a:xfrm flipH="1" flipV="1">
            <a:off x="7092950" y="1916113"/>
            <a:ext cx="1366838" cy="3603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159" name="Text Box 24"/>
          <p:cNvSpPr txBox="1">
            <a:spLocks noChangeArrowheads="1"/>
          </p:cNvSpPr>
          <p:nvPr/>
        </p:nvSpPr>
        <p:spPr bwMode="auto">
          <a:xfrm>
            <a:off x="2987675" y="6405563"/>
            <a:ext cx="619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/>
              <a:t>S.Reddy, M.Prakash and J.M. Lattimer, P.R.D58 #013009 (1998)</a:t>
            </a:r>
            <a:endParaRPr lang="ja-JP" altLang="en-US" sz="1600" b="1"/>
          </a:p>
        </p:txBody>
      </p:sp>
      <p:sp>
        <p:nvSpPr>
          <p:cNvPr id="6160" name="Text Box 25"/>
          <p:cNvSpPr txBox="1">
            <a:spLocks noChangeArrowheads="1"/>
          </p:cNvSpPr>
          <p:nvPr/>
        </p:nvSpPr>
        <p:spPr bwMode="auto">
          <a:xfrm>
            <a:off x="539750" y="2852738"/>
            <a:ext cx="7777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2000" b="1"/>
              <a:t>Proto-Nuetron-Star (PNS) Matter without Mag. Field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2000" b="1"/>
              <a:t>Baryon Wave Function under Mag. Field  in Perturbative Way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2000" b="1"/>
              <a:t>Cross-Sections for </a:t>
            </a:r>
            <a:r>
              <a:rPr lang="en-US" altLang="ja-JP" sz="2000" b="1" i="1">
                <a:latin typeface="Symbol" panose="05050102010706020507" pitchFamily="18" charset="2"/>
              </a:rPr>
              <a:t>n</a:t>
            </a:r>
            <a:r>
              <a:rPr lang="en-US" altLang="ja-JP" sz="2000" b="1"/>
              <a:t> reactions</a:t>
            </a:r>
          </a:p>
        </p:txBody>
      </p:sp>
      <p:sp>
        <p:nvSpPr>
          <p:cNvPr id="6161" name="Line 28"/>
          <p:cNvSpPr>
            <a:spLocks noChangeShapeType="1"/>
          </p:cNvSpPr>
          <p:nvPr/>
        </p:nvSpPr>
        <p:spPr bwMode="auto">
          <a:xfrm flipH="1" flipV="1">
            <a:off x="2843213" y="4652963"/>
            <a:ext cx="561816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162" name="Rectangle 28"/>
          <p:cNvSpPr>
            <a:spLocks noChangeArrowheads="1"/>
          </p:cNvSpPr>
          <p:nvPr/>
        </p:nvSpPr>
        <p:spPr bwMode="auto">
          <a:xfrm>
            <a:off x="323850" y="4364038"/>
            <a:ext cx="2519363" cy="5048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979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1908175" y="1412875"/>
            <a:ext cx="6445250" cy="434975"/>
            <a:chOff x="567" y="3868"/>
            <a:chExt cx="4536" cy="274"/>
          </a:xfrm>
        </p:grpSpPr>
        <p:sp>
          <p:nvSpPr>
            <p:cNvPr id="7181" name="Text Box 6"/>
            <p:cNvSpPr txBox="1">
              <a:spLocks noChangeArrowheads="1"/>
            </p:cNvSpPr>
            <p:nvPr/>
          </p:nvSpPr>
          <p:spPr bwMode="auto">
            <a:xfrm>
              <a:off x="567" y="3868"/>
              <a:ext cx="4536" cy="27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800" b="1" dirty="0">
                  <a:solidFill>
                    <a:schemeClr val="bg2"/>
                  </a:solidFill>
                </a:rPr>
                <a:t>Charge Neutral</a:t>
              </a:r>
              <a:r>
                <a:rPr lang="en-US" altLang="ja-JP" sz="2000" b="1" dirty="0">
                  <a:solidFill>
                    <a:schemeClr val="bg2"/>
                  </a:solidFill>
                </a:rPr>
                <a:t>  </a:t>
              </a:r>
              <a:r>
                <a:rPr lang="ja-JP" altLang="en-US" sz="1800" b="1" dirty="0">
                  <a:solidFill>
                    <a:schemeClr val="bg2"/>
                  </a:solidFill>
                </a:rPr>
                <a:t>（             ） </a:t>
              </a:r>
              <a:r>
                <a:rPr lang="en-US" altLang="ja-JP" sz="1800" b="1" dirty="0">
                  <a:solidFill>
                    <a:schemeClr val="bg2"/>
                  </a:solidFill>
                </a:rPr>
                <a:t>  &amp;   Lepton Fraction  : </a:t>
              </a:r>
              <a:r>
                <a:rPr lang="en-US" altLang="ja-JP" sz="1800" b="1" i="1" dirty="0">
                  <a:solidFill>
                    <a:schemeClr val="bg2"/>
                  </a:solidFill>
                </a:rPr>
                <a:t>Y</a:t>
              </a:r>
              <a:r>
                <a:rPr lang="en-US" altLang="ja-JP" sz="1800" b="1" i="1" baseline="-25000" dirty="0">
                  <a:solidFill>
                    <a:schemeClr val="bg2"/>
                  </a:solidFill>
                </a:rPr>
                <a:t>L</a:t>
              </a:r>
              <a:r>
                <a:rPr lang="en-US" altLang="ja-JP" sz="1800" b="1" dirty="0">
                  <a:solidFill>
                    <a:schemeClr val="bg2"/>
                  </a:solidFill>
                </a:rPr>
                <a:t> = 0.4</a:t>
              </a:r>
              <a:r>
                <a:rPr lang="en-US" altLang="ja-JP" sz="1800" b="1" dirty="0"/>
                <a:t> </a:t>
              </a:r>
            </a:p>
          </p:txBody>
        </p:sp>
        <p:graphicFrame>
          <p:nvGraphicFramePr>
            <p:cNvPr id="7182" name="Object 7"/>
            <p:cNvGraphicFramePr>
              <a:graphicFrameLocks noChangeAspect="1"/>
            </p:cNvGraphicFramePr>
            <p:nvPr/>
          </p:nvGraphicFramePr>
          <p:xfrm>
            <a:off x="2064" y="3903"/>
            <a:ext cx="49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50" name="数式" r:id="rId3" imgW="508000" imgH="241300" progId="Equation.3">
                    <p:embed/>
                  </p:oleObj>
                </mc:Choice>
                <mc:Fallback>
                  <p:oleObj name="数式" r:id="rId3" imgW="5080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903"/>
                          <a:ext cx="499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CC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781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188913"/>
            <a:ext cx="655320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600" smtClean="0">
                <a:solidFill>
                  <a:srgbClr val="FFFFCC"/>
                </a:solidFill>
                <a:ea typeface="ＭＳ ゴシック" pitchFamily="49" charset="-128"/>
              </a:rPr>
              <a:t>§2-1</a:t>
            </a:r>
            <a:r>
              <a:rPr lang="en-US" altLang="ja-JP" sz="2600" smtClean="0">
                <a:solidFill>
                  <a:srgbClr val="FF6600"/>
                </a:solidFill>
                <a:ea typeface="ＭＳ ゴシック" pitchFamily="49" charset="-128"/>
              </a:rPr>
              <a:t>  </a:t>
            </a:r>
            <a:r>
              <a:rPr lang="en-US" altLang="ja-JP" sz="2200" smtClean="0">
                <a:solidFill>
                  <a:srgbClr val="FFFF66"/>
                </a:solidFill>
                <a:latin typeface="Times New Roman" pitchFamily="18" charset="0"/>
              </a:rPr>
              <a:t>EOS of Proto Neutron-Star-Matter in </a:t>
            </a:r>
            <a:r>
              <a:rPr lang="en-US" altLang="ja-JP" sz="2200" smtClean="0">
                <a:solidFill>
                  <a:schemeClr val="hlink"/>
                </a:solidFill>
                <a:latin typeface="Times New Roman" pitchFamily="18" charset="0"/>
              </a:rPr>
              <a:t>RMF</a:t>
            </a:r>
            <a:r>
              <a:rPr lang="en-US" altLang="ja-JP" sz="2400" b="0" smtClean="0"/>
              <a:t> 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988840"/>
            <a:ext cx="7237413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1403350" y="901700"/>
          <a:ext cx="55451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1" name="数式" r:id="rId6" imgW="3962400" imgH="254000" progId="Equation.3">
                  <p:embed/>
                </p:oleObj>
              </mc:Choice>
              <mc:Fallback>
                <p:oleObj name="数式" r:id="rId6" imgW="3962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901700"/>
                        <a:ext cx="5545138" cy="3667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FF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0" y="765175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 i="1">
                <a:solidFill>
                  <a:srgbClr val="FFFF99"/>
                </a:solidFill>
              </a:rPr>
              <a:t>PM1-L1</a:t>
            </a:r>
            <a:endParaRPr lang="ja-JP" altLang="en-US" sz="2000" b="1" i="1">
              <a:solidFill>
                <a:srgbClr val="FFFF99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-36513" y="1268413"/>
            <a:ext cx="14747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600" b="1"/>
              <a:t>T.M,  et al.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ja-JP" sz="1600" b="1"/>
              <a:t>PTP. 102, p809  (1999)</a:t>
            </a:r>
            <a:endParaRPr lang="en-US" altLang="ja-JP" b="1"/>
          </a:p>
        </p:txBody>
      </p:sp>
      <p:sp>
        <p:nvSpPr>
          <p:cNvPr id="7176" name="スライド番号プレースホルダ 5"/>
          <p:cNvSpPr txBox="1">
            <a:spLocks noGrp="1"/>
          </p:cNvSpPr>
          <p:nvPr/>
        </p:nvSpPr>
        <p:spPr bwMode="auto">
          <a:xfrm>
            <a:off x="7239000" y="260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3502D9B9-482E-47FE-8B8D-351F213959F9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4</a:t>
            </a:fld>
            <a:endParaRPr kumimoji="0" lang="en-US" altLang="ja-JP" sz="1400"/>
          </a:p>
        </p:txBody>
      </p:sp>
      <p:grpSp>
        <p:nvGrpSpPr>
          <p:cNvPr id="7177" name="Group 14"/>
          <p:cNvGrpSpPr>
            <a:grpSpLocks/>
          </p:cNvGrpSpPr>
          <p:nvPr/>
        </p:nvGrpSpPr>
        <p:grpSpPr bwMode="auto">
          <a:xfrm>
            <a:off x="7019925" y="765175"/>
            <a:ext cx="1979613" cy="585788"/>
            <a:chOff x="4513" y="412"/>
            <a:chExt cx="1247" cy="369"/>
          </a:xfrm>
        </p:grpSpPr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4513" y="412"/>
              <a:ext cx="1247" cy="36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54800" bIns="154800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rgbClr val="336699"/>
                  </a:solidFill>
                </a:rPr>
                <a:t>SU(3)</a:t>
              </a:r>
            </a:p>
          </p:txBody>
        </p:sp>
        <p:graphicFrame>
          <p:nvGraphicFramePr>
            <p:cNvPr id="7180" name="Object 3"/>
            <p:cNvGraphicFramePr>
              <a:graphicFrameLocks noChangeAspect="1"/>
            </p:cNvGraphicFramePr>
            <p:nvPr/>
          </p:nvGraphicFramePr>
          <p:xfrm>
            <a:off x="4558" y="436"/>
            <a:ext cx="771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52" name="数式" r:id="rId8" imgW="990170" imgH="393529" progId="Equation.3">
                    <p:embed/>
                  </p:oleObj>
                </mc:Choice>
                <mc:Fallback>
                  <p:oleObj name="数式" r:id="rId8" imgW="99017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" y="436"/>
                          <a:ext cx="771" cy="307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99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6624638" y="188913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b="1" i="1">
                <a:solidFill>
                  <a:srgbClr val="CCFF66"/>
                </a:solidFill>
              </a:rPr>
              <a:t>N, </a:t>
            </a:r>
            <a:r>
              <a:rPr lang="en-US" altLang="ja-JP" sz="2000" b="1" i="1">
                <a:solidFill>
                  <a:srgbClr val="CCFF66"/>
                </a:solidFill>
                <a:latin typeface="Symbol" panose="05050102010706020507" pitchFamily="18" charset="2"/>
              </a:rPr>
              <a:t>L, s, </a:t>
            </a:r>
            <a:r>
              <a:rPr lang="en-US" altLang="ja-JP" sz="2000" b="1" i="1">
                <a:solidFill>
                  <a:srgbClr val="CCFF66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</a:t>
            </a:r>
            <a:r>
              <a:rPr lang="en-US" altLang="ja-JP" sz="2000" b="1" i="1">
                <a:solidFill>
                  <a:srgbClr val="CCFF66"/>
                </a:solidFill>
                <a:latin typeface="Symbol" panose="05050102010706020507" pitchFamily="18" charset="2"/>
              </a:rPr>
              <a:t>, r</a:t>
            </a:r>
          </a:p>
        </p:txBody>
      </p:sp>
    </p:spTree>
    <p:extLst>
      <p:ext uri="{BB962C8B-B14F-4D97-AF65-F5344CB8AC3E}">
        <p14:creationId xmlns:p14="http://schemas.microsoft.com/office/powerpoint/2010/main" val="2235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7950" y="115888"/>
            <a:ext cx="7272338" cy="504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smtClean="0">
                <a:solidFill>
                  <a:srgbClr val="FF9966"/>
                </a:solidFill>
                <a:latin typeface="Times New Roman" pitchFamily="18" charset="0"/>
              </a:rPr>
              <a:t>§2-2 Dirac Equation under Magnetic Fields</a:t>
            </a:r>
          </a:p>
        </p:txBody>
      </p:sp>
      <p:sp>
        <p:nvSpPr>
          <p:cNvPr id="8195" name="Text Box 29"/>
          <p:cNvSpPr txBox="1">
            <a:spLocks noChangeArrowheads="1"/>
          </p:cNvSpPr>
          <p:nvPr/>
        </p:nvSpPr>
        <p:spPr bwMode="auto">
          <a:xfrm>
            <a:off x="250825" y="719138"/>
            <a:ext cx="8569325" cy="8382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25000"/>
              </a:spcBef>
            </a:pPr>
            <a:r>
              <a:rPr lang="ja-JP" altLang="en-US" sz="2400" b="1" i="1">
                <a:sym typeface="Symbol" panose="05050102010706020507" pitchFamily="18" charset="2"/>
              </a:rPr>
              <a:t>　</a:t>
            </a:r>
            <a:r>
              <a:rPr lang="ja-JP" altLang="en-US" sz="2000" b="1" i="1">
                <a:solidFill>
                  <a:srgbClr val="FFFF66"/>
                </a:solidFill>
                <a:sym typeface="Symbol" panose="05050102010706020507" pitchFamily="18" charset="2"/>
              </a:rPr>
              <a:t></a:t>
            </a:r>
            <a:r>
              <a:rPr lang="en-US" altLang="ja-JP" sz="2000" b="1" i="1" baseline="-25000">
                <a:solidFill>
                  <a:srgbClr val="FFFF66"/>
                </a:solidFill>
                <a:sym typeface="Symbol" panose="05050102010706020507" pitchFamily="18" charset="2"/>
              </a:rPr>
              <a:t>N</a:t>
            </a:r>
            <a:r>
              <a:rPr lang="ja-JP" altLang="en-US" sz="2000" b="1" i="1" baseline="-25000">
                <a:solidFill>
                  <a:srgbClr val="FFFF66"/>
                </a:solidFill>
                <a:sym typeface="Symbol" panose="05050102010706020507" pitchFamily="18" charset="2"/>
              </a:rPr>
              <a:t> </a:t>
            </a:r>
            <a:r>
              <a:rPr lang="en-US" altLang="ja-JP" sz="2000" b="1" i="1">
                <a:solidFill>
                  <a:srgbClr val="FFFF66"/>
                </a:solidFill>
                <a:sym typeface="Symbol" panose="05050102010706020507" pitchFamily="18" charset="2"/>
              </a:rPr>
              <a:t>B</a:t>
            </a:r>
            <a:r>
              <a:rPr lang="en-US" altLang="ja-JP" sz="2000" b="1">
                <a:solidFill>
                  <a:srgbClr val="FFFF66"/>
                </a:solidFill>
                <a:sym typeface="Symbol" panose="05050102010706020507" pitchFamily="18" charset="2"/>
              </a:rPr>
              <a:t>  &lt;&lt;  ε</a:t>
            </a:r>
            <a:r>
              <a:rPr lang="en-US" altLang="ja-JP" sz="2000" b="1" baseline="-25000">
                <a:solidFill>
                  <a:srgbClr val="FFFF66"/>
                </a:solidFill>
                <a:sym typeface="Symbol" panose="05050102010706020507" pitchFamily="18" charset="2"/>
              </a:rPr>
              <a:t>N</a:t>
            </a:r>
            <a:r>
              <a:rPr lang="en-US" altLang="ja-JP" sz="2000" b="1">
                <a:solidFill>
                  <a:srgbClr val="FFFF66"/>
                </a:solidFill>
                <a:sym typeface="Symbol" panose="05050102010706020507" pitchFamily="18" charset="2"/>
              </a:rPr>
              <a:t> (Chem. Pot)</a:t>
            </a:r>
            <a:r>
              <a:rPr lang="ja-JP" altLang="en-US" sz="2000" b="1">
                <a:solidFill>
                  <a:srgbClr val="FFFF66"/>
                </a:solidFill>
                <a:sym typeface="Symbol" panose="05050102010706020507" pitchFamily="18" charset="2"/>
              </a:rPr>
              <a:t>   →</a:t>
            </a:r>
            <a:r>
              <a:rPr lang="en-US" altLang="ja-JP" sz="2000" b="1">
                <a:solidFill>
                  <a:srgbClr val="FFFF66"/>
                </a:solidFill>
                <a:sym typeface="Symbol" panose="05050102010706020507" pitchFamily="18" charset="2"/>
              </a:rPr>
              <a:t> </a:t>
            </a:r>
            <a:r>
              <a:rPr lang="ja-JP" altLang="en-US" sz="2000" b="1">
                <a:solidFill>
                  <a:srgbClr val="FFFF66"/>
                </a:solidFill>
                <a:sym typeface="Symbol" panose="05050102010706020507" pitchFamily="18" charset="2"/>
              </a:rPr>
              <a:t> </a:t>
            </a:r>
            <a:r>
              <a:rPr lang="en-US" altLang="ja-JP" sz="1800" b="1" i="1">
                <a:solidFill>
                  <a:srgbClr val="FFFF66"/>
                </a:solidFill>
                <a:sym typeface="Symbol" panose="05050102010706020507" pitchFamily="18" charset="2"/>
              </a:rPr>
              <a:t>B</a:t>
            </a:r>
            <a:r>
              <a:rPr lang="ja-JP" altLang="en-US" sz="1800" b="1" i="1">
                <a:solidFill>
                  <a:srgbClr val="FFFF66"/>
                </a:solidFill>
                <a:sym typeface="Symbol" panose="05050102010706020507" pitchFamily="18" charset="2"/>
              </a:rPr>
              <a:t> </a:t>
            </a:r>
            <a:r>
              <a:rPr lang="en-US" altLang="ja-JP" sz="1800" b="1">
                <a:solidFill>
                  <a:srgbClr val="FFFF66"/>
                </a:solidFill>
                <a:sym typeface="Symbol" panose="05050102010706020507" pitchFamily="18" charset="2"/>
              </a:rPr>
              <a:t>can be treated perturbatively</a:t>
            </a:r>
            <a:r>
              <a:rPr lang="ja-JP" altLang="en-US" sz="1800" b="1">
                <a:solidFill>
                  <a:srgbClr val="FFFF66"/>
                </a:solidFill>
              </a:rPr>
              <a:t>　　</a:t>
            </a:r>
            <a:endParaRPr lang="en-US" altLang="ja-JP" sz="1800" b="1">
              <a:solidFill>
                <a:srgbClr val="FFFF66"/>
              </a:solidFill>
            </a:endParaRPr>
          </a:p>
          <a:p>
            <a:pPr algn="l" eaLnBrk="1" hangingPunct="1">
              <a:spcBef>
                <a:spcPct val="25000"/>
              </a:spcBef>
            </a:pPr>
            <a:r>
              <a:rPr lang="ja-JP" altLang="en-US" sz="1800" b="1">
                <a:solidFill>
                  <a:srgbClr val="FFFF66"/>
                </a:solidFill>
              </a:rPr>
              <a:t>　　                                                      　 </a:t>
            </a:r>
            <a:r>
              <a:rPr lang="en-US" altLang="ja-JP" sz="1800" b="1">
                <a:solidFill>
                  <a:srgbClr val="FFFF66"/>
                </a:solidFill>
              </a:rPr>
              <a:t>Landau Level can be ignored</a:t>
            </a:r>
            <a:r>
              <a:rPr lang="ja-JP" altLang="en-US" sz="1800" b="1">
                <a:solidFill>
                  <a:srgbClr val="FFFF66"/>
                </a:solidFill>
              </a:rPr>
              <a:t>　</a:t>
            </a:r>
          </a:p>
        </p:txBody>
      </p:sp>
      <p:sp>
        <p:nvSpPr>
          <p:cNvPr id="8196" name="Text Box 21"/>
          <p:cNvSpPr txBox="1">
            <a:spLocks noChangeArrowheads="1"/>
          </p:cNvSpPr>
          <p:nvPr/>
        </p:nvSpPr>
        <p:spPr bwMode="auto">
          <a:xfrm>
            <a:off x="1114425" y="1160463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 i="1">
                <a:cs typeface="Times New Roman" panose="02020603050405020304" pitchFamily="18" charset="0"/>
              </a:rPr>
              <a:t>B</a:t>
            </a:r>
            <a:r>
              <a:rPr lang="en-US" altLang="ja-JP" sz="2000" b="1">
                <a:cs typeface="Times New Roman" panose="02020603050405020304" pitchFamily="18" charset="0"/>
              </a:rPr>
              <a:t> ~</a:t>
            </a:r>
            <a:r>
              <a:rPr lang="ja-JP" altLang="en-US" sz="2000" b="1">
                <a:cs typeface="Times New Roman" panose="02020603050405020304" pitchFamily="18" charset="0"/>
              </a:rPr>
              <a:t>　</a:t>
            </a:r>
            <a:r>
              <a:rPr lang="en-US" altLang="ja-JP" sz="2000" b="1">
                <a:cs typeface="Times New Roman" panose="02020603050405020304" pitchFamily="18" charset="0"/>
              </a:rPr>
              <a:t>10</a:t>
            </a:r>
            <a:r>
              <a:rPr lang="en-US" altLang="ja-JP" sz="2000" b="1" baseline="30000">
                <a:cs typeface="Times New Roman" panose="02020603050405020304" pitchFamily="18" charset="0"/>
              </a:rPr>
              <a:t>17</a:t>
            </a:r>
            <a:r>
              <a:rPr lang="en-US" altLang="ja-JP" sz="2000" b="1">
                <a:cs typeface="Times New Roman" panose="02020603050405020304" pitchFamily="18" charset="0"/>
              </a:rPr>
              <a:t> G</a:t>
            </a:r>
          </a:p>
        </p:txBody>
      </p:sp>
      <p:grpSp>
        <p:nvGrpSpPr>
          <p:cNvPr id="18487" name="Group 55"/>
          <p:cNvGrpSpPr>
            <a:grpSpLocks/>
          </p:cNvGrpSpPr>
          <p:nvPr/>
        </p:nvGrpSpPr>
        <p:grpSpPr bwMode="auto">
          <a:xfrm>
            <a:off x="395288" y="1774825"/>
            <a:ext cx="8424862" cy="1077913"/>
            <a:chOff x="249" y="1163"/>
            <a:chExt cx="5307" cy="679"/>
          </a:xfrm>
        </p:grpSpPr>
        <p:sp>
          <p:nvSpPr>
            <p:cNvPr id="8205" name="Text Box 43"/>
            <p:cNvSpPr txBox="1">
              <a:spLocks noChangeArrowheads="1"/>
            </p:cNvSpPr>
            <p:nvPr/>
          </p:nvSpPr>
          <p:spPr bwMode="auto">
            <a:xfrm>
              <a:off x="249" y="1163"/>
              <a:ext cx="5307" cy="67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r>
                <a:rPr lang="en-US" altLang="ja-JP"/>
                <a:t>  </a:t>
              </a:r>
              <a:r>
                <a:rPr lang="en-US" altLang="ja-JP" sz="2000">
                  <a:solidFill>
                    <a:srgbClr val="0000CC"/>
                  </a:solidFill>
                </a:rPr>
                <a:t>Lagrangian</a:t>
              </a:r>
            </a:p>
            <a:p>
              <a:pPr algn="l" eaLnBrk="1" hangingPunct="1">
                <a:lnSpc>
                  <a:spcPct val="145000"/>
                </a:lnSpc>
              </a:pPr>
              <a:r>
                <a:rPr lang="en-US" altLang="ja-JP" sz="2000">
                  <a:solidFill>
                    <a:srgbClr val="0000CC"/>
                  </a:solidFill>
                </a:rPr>
                <a:t>    Dirac Eq.</a:t>
              </a:r>
            </a:p>
          </p:txBody>
        </p:sp>
        <p:pic>
          <p:nvPicPr>
            <p:cNvPr id="820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49"/>
              <a:ext cx="240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253"/>
              <a:ext cx="1724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86" name="Group 54"/>
          <p:cNvGrpSpPr>
            <a:grpSpLocks/>
          </p:cNvGrpSpPr>
          <p:nvPr/>
        </p:nvGrpSpPr>
        <p:grpSpPr bwMode="auto">
          <a:xfrm>
            <a:off x="828675" y="4868863"/>
            <a:ext cx="7272338" cy="935037"/>
            <a:chOff x="113" y="3398"/>
            <a:chExt cx="4581" cy="589"/>
          </a:xfrm>
        </p:grpSpPr>
        <p:sp>
          <p:nvSpPr>
            <p:cNvPr id="8203" name="Rectangle 52"/>
            <p:cNvSpPr>
              <a:spLocks noChangeArrowheads="1"/>
            </p:cNvSpPr>
            <p:nvPr/>
          </p:nvSpPr>
          <p:spPr bwMode="auto">
            <a:xfrm>
              <a:off x="113" y="3398"/>
              <a:ext cx="4581" cy="589"/>
            </a:xfrm>
            <a:prstGeom prst="rect">
              <a:avLst/>
            </a:prstGeom>
            <a:solidFill>
              <a:srgbClr val="CCFFCC"/>
            </a:solidFill>
            <a:ln w="57150" cmpd="dbl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r>
                <a:rPr lang="en-US" altLang="ja-JP" sz="2000">
                  <a:solidFill>
                    <a:srgbClr val="008000"/>
                  </a:solidFill>
                </a:rPr>
                <a:t>      Spin Vector</a:t>
              </a:r>
            </a:p>
          </p:txBody>
        </p:sp>
        <p:pic>
          <p:nvPicPr>
            <p:cNvPr id="820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475"/>
              <a:ext cx="2903" cy="467"/>
            </a:xfrm>
            <a:prstGeom prst="rect">
              <a:avLst/>
            </a:prstGeom>
            <a:solidFill>
              <a:srgbClr val="CCFFCC"/>
            </a:solidFill>
            <a:ln w="38100" cmpd="dbl">
              <a:solidFill>
                <a:srgbClr val="99CC00"/>
              </a:solidFill>
              <a:miter lim="800000"/>
              <a:headEnd/>
              <a:tailEnd/>
            </a:ln>
          </p:spPr>
        </p:pic>
      </p:grpSp>
      <p:grpSp>
        <p:nvGrpSpPr>
          <p:cNvPr id="18492" name="Group 60"/>
          <p:cNvGrpSpPr>
            <a:grpSpLocks/>
          </p:cNvGrpSpPr>
          <p:nvPr/>
        </p:nvGrpSpPr>
        <p:grpSpPr bwMode="auto">
          <a:xfrm>
            <a:off x="395288" y="3068638"/>
            <a:ext cx="8569325" cy="1512887"/>
            <a:chOff x="249" y="1842"/>
            <a:chExt cx="5398" cy="953"/>
          </a:xfrm>
        </p:grpSpPr>
        <p:sp>
          <p:nvSpPr>
            <p:cNvPr id="8200" name="Rectangle 56"/>
            <p:cNvSpPr>
              <a:spLocks noChangeArrowheads="1"/>
            </p:cNvSpPr>
            <p:nvPr/>
          </p:nvSpPr>
          <p:spPr bwMode="auto">
            <a:xfrm>
              <a:off x="249" y="1842"/>
              <a:ext cx="5398" cy="953"/>
            </a:xfrm>
            <a:prstGeom prst="rect">
              <a:avLst/>
            </a:prstGeom>
            <a:solidFill>
              <a:srgbClr val="FFFF99"/>
            </a:solidFill>
            <a:ln w="50800" cmpd="dbl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>
                <a:lnSpc>
                  <a:spcPct val="110000"/>
                </a:lnSpc>
              </a:pPr>
              <a:r>
                <a:rPr lang="en-US" altLang="ja-JP" sz="2000" b="1">
                  <a:solidFill>
                    <a:srgbClr val="0033CC"/>
                  </a:solidFill>
                </a:rPr>
                <a:t>Single Part. Eng.</a:t>
              </a:r>
            </a:p>
            <a:p>
              <a:pPr algn="l" eaLnBrk="1" hangingPunct="1">
                <a:lnSpc>
                  <a:spcPct val="110000"/>
                </a:lnSpc>
              </a:pPr>
              <a:endParaRPr lang="en-US" altLang="ja-JP" sz="2000" b="1">
                <a:solidFill>
                  <a:srgbClr val="0033CC"/>
                </a:solidFill>
              </a:endParaRPr>
            </a:p>
            <a:p>
              <a:pPr algn="l" eaLnBrk="1" hangingPunct="1">
                <a:lnSpc>
                  <a:spcPct val="110000"/>
                </a:lnSpc>
              </a:pPr>
              <a:r>
                <a:rPr lang="en-US" altLang="ja-JP" sz="2000" b="1">
                  <a:solidFill>
                    <a:srgbClr val="0033CC"/>
                  </a:solidFill>
                </a:rPr>
                <a:t>Dirac Spinor </a:t>
              </a:r>
            </a:p>
          </p:txBody>
        </p:sp>
        <p:pic>
          <p:nvPicPr>
            <p:cNvPr id="8201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" y="1866"/>
              <a:ext cx="3810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2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296"/>
              <a:ext cx="2495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76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77724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2400" b="1" smtClean="0">
                <a:solidFill>
                  <a:srgbClr val="FFCC00"/>
                </a:solidFill>
                <a:effectLst/>
              </a:rPr>
              <a:t>The Cross-Section of Lepton-Baryon Scattering</a:t>
            </a:r>
            <a:endParaRPr lang="ja-JP" altLang="en-US" sz="2400" b="1" smtClean="0">
              <a:solidFill>
                <a:srgbClr val="FFCC00"/>
              </a:solidFill>
              <a:effectLst/>
            </a:endParaRPr>
          </a:p>
        </p:txBody>
      </p:sp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750888"/>
            <a:ext cx="7351713" cy="109378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8064500" cy="1712912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250825" y="5037138"/>
            <a:ext cx="1873250" cy="984250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 </a:t>
            </a:r>
            <a:r>
              <a:rPr lang="en-US" altLang="ja-JP" sz="1800" b="1"/>
              <a:t>Perturbative</a:t>
            </a:r>
          </a:p>
          <a:p>
            <a:pPr eaLnBrk="1" hangingPunct="1"/>
            <a:r>
              <a:rPr lang="en-US" altLang="ja-JP" sz="1800" b="1"/>
              <a:t> Treatment</a:t>
            </a:r>
            <a:r>
              <a:rPr lang="en-US" altLang="ja-JP"/>
              <a:t> </a:t>
            </a:r>
          </a:p>
        </p:txBody>
      </p:sp>
      <p:sp>
        <p:nvSpPr>
          <p:cNvPr id="9222" name="Line 10"/>
          <p:cNvSpPr>
            <a:spLocks noChangeShapeType="1"/>
          </p:cNvSpPr>
          <p:nvPr/>
        </p:nvSpPr>
        <p:spPr bwMode="auto">
          <a:xfrm>
            <a:off x="2124075" y="5734050"/>
            <a:ext cx="503238" cy="0"/>
          </a:xfrm>
          <a:prstGeom prst="line">
            <a:avLst/>
          </a:prstGeom>
          <a:noFill/>
          <a:ln w="88900" cmpd="dbl">
            <a:solidFill>
              <a:srgbClr val="FFFF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aphicFrame>
        <p:nvGraphicFramePr>
          <p:cNvPr id="9223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700338" y="5375275"/>
          <a:ext cx="44640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数式" r:id="rId5" imgW="1625600" imgH="228600" progId="Equation.3">
                  <p:embed/>
                </p:oleObj>
              </mc:Choice>
              <mc:Fallback>
                <p:oleObj name="数式" r:id="rId5" imgW="162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375275"/>
                        <a:ext cx="4464050" cy="627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3633788" y="5445125"/>
            <a:ext cx="506412" cy="504825"/>
          </a:xfrm>
          <a:prstGeom prst="ellips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4498975" y="5373688"/>
            <a:ext cx="577850" cy="576262"/>
          </a:xfrm>
          <a:prstGeom prst="ellips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835150" y="6267450"/>
            <a:ext cx="2592388" cy="401638"/>
          </a:xfrm>
          <a:prstGeom prst="rect">
            <a:avLst/>
          </a:prstGeom>
          <a:noFill/>
          <a:ln w="34925">
            <a:solidFill>
              <a:srgbClr val="CC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/>
              <a:t>Non-Magnetic Part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4932363" y="6237288"/>
            <a:ext cx="2160587" cy="401637"/>
          </a:xfrm>
          <a:prstGeom prst="rect">
            <a:avLst/>
          </a:prstGeom>
          <a:noFill/>
          <a:ln w="34925">
            <a:solidFill>
              <a:srgbClr val="CC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/>
              <a:t>Magnetic Part</a:t>
            </a:r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 flipV="1">
            <a:off x="3490913" y="5949950"/>
            <a:ext cx="217487" cy="287338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9229" name="Line 17"/>
          <p:cNvSpPr>
            <a:spLocks noChangeShapeType="1"/>
          </p:cNvSpPr>
          <p:nvPr/>
        </p:nvSpPr>
        <p:spPr bwMode="auto">
          <a:xfrm flipH="1" flipV="1">
            <a:off x="4859338" y="5949950"/>
            <a:ext cx="792162" cy="287338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9230" name="Text Box 25"/>
          <p:cNvSpPr txBox="1">
            <a:spLocks noChangeArrowheads="1"/>
          </p:cNvSpPr>
          <p:nvPr/>
        </p:nvSpPr>
        <p:spPr bwMode="auto">
          <a:xfrm>
            <a:off x="395288" y="3789363"/>
            <a:ext cx="8137525" cy="769937"/>
          </a:xfrm>
          <a:prstGeom prst="rect">
            <a:avLst/>
          </a:prstGeom>
          <a:solidFill>
            <a:srgbClr val="00CC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2400" b="1"/>
              <a:t>　 </a:t>
            </a:r>
            <a:r>
              <a:rPr lang="en-US" altLang="ja-JP" sz="1800" b="1">
                <a:solidFill>
                  <a:srgbClr val="FFFFCC"/>
                </a:solidFill>
              </a:rPr>
              <a:t>Fermi </a:t>
            </a:r>
          </a:p>
          <a:p>
            <a:pPr algn="l" eaLnBrk="1" hangingPunct="1"/>
            <a:r>
              <a:rPr lang="en-US" altLang="ja-JP" sz="1800" b="1">
                <a:solidFill>
                  <a:srgbClr val="FFFFCC"/>
                </a:solidFill>
              </a:rPr>
              <a:t> Distribution</a:t>
            </a:r>
            <a:endParaRPr lang="ja-JP" altLang="en-US" sz="1800" b="1"/>
          </a:p>
        </p:txBody>
      </p:sp>
      <p:pic>
        <p:nvPicPr>
          <p:cNvPr id="92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840163"/>
            <a:ext cx="4968875" cy="668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24"/>
          <p:cNvSpPr txBox="1">
            <a:spLocks noChangeArrowheads="1"/>
          </p:cNvSpPr>
          <p:nvPr/>
        </p:nvSpPr>
        <p:spPr bwMode="auto">
          <a:xfrm>
            <a:off x="5148263" y="4640263"/>
            <a:ext cx="3384550" cy="51752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36000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solidFill>
                  <a:srgbClr val="FFFF99"/>
                </a:solidFill>
              </a:rPr>
              <a:t>Deformed  </a:t>
            </a:r>
            <a:r>
              <a:rPr lang="ja-JP" altLang="en-US" sz="1800" b="1">
                <a:solidFill>
                  <a:srgbClr val="FFFF99"/>
                </a:solidFill>
              </a:rPr>
              <a:t> </a:t>
            </a:r>
            <a:r>
              <a:rPr lang="en-US" altLang="ja-JP" sz="1800" b="1">
                <a:solidFill>
                  <a:srgbClr val="FFFF99"/>
                </a:solidFill>
              </a:rPr>
              <a:t>Distribution</a:t>
            </a:r>
            <a:r>
              <a:rPr lang="en-US" altLang="ja-JP" sz="2400" b="1">
                <a:solidFill>
                  <a:srgbClr val="FFFF99"/>
                </a:solidFill>
              </a:rPr>
              <a:t>  </a:t>
            </a:r>
            <a:r>
              <a:rPr lang="en-US" altLang="ja-JP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9233" name="Oval 25"/>
          <p:cNvSpPr>
            <a:spLocks noChangeArrowheads="1"/>
          </p:cNvSpPr>
          <p:nvPr/>
        </p:nvSpPr>
        <p:spPr bwMode="auto">
          <a:xfrm>
            <a:off x="4859338" y="3716338"/>
            <a:ext cx="2879725" cy="936625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4" name="Oval 26"/>
          <p:cNvSpPr>
            <a:spLocks noChangeArrowheads="1"/>
          </p:cNvSpPr>
          <p:nvPr/>
        </p:nvSpPr>
        <p:spPr bwMode="auto">
          <a:xfrm>
            <a:off x="3563938" y="1341438"/>
            <a:ext cx="647700" cy="50323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5" name="Oval 27"/>
          <p:cNvSpPr>
            <a:spLocks noChangeArrowheads="1"/>
          </p:cNvSpPr>
          <p:nvPr/>
        </p:nvSpPr>
        <p:spPr bwMode="auto">
          <a:xfrm>
            <a:off x="4572000" y="1412875"/>
            <a:ext cx="647700" cy="503238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6" name="Oval 28"/>
          <p:cNvSpPr>
            <a:spLocks noChangeArrowheads="1"/>
          </p:cNvSpPr>
          <p:nvPr/>
        </p:nvSpPr>
        <p:spPr bwMode="auto">
          <a:xfrm>
            <a:off x="5364163" y="836613"/>
            <a:ext cx="2160587" cy="50323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7" name="Oval 29"/>
          <p:cNvSpPr>
            <a:spLocks noChangeArrowheads="1"/>
          </p:cNvSpPr>
          <p:nvPr/>
        </p:nvSpPr>
        <p:spPr bwMode="auto">
          <a:xfrm>
            <a:off x="3635375" y="2492375"/>
            <a:ext cx="576263" cy="36036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8" name="Oval 31"/>
          <p:cNvSpPr>
            <a:spLocks noChangeArrowheads="1"/>
          </p:cNvSpPr>
          <p:nvPr/>
        </p:nvSpPr>
        <p:spPr bwMode="auto">
          <a:xfrm>
            <a:off x="6732588" y="2492375"/>
            <a:ext cx="503237" cy="36036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30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20725"/>
            <a:ext cx="72009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スライド番号プレースホル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F5F52BA2-B0C5-4AC1-A232-FC8F655B8969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7</a:t>
            </a:fld>
            <a:endParaRPr kumimoji="0" lang="en-US" altLang="ja-JP" sz="1400"/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6948488" y="1700213"/>
          <a:ext cx="19796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2" name="数式" r:id="rId4" imgW="1459866" imgH="444307" progId="Equation.3">
                  <p:embed/>
                </p:oleObj>
              </mc:Choice>
              <mc:Fallback>
                <p:oleObj name="数式" r:id="rId4" imgW="145986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700213"/>
                        <a:ext cx="1979612" cy="603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6948488" y="4122738"/>
          <a:ext cx="1979612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3" name="数式" r:id="rId6" imgW="1459866" imgH="444307" progId="Equation.3">
                  <p:embed/>
                </p:oleObj>
              </mc:Choice>
              <mc:Fallback>
                <p:oleObj name="数式" r:id="rId6" imgW="145986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122738"/>
                        <a:ext cx="1979612" cy="601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23" name="Group 27"/>
          <p:cNvGrpSpPr>
            <a:grpSpLocks/>
          </p:cNvGrpSpPr>
          <p:nvPr/>
        </p:nvGrpSpPr>
        <p:grpSpPr bwMode="auto">
          <a:xfrm>
            <a:off x="1690688" y="1844675"/>
            <a:ext cx="2735262" cy="1871663"/>
            <a:chOff x="1065" y="1162"/>
            <a:chExt cx="1723" cy="1179"/>
          </a:xfrm>
        </p:grpSpPr>
        <p:sp>
          <p:nvSpPr>
            <p:cNvPr id="10261" name="Line 8"/>
            <p:cNvSpPr>
              <a:spLocks noChangeShapeType="1"/>
            </p:cNvSpPr>
            <p:nvPr/>
          </p:nvSpPr>
          <p:spPr bwMode="auto">
            <a:xfrm flipH="1">
              <a:off x="1110" y="2024"/>
              <a:ext cx="499" cy="1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262" name="Line 9"/>
            <p:cNvSpPr>
              <a:spLocks noChangeShapeType="1"/>
            </p:cNvSpPr>
            <p:nvPr/>
          </p:nvSpPr>
          <p:spPr bwMode="auto">
            <a:xfrm flipH="1" flipV="1">
              <a:off x="1065" y="1162"/>
              <a:ext cx="635" cy="5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263" name="Line 10"/>
            <p:cNvSpPr>
              <a:spLocks noChangeShapeType="1"/>
            </p:cNvSpPr>
            <p:nvPr/>
          </p:nvSpPr>
          <p:spPr bwMode="auto">
            <a:xfrm flipV="1">
              <a:off x="2471" y="1298"/>
              <a:ext cx="182" cy="40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264" name="Line 11"/>
            <p:cNvSpPr>
              <a:spLocks noChangeShapeType="1"/>
            </p:cNvSpPr>
            <p:nvPr/>
          </p:nvSpPr>
          <p:spPr bwMode="auto">
            <a:xfrm>
              <a:off x="2380" y="2160"/>
              <a:ext cx="273" cy="18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265" name="Text Box 7"/>
            <p:cNvSpPr txBox="1">
              <a:spLocks noChangeArrowheads="1"/>
            </p:cNvSpPr>
            <p:nvPr/>
          </p:nvSpPr>
          <p:spPr bwMode="auto">
            <a:xfrm>
              <a:off x="1519" y="1706"/>
              <a:ext cx="1269" cy="42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10000"/>
                </a:spcBef>
              </a:pPr>
              <a:r>
                <a:rPr lang="en-US" altLang="ja-JP" sz="1600" b="1">
                  <a:solidFill>
                    <a:srgbClr val="FF0000"/>
                  </a:solidFill>
                </a:rPr>
                <a:t>Increasing </a:t>
              </a:r>
              <a:r>
                <a:rPr lang="en-US" altLang="ja-JP" sz="1600" b="1">
                  <a:solidFill>
                    <a:srgbClr val="FF0000"/>
                  </a:solidFill>
                  <a:sym typeface="Symbol" panose="05050102010706020507" pitchFamily="18" charset="2"/>
                </a:rPr>
                <a:t>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altLang="ja-JP" sz="1600" b="1">
                  <a:solidFill>
                    <a:srgbClr val="FF0000"/>
                  </a:solidFill>
                  <a:sym typeface="Symbol" panose="05050102010706020507" pitchFamily="18" charset="2"/>
                </a:rPr>
                <a:t>in Dir. parallel to </a:t>
              </a:r>
              <a:r>
                <a:rPr lang="en-US" altLang="ja-JP" sz="1600" b="1" i="1">
                  <a:solidFill>
                    <a:srgbClr val="FF0000"/>
                  </a:solidFill>
                  <a:sym typeface="Symbol" panose="05050102010706020507" pitchFamily="18" charset="2"/>
                </a:rPr>
                <a:t>B</a:t>
              </a:r>
              <a:r>
                <a:rPr lang="en-US" altLang="ja-JP" sz="1800" b="1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endParaRPr lang="en-US" altLang="en-US" sz="1800" b="1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</p:grp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7308850" y="1052513"/>
            <a:ext cx="1079500" cy="4349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336699"/>
                </a:solidFill>
              </a:rPr>
              <a:t>Scat.</a:t>
            </a: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7235825" y="3425825"/>
            <a:ext cx="1223963" cy="4349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336699"/>
                </a:solidFill>
              </a:rPr>
              <a:t>Absorp.</a:t>
            </a:r>
          </a:p>
        </p:txBody>
      </p:sp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971550" y="908050"/>
            <a:ext cx="3816350" cy="3529013"/>
            <a:chOff x="612" y="572"/>
            <a:chExt cx="2404" cy="2223"/>
          </a:xfrm>
        </p:grpSpPr>
        <p:sp>
          <p:nvSpPr>
            <p:cNvPr id="10257" name="Oval 15"/>
            <p:cNvSpPr>
              <a:spLocks noChangeArrowheads="1"/>
            </p:cNvSpPr>
            <p:nvPr/>
          </p:nvSpPr>
          <p:spPr bwMode="auto">
            <a:xfrm>
              <a:off x="612" y="2069"/>
              <a:ext cx="499" cy="726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258" name="Oval 16"/>
            <p:cNvSpPr>
              <a:spLocks noChangeArrowheads="1"/>
            </p:cNvSpPr>
            <p:nvPr/>
          </p:nvSpPr>
          <p:spPr bwMode="auto">
            <a:xfrm>
              <a:off x="657" y="572"/>
              <a:ext cx="454" cy="636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259" name="Oval 17"/>
            <p:cNvSpPr>
              <a:spLocks noChangeArrowheads="1"/>
            </p:cNvSpPr>
            <p:nvPr/>
          </p:nvSpPr>
          <p:spPr bwMode="auto">
            <a:xfrm>
              <a:off x="2562" y="845"/>
              <a:ext cx="454" cy="454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260" name="Oval 19"/>
            <p:cNvSpPr>
              <a:spLocks noChangeArrowheads="1"/>
            </p:cNvSpPr>
            <p:nvPr/>
          </p:nvSpPr>
          <p:spPr bwMode="auto">
            <a:xfrm>
              <a:off x="2608" y="2296"/>
              <a:ext cx="363" cy="499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aphicFrame>
        <p:nvGraphicFramePr>
          <p:cNvPr id="10250" name="Object 9"/>
          <p:cNvGraphicFramePr>
            <a:graphicFrameLocks noChangeAspect="1"/>
          </p:cNvGraphicFramePr>
          <p:nvPr/>
        </p:nvGraphicFramePr>
        <p:xfrm>
          <a:off x="6011863" y="188913"/>
          <a:ext cx="26638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4" name="数式" r:id="rId8" imgW="1625600" imgH="228600" progId="Equation.3">
                  <p:embed/>
                </p:oleObj>
              </mc:Choice>
              <mc:Fallback>
                <p:oleObj name="数式" r:id="rId8" imgW="162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88913"/>
                        <a:ext cx="2663825" cy="374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6227763" y="3141663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sz="1800"/>
          </a:p>
        </p:txBody>
      </p:sp>
      <p:sp>
        <p:nvSpPr>
          <p:cNvPr id="10252" name="Rectangle 21"/>
          <p:cNvSpPr>
            <a:spLocks noChangeArrowheads="1"/>
          </p:cNvSpPr>
          <p:nvPr/>
        </p:nvSpPr>
        <p:spPr bwMode="auto">
          <a:xfrm>
            <a:off x="6091238" y="2565400"/>
            <a:ext cx="3052762" cy="387350"/>
          </a:xfrm>
          <a:prstGeom prst="rect">
            <a:avLst/>
          </a:prstGeom>
          <a:solidFill>
            <a:srgbClr val="CCFFFF"/>
          </a:solidFill>
          <a:ln w="50800" cmpd="dbl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>
                <a:solidFill>
                  <a:srgbClr val="FF0000"/>
                </a:solidFill>
              </a:rPr>
              <a:t>Integrating over the initial angle</a:t>
            </a:r>
          </a:p>
        </p:txBody>
      </p:sp>
      <p:sp>
        <p:nvSpPr>
          <p:cNvPr id="10253" name="Rectangle 22"/>
          <p:cNvSpPr>
            <a:spLocks noChangeArrowheads="1"/>
          </p:cNvSpPr>
          <p:nvPr/>
        </p:nvSpPr>
        <p:spPr bwMode="auto">
          <a:xfrm>
            <a:off x="6205538" y="5013325"/>
            <a:ext cx="2938462" cy="387350"/>
          </a:xfrm>
          <a:prstGeom prst="rect">
            <a:avLst/>
          </a:prstGeom>
          <a:solidFill>
            <a:srgbClr val="CCFFCC"/>
          </a:solidFill>
          <a:ln w="50800" cmpd="dbl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>
                <a:solidFill>
                  <a:srgbClr val="FF0000"/>
                </a:solidFill>
              </a:rPr>
              <a:t>Integrating over the final angle</a:t>
            </a:r>
          </a:p>
        </p:txBody>
      </p:sp>
      <p:sp>
        <p:nvSpPr>
          <p:cNvPr id="10254" name="Rectangle 4"/>
          <p:cNvSpPr>
            <a:spLocks noChangeArrowheads="1"/>
          </p:cNvSpPr>
          <p:nvPr/>
        </p:nvSpPr>
        <p:spPr bwMode="auto">
          <a:xfrm>
            <a:off x="0" y="188913"/>
            <a:ext cx="543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2400" b="1">
                <a:ea typeface="CMR10"/>
                <a:cs typeface="CMR10"/>
              </a:rPr>
              <a:t>§2-3 Magnetic parts of Cross-Sections</a:t>
            </a:r>
            <a:r>
              <a:rPr lang="en-US" altLang="ja-JP" sz="4400" i="1">
                <a:solidFill>
                  <a:schemeClr val="tx2"/>
                </a:solidFill>
                <a:ea typeface="CMR10"/>
                <a:cs typeface="CMR10"/>
              </a:rPr>
              <a:t> </a:t>
            </a:r>
          </a:p>
        </p:txBody>
      </p:sp>
      <p:graphicFrame>
        <p:nvGraphicFramePr>
          <p:cNvPr id="10255" name="Object 3"/>
          <p:cNvGraphicFramePr>
            <a:graphicFrameLocks noChangeAspect="1"/>
          </p:cNvGraphicFramePr>
          <p:nvPr/>
        </p:nvGraphicFramePr>
        <p:xfrm>
          <a:off x="2411413" y="6464300"/>
          <a:ext cx="6035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5" name="数式" r:id="rId10" imgW="3695700" imgH="241300" progId="Equation.3">
                  <p:embed/>
                </p:oleObj>
              </mc:Choice>
              <mc:Fallback>
                <p:oleObj name="数式" r:id="rId10" imgW="3695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6464300"/>
                        <a:ext cx="6035675" cy="393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Oval 25"/>
          <p:cNvSpPr>
            <a:spLocks noChangeArrowheads="1"/>
          </p:cNvSpPr>
          <p:nvPr/>
        </p:nvSpPr>
        <p:spPr bwMode="auto">
          <a:xfrm>
            <a:off x="395288" y="4581525"/>
            <a:ext cx="288925" cy="287338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456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260350"/>
            <a:ext cx="6732587" cy="4318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ja-JP" sz="2400" smtClean="0">
                <a:solidFill>
                  <a:schemeClr val="tx1"/>
                </a:solidFill>
                <a:latin typeface="Times New Roman" pitchFamily="18" charset="0"/>
              </a:rPr>
              <a:t>§2-4   Neutrino Transportation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5288" y="3429000"/>
          <a:ext cx="72723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数式" r:id="rId3" imgW="4826000" imgH="393700" progId="Equation.3">
                  <p:embed/>
                </p:oleObj>
              </mc:Choice>
              <mc:Fallback>
                <p:oleObj name="数式" r:id="rId3" imgW="482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429000"/>
                        <a:ext cx="7272337" cy="593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2852738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b="1">
                <a:solidFill>
                  <a:srgbClr val="FFCC00"/>
                </a:solidFill>
              </a:rPr>
              <a:t>Neutrino Propagation </a:t>
            </a:r>
            <a:r>
              <a:rPr lang="ja-JP" altLang="en-US" sz="2000" b="1">
                <a:solidFill>
                  <a:srgbClr val="FFCC00"/>
                </a:solidFill>
              </a:rPr>
              <a:t>  ⇒　</a:t>
            </a:r>
            <a:r>
              <a:rPr lang="en-US" altLang="ja-JP" sz="2000" b="1">
                <a:solidFill>
                  <a:srgbClr val="FFCC00"/>
                </a:solidFill>
              </a:rPr>
              <a:t>Boltzmann</a:t>
            </a:r>
            <a:r>
              <a:rPr lang="ja-JP" altLang="en-US" sz="2000" b="1">
                <a:solidFill>
                  <a:srgbClr val="FFCC00"/>
                </a:solidFill>
              </a:rPr>
              <a:t> </a:t>
            </a:r>
            <a:r>
              <a:rPr lang="en-US" altLang="ja-JP" sz="2000" b="1">
                <a:solidFill>
                  <a:srgbClr val="FFCC00"/>
                </a:solidFill>
              </a:rPr>
              <a:t>Eq.</a:t>
            </a:r>
            <a:r>
              <a:rPr lang="ja-JP" altLang="en-US" sz="2000" b="1">
                <a:solidFill>
                  <a:srgbClr val="FFCC00"/>
                </a:solidFill>
              </a:rPr>
              <a:t>　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b="1">
                <a:solidFill>
                  <a:srgbClr val="FFFF99"/>
                </a:solidFill>
              </a:rPr>
              <a:t>Neutrino Phase Space Distribution Function</a:t>
            </a:r>
            <a:endParaRPr lang="ja-JP" altLang="en-US" sz="2000" b="1">
              <a:solidFill>
                <a:srgbClr val="FFFF99"/>
              </a:solidFill>
            </a:endParaRPr>
          </a:p>
        </p:txBody>
      </p:sp>
      <p:graphicFrame>
        <p:nvGraphicFramePr>
          <p:cNvPr id="1127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79613" y="5157788"/>
          <a:ext cx="6624637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3" name="数式" r:id="rId5" imgW="3632200" imgH="889000" progId="Equation.3">
                  <p:embed/>
                </p:oleObj>
              </mc:Choice>
              <mc:Fallback>
                <p:oleObj name="数式" r:id="rId5" imgW="36322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157788"/>
                        <a:ext cx="6624637" cy="1620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1" name="Group 14"/>
          <p:cNvGrpSpPr>
            <a:grpSpLocks/>
          </p:cNvGrpSpPr>
          <p:nvPr/>
        </p:nvGrpSpPr>
        <p:grpSpPr bwMode="auto">
          <a:xfrm>
            <a:off x="215900" y="1484313"/>
            <a:ext cx="8459788" cy="1087437"/>
            <a:chOff x="249" y="981"/>
            <a:chExt cx="5465" cy="839"/>
          </a:xfrm>
        </p:grpSpPr>
        <p:graphicFrame>
          <p:nvGraphicFramePr>
            <p:cNvPr id="11276" name="Object 16"/>
            <p:cNvGraphicFramePr>
              <a:graphicFrameLocks noChangeAspect="1"/>
            </p:cNvGraphicFramePr>
            <p:nvPr/>
          </p:nvGraphicFramePr>
          <p:xfrm>
            <a:off x="249" y="981"/>
            <a:ext cx="546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24" name="数式" r:id="rId7" imgW="4241800" imgH="254000" progId="Equation.3">
                    <p:embed/>
                  </p:oleObj>
                </mc:Choice>
                <mc:Fallback>
                  <p:oleObj name="数式" r:id="rId7" imgW="42418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981"/>
                          <a:ext cx="5465" cy="32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solidFill>
                            <a:srgbClr val="00FF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7" name="Text Box 8"/>
            <p:cNvSpPr txBox="1">
              <a:spLocks noChangeArrowheads="1"/>
            </p:cNvSpPr>
            <p:nvPr/>
          </p:nvSpPr>
          <p:spPr bwMode="auto">
            <a:xfrm>
              <a:off x="793" y="1487"/>
              <a:ext cx="1134" cy="333"/>
            </a:xfrm>
            <a:prstGeom prst="rect">
              <a:avLst/>
            </a:prstGeom>
            <a:noFill/>
            <a:ln w="349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1">
                  <a:solidFill>
                    <a:srgbClr val="FFFF66"/>
                  </a:solidFill>
                </a:rPr>
                <a:t>Equib. Part</a:t>
              </a:r>
            </a:p>
          </p:txBody>
        </p:sp>
        <p:sp>
          <p:nvSpPr>
            <p:cNvPr id="11278" name="Text Box 9"/>
            <p:cNvSpPr txBox="1">
              <a:spLocks noChangeArrowheads="1"/>
            </p:cNvSpPr>
            <p:nvPr/>
          </p:nvSpPr>
          <p:spPr bwMode="auto">
            <a:xfrm>
              <a:off x="2336" y="1487"/>
              <a:ext cx="1678" cy="333"/>
            </a:xfrm>
            <a:prstGeom prst="rect">
              <a:avLst/>
            </a:prstGeom>
            <a:noFill/>
            <a:ln w="349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1">
                  <a:solidFill>
                    <a:srgbClr val="FFFF66"/>
                  </a:solidFill>
                </a:rPr>
                <a:t>Non-Equib. Part</a:t>
              </a:r>
            </a:p>
          </p:txBody>
        </p:sp>
        <p:sp>
          <p:nvSpPr>
            <p:cNvPr id="11279" name="Line 10"/>
            <p:cNvSpPr>
              <a:spLocks noChangeShapeType="1"/>
            </p:cNvSpPr>
            <p:nvPr/>
          </p:nvSpPr>
          <p:spPr bwMode="auto">
            <a:xfrm flipV="1">
              <a:off x="1338" y="1253"/>
              <a:ext cx="90" cy="227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1280" name="Line 11"/>
            <p:cNvSpPr>
              <a:spLocks noChangeShapeType="1"/>
            </p:cNvSpPr>
            <p:nvPr/>
          </p:nvSpPr>
          <p:spPr bwMode="auto">
            <a:xfrm flipH="1" flipV="1">
              <a:off x="2471" y="1253"/>
              <a:ext cx="273" cy="227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250825" y="5661025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/>
              <a:t>Solution </a:t>
            </a:r>
            <a:r>
              <a:rPr lang="ja-JP" altLang="en-US" sz="2000"/>
              <a:t>⇒</a:t>
            </a:r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250825" y="4221163"/>
            <a:ext cx="504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Neutrinos Propagate on    </a:t>
            </a:r>
            <a:r>
              <a:rPr lang="en-US" altLang="ja-JP" sz="2200" b="1">
                <a:solidFill>
                  <a:srgbClr val="FFCCCC"/>
                </a:solidFill>
              </a:rPr>
              <a:t>Strait Line</a:t>
            </a:r>
            <a:r>
              <a:rPr lang="en-US" altLang="ja-JP"/>
              <a:t> </a:t>
            </a: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6372225" y="4192588"/>
            <a:ext cx="2303463" cy="460375"/>
          </a:xfrm>
          <a:prstGeom prst="rect">
            <a:avLst/>
          </a:prstGeom>
          <a:solidFill>
            <a:srgbClr val="FFFFCC"/>
          </a:solidFill>
          <a:ln w="63500" cmpd="dbl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>
                <a:solidFill>
                  <a:srgbClr val="FF5050"/>
                </a:solidFill>
              </a:rPr>
              <a:t>only absorption</a:t>
            </a: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3419475" y="4292600"/>
            <a:ext cx="1584325" cy="43180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56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-26988"/>
            <a:ext cx="3635375" cy="363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スライド番号プレースホルダ 3"/>
          <p:cNvSpPr txBox="1">
            <a:spLocks noGrp="1"/>
          </p:cNvSpPr>
          <p:nvPr/>
        </p:nvSpPr>
        <p:spPr bwMode="auto">
          <a:xfrm>
            <a:off x="7092950" y="62372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7F364FC4-0407-4F06-8A25-D6B4FAB7668C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9</a:t>
            </a:fld>
            <a:endParaRPr kumimoji="0" lang="en-US" altLang="ja-JP" sz="1400"/>
          </a:p>
        </p:txBody>
      </p:sp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34925" y="18891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453" name="テキスト ボックス 3"/>
          <p:cNvSpPr txBox="1">
            <a:spLocks noChangeArrowheads="1"/>
          </p:cNvSpPr>
          <p:nvPr/>
        </p:nvSpPr>
        <p:spPr bwMode="auto">
          <a:xfrm>
            <a:off x="179388" y="1603375"/>
            <a:ext cx="896461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2000" b="1">
                <a:solidFill>
                  <a:srgbClr val="FF6600"/>
                </a:solidFill>
              </a:rPr>
              <a:t>Asymmetry of Supernova Explosion</a:t>
            </a:r>
            <a:r>
              <a:rPr lang="ja-JP" altLang="en-US" sz="2000"/>
              <a:t> </a:t>
            </a:r>
          </a:p>
          <a:p>
            <a:pPr algn="l" eaLnBrk="1" hangingPunct="1"/>
            <a:r>
              <a:rPr lang="en-US" altLang="ja-JP" sz="2000" b="1"/>
              <a:t>   kick and translate Pulsar with</a:t>
            </a:r>
            <a:r>
              <a:rPr lang="en-US" altLang="ja-JP" sz="2000" b="1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</a:p>
          <a:p>
            <a:pPr algn="l" eaLnBrk="1" hangingPunct="1">
              <a:lnSpc>
                <a:spcPct val="125000"/>
              </a:lnSpc>
            </a:pPr>
            <a:r>
              <a:rPr lang="ja-JP" altLang="en-US" sz="2000" b="1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2000" b="1">
                <a:solidFill>
                  <a:srgbClr val="FFCC00"/>
                </a:solidFill>
                <a:ea typeface="ＭＳ ゴシック" panose="020B0609070205080204" pitchFamily="49" charset="-128"/>
              </a:rPr>
              <a:t>Kick Velocity</a:t>
            </a:r>
            <a:r>
              <a:rPr lang="en-US" altLang="ja-JP" sz="2000" b="1">
                <a:solidFill>
                  <a:srgbClr val="FF6600"/>
                </a:solidFill>
                <a:ea typeface="ＭＳ ゴシック" panose="020B0609070205080204" pitchFamily="49" charset="-128"/>
              </a:rPr>
              <a:t>:  </a:t>
            </a:r>
            <a:r>
              <a:rPr lang="en-US" altLang="ja-JP" sz="2000" b="1">
                <a:solidFill>
                  <a:srgbClr val="FFFF99"/>
                </a:solidFill>
                <a:ea typeface="ＭＳ ゴシック" panose="020B0609070205080204" pitchFamily="49" charset="-128"/>
              </a:rPr>
              <a:t>Average …</a:t>
            </a:r>
            <a:r>
              <a:rPr lang="en-US" altLang="ja-JP" sz="2000" b="1">
                <a:solidFill>
                  <a:srgbClr val="FFFF66"/>
                </a:solidFill>
                <a:ea typeface="ＭＳ ゴシック" panose="020B0609070205080204" pitchFamily="49" charset="-128"/>
              </a:rPr>
              <a:t> 400km/s</a:t>
            </a:r>
            <a:r>
              <a:rPr lang="ja-JP" altLang="en-US" sz="2000" b="1">
                <a:solidFill>
                  <a:srgbClr val="FFFF66"/>
                </a:solidFill>
                <a:ea typeface="ＭＳ ゴシック" panose="020B0609070205080204" pitchFamily="49" charset="-128"/>
              </a:rPr>
              <a:t>，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ja-JP" sz="2000" b="1">
                <a:solidFill>
                  <a:srgbClr val="FFFF66"/>
                </a:solidFill>
                <a:ea typeface="ＭＳ ゴシック" panose="020B0609070205080204" pitchFamily="49" charset="-128"/>
              </a:rPr>
              <a:t>                              Highest  … 1500km/s</a:t>
            </a:r>
            <a:r>
              <a:rPr lang="ja-JP" altLang="en-US" sz="2000" b="1">
                <a:solidFill>
                  <a:srgbClr val="FF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b="1">
                <a:solidFill>
                  <a:srgbClr val="FF66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ja-JP" altLang="en-US" sz="1600" b="1"/>
          </a:p>
        </p:txBody>
      </p:sp>
      <p:sp>
        <p:nvSpPr>
          <p:cNvPr id="12294" name="テキスト ボックス 7"/>
          <p:cNvSpPr txBox="1">
            <a:spLocks noChangeArrowheads="1"/>
          </p:cNvSpPr>
          <p:nvPr/>
        </p:nvSpPr>
        <p:spPr bwMode="auto">
          <a:xfrm>
            <a:off x="5580063" y="3271838"/>
            <a:ext cx="3563937" cy="517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/>
              <a:t>http://chandra.harvard.edu/photo/</a:t>
            </a:r>
          </a:p>
          <a:p>
            <a:pPr eaLnBrk="1" hangingPunct="1"/>
            <a:r>
              <a:rPr lang="en-US" altLang="ja-JP" sz="1400"/>
              <a:t>2004/casa/casa_xray.jpg</a:t>
            </a:r>
            <a:endParaRPr lang="ja-JP" altLang="en-US" sz="1400"/>
          </a:p>
        </p:txBody>
      </p:sp>
      <p:sp>
        <p:nvSpPr>
          <p:cNvPr id="12295" name="テキスト ボックス 9"/>
          <p:cNvSpPr txBox="1">
            <a:spLocks noChangeArrowheads="1"/>
          </p:cNvSpPr>
          <p:nvPr/>
        </p:nvSpPr>
        <p:spPr bwMode="auto">
          <a:xfrm>
            <a:off x="5435600" y="18891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/>
              <a:t>CasA</a:t>
            </a:r>
            <a:endParaRPr lang="ja-JP" altLang="en-US" sz="240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11188" y="981075"/>
            <a:ext cx="453548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altLang="ja-JP" sz="1600" b="1"/>
              <a:t>A.G.Lyne, D.R.Lomier, Nature 369, 127 (94)</a:t>
            </a:r>
            <a:endParaRPr lang="ja-JP" altLang="en-US" sz="1600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250825" y="5281613"/>
            <a:ext cx="85693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sz="2400" b="1">
                <a:solidFill>
                  <a:srgbClr val="FFFF66"/>
                </a:solidFill>
              </a:rPr>
              <a:t>  </a:t>
            </a:r>
            <a:r>
              <a:rPr lang="en-US" altLang="ja-JP" sz="2000" b="1">
                <a:solidFill>
                  <a:srgbClr val="FFFF99"/>
                </a:solidFill>
              </a:rPr>
              <a:t>Estimating Kick Velocity of PNS</a:t>
            </a:r>
            <a:r>
              <a:rPr lang="en-US" altLang="ja-JP" sz="2000">
                <a:solidFill>
                  <a:srgbClr val="FFFF99"/>
                </a:solidFill>
              </a:rPr>
              <a:t> with </a:t>
            </a:r>
            <a:r>
              <a:rPr lang="en-US" altLang="ja-JP" sz="2000" b="1" i="1">
                <a:solidFill>
                  <a:srgbClr val="FFFF99"/>
                </a:solidFill>
              </a:rPr>
              <a:t>T</a:t>
            </a:r>
            <a:r>
              <a:rPr lang="en-US" altLang="ja-JP" sz="2000" b="1">
                <a:solidFill>
                  <a:srgbClr val="FFFF99"/>
                </a:solidFill>
              </a:rPr>
              <a:t> = 20 MeV</a:t>
            </a:r>
            <a:r>
              <a:rPr lang="en-US" altLang="ja-JP" sz="2000">
                <a:solidFill>
                  <a:srgbClr val="FFFF99"/>
                </a:solidFill>
              </a:rPr>
              <a:t> </a:t>
            </a:r>
            <a:r>
              <a:rPr lang="en-US" altLang="ja-JP" sz="2000" b="1">
                <a:solidFill>
                  <a:srgbClr val="FFFF99"/>
                </a:solidFill>
              </a:rPr>
              <a:t> and </a:t>
            </a:r>
            <a:r>
              <a:rPr lang="en-US" altLang="ja-JP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 </a:t>
            </a:r>
            <a:r>
              <a:rPr lang="en-US" altLang="ja-JP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2× 10</a:t>
            </a:r>
            <a:r>
              <a:rPr lang="en-US" altLang="ja-JP" sz="2000" b="1" baseline="30000">
                <a:solidFill>
                  <a:srgbClr val="FFFF99"/>
                </a:solidFill>
              </a:rPr>
              <a:t>17</a:t>
            </a:r>
            <a:r>
              <a:rPr lang="en-US" altLang="ja-JP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 </a:t>
            </a:r>
          </a:p>
          <a:p>
            <a:pPr algn="l">
              <a:defRPr/>
            </a:pPr>
            <a:r>
              <a:rPr lang="en-US" altLang="ja-JP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ja-JP" altLang="en-U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ja-JP" sz="2000" b="1" u="sng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Poloidal</a:t>
            </a:r>
            <a:r>
              <a:rPr lang="en-US" altLang="ja-JP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Magnetic Field   </a:t>
            </a:r>
            <a:r>
              <a:rPr lang="en-US" altLang="ja-JP" sz="20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2‐3</a:t>
            </a:r>
            <a:r>
              <a:rPr lang="en-US" altLang="ja-JP" sz="20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%</a:t>
            </a:r>
            <a:r>
              <a:rPr lang="en-US" altLang="ja-JP" sz="20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Asymmetry</a:t>
            </a:r>
            <a:r>
              <a:rPr lang="en-US" altLang="ja-JP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en-US" altLang="ja-JP" sz="20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Absorption</a:t>
            </a:r>
            <a:r>
              <a:rPr lang="en-US" altLang="ja-JP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/>
              <a:t> </a:t>
            </a:r>
            <a:endParaRPr lang="en-US" altLang="ja-JP" sz="2000" b="1">
              <a:solidFill>
                <a:srgbClr val="FFFF66"/>
              </a:solidFill>
            </a:endParaRPr>
          </a:p>
        </p:txBody>
      </p:sp>
      <p:sp>
        <p:nvSpPr>
          <p:cNvPr id="104458" name="Rectangle 2"/>
          <p:cNvSpPr>
            <a:spLocks noChangeArrowheads="1"/>
          </p:cNvSpPr>
          <p:nvPr/>
        </p:nvSpPr>
        <p:spPr bwMode="auto">
          <a:xfrm>
            <a:off x="71438" y="188913"/>
            <a:ext cx="55800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altLang="ja-JP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§3   Estimating Pulsar Kick Velocities</a:t>
            </a:r>
            <a:br>
              <a:rPr lang="en-US" altLang="ja-JP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en-US" altLang="ja-JP" sz="24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      of Proto-Neutron Star</a:t>
            </a:r>
          </a:p>
        </p:txBody>
      </p:sp>
      <p:sp>
        <p:nvSpPr>
          <p:cNvPr id="104459" name="テキスト ボックス 3"/>
          <p:cNvSpPr txBox="1">
            <a:spLocks noChangeArrowheads="1"/>
          </p:cNvSpPr>
          <p:nvPr/>
        </p:nvSpPr>
        <p:spPr bwMode="auto">
          <a:xfrm>
            <a:off x="107950" y="3284538"/>
            <a:ext cx="896461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20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000" b="1">
                <a:ea typeface="ＭＳ ゴシック" panose="020B0609070205080204" pitchFamily="49" charset="-128"/>
              </a:rPr>
              <a:t>Explosion Energy </a:t>
            </a:r>
            <a:r>
              <a:rPr lang="en-US" altLang="ja-JP" sz="2000" b="1">
                <a:cs typeface="Times New Roman" panose="02020603050405020304" pitchFamily="18" charset="0"/>
              </a:rPr>
              <a:t>~ </a:t>
            </a:r>
            <a:r>
              <a:rPr lang="en-US" altLang="ja-JP" sz="2000" b="1"/>
              <a:t>10</a:t>
            </a:r>
            <a:r>
              <a:rPr lang="en-US" altLang="ja-JP" sz="2000" b="1" baseline="30000"/>
              <a:t>53</a:t>
            </a:r>
            <a:r>
              <a:rPr lang="en-US" altLang="ja-JP" sz="2000" b="1"/>
              <a:t> erg</a:t>
            </a:r>
          </a:p>
          <a:p>
            <a:pPr algn="l" eaLnBrk="1" hangingPunct="1">
              <a:lnSpc>
                <a:spcPct val="130000"/>
              </a:lnSpc>
            </a:pPr>
            <a:r>
              <a:rPr lang="ja-JP" altLang="en-US" sz="2000" b="1"/>
              <a:t>      </a:t>
            </a:r>
            <a:r>
              <a:rPr lang="en-US" altLang="ja-JP" sz="2000" b="1"/>
              <a:t>(almost Neutrino Emissions)  </a:t>
            </a:r>
            <a:endParaRPr lang="en-US" altLang="ja-JP" sz="2000" b="1" i="1">
              <a:latin typeface="Georgia" panose="02040502050405020303" pitchFamily="18" charset="0"/>
              <a:ea typeface="ＭＳ ゴシック" panose="020B0609070205080204" pitchFamily="49" charset="-128"/>
            </a:endParaRPr>
          </a:p>
          <a:p>
            <a:pPr algn="l" eaLnBrk="1" hangingPunct="1">
              <a:lnSpc>
                <a:spcPct val="130000"/>
              </a:lnSpc>
            </a:pPr>
            <a:r>
              <a:rPr lang="ja-JP" altLang="en-US" sz="20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en-US" altLang="ja-JP" sz="2000" b="1" i="1">
                <a:ea typeface="ＭＳ ゴシック" panose="020B0609070205080204" pitchFamily="49" charset="-128"/>
              </a:rPr>
              <a:t>1</a:t>
            </a:r>
            <a:r>
              <a:rPr lang="en-US" altLang="ja-JP" sz="2000" b="1" i="1">
                <a:latin typeface="Century Schoolbook" panose="02040604050505020304" pitchFamily="18" charset="0"/>
                <a:ea typeface="ＭＳ ゴシック" panose="020B0609070205080204" pitchFamily="49" charset="-128"/>
              </a:rPr>
              <a:t>%</a:t>
            </a:r>
            <a:r>
              <a:rPr lang="en-US" altLang="ja-JP" sz="2000" b="1" i="1">
                <a:ea typeface="ＭＳ ゴシック" panose="020B0609070205080204" pitchFamily="49" charset="-128"/>
              </a:rPr>
              <a:t> Asymmetry</a:t>
            </a:r>
            <a:r>
              <a:rPr lang="en-US" altLang="ja-JP" sz="2000" b="1">
                <a:ea typeface="ＭＳ ゴシック" panose="020B0609070205080204" pitchFamily="49" charset="-128"/>
              </a:rPr>
              <a:t> is</a:t>
            </a:r>
            <a:r>
              <a:rPr lang="ja-JP" altLang="en-US" sz="2000" b="1">
                <a:ea typeface="ＭＳ ゴシック" panose="020B0609070205080204" pitchFamily="49" charset="-128"/>
              </a:rPr>
              <a:t> </a:t>
            </a:r>
            <a:r>
              <a:rPr lang="en-US" altLang="ja-JP" sz="2000" b="1">
                <a:ea typeface="ＭＳ ゴシック" panose="020B0609070205080204" pitchFamily="49" charset="-128"/>
              </a:rPr>
              <a:t>sufficient to explain the Pulsar Kick</a:t>
            </a:r>
          </a:p>
          <a:p>
            <a:pPr algn="l" eaLnBrk="1" hangingPunct="1">
              <a:lnSpc>
                <a:spcPct val="130000"/>
              </a:lnSpc>
              <a:spcBef>
                <a:spcPct val="35000"/>
              </a:spcBef>
            </a:pPr>
            <a:r>
              <a:rPr lang="en-US" altLang="ja-JP" sz="1600" b="1"/>
              <a:t>                      D.Lai &amp; Y.Z.Qian, Astrophys.J. 495 (1998) L103</a:t>
            </a:r>
            <a:endParaRPr lang="ja-JP" altLang="en-US" sz="1600" b="1"/>
          </a:p>
        </p:txBody>
      </p:sp>
    </p:spTree>
    <p:extLst>
      <p:ext uri="{BB962C8B-B14F-4D97-AF65-F5344CB8AC3E}">
        <p14:creationId xmlns:p14="http://schemas.microsoft.com/office/powerpoint/2010/main" val="5926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7" grpId="0"/>
      <p:bldP spid="104459" grpId="0"/>
    </p:bld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imes New Roman"/>
        <a:ea typeface="CMR10"/>
        <a:cs typeface="CMR10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13785</TotalTime>
  <Words>937</Words>
  <Application>Microsoft Office PowerPoint</Application>
  <PresentationFormat>画面に合わせる (4:3)</PresentationFormat>
  <Paragraphs>265</Paragraphs>
  <Slides>28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3" baseType="lpstr">
      <vt:lpstr>CMR10</vt:lpstr>
      <vt:lpstr>CMR12</vt:lpstr>
      <vt:lpstr>ＭＳ Ｐゴシック</vt:lpstr>
      <vt:lpstr>ＭＳ Ｐ明朝</vt:lpstr>
      <vt:lpstr>ＭＳ ゴシック</vt:lpstr>
      <vt:lpstr>ＭＳ 明朝</vt:lpstr>
      <vt:lpstr>Century Schoolbook</vt:lpstr>
      <vt:lpstr>Garamond</vt:lpstr>
      <vt:lpstr>Georgia</vt:lpstr>
      <vt:lpstr>Symbol</vt:lpstr>
      <vt:lpstr>Tahoma</vt:lpstr>
      <vt:lpstr>Times New Roman</vt:lpstr>
      <vt:lpstr>Wingdings</vt:lpstr>
      <vt:lpstr>Whirlpool</vt:lpstr>
      <vt:lpstr>数式</vt:lpstr>
      <vt:lpstr>Asymmetric Neutrino Emissions in  Relativistic Mean-Field Approach and Observables: Pulsar Kick and Rapid Spin-Deceleration  of Magnetized Proto-Neutron Stars </vt:lpstr>
      <vt:lpstr>PowerPoint プレゼンテーション</vt:lpstr>
      <vt:lpstr>PowerPoint プレゼンテーション</vt:lpstr>
      <vt:lpstr>§2-1  EOS of Proto Neutron-Star-Matter in RMF </vt:lpstr>
      <vt:lpstr>§2-2 Dirac Equation under Magnetic Fields</vt:lpstr>
      <vt:lpstr>The Cross-Section of Lepton-Baryon Scattering</vt:lpstr>
      <vt:lpstr>PowerPoint プレゼンテーション</vt:lpstr>
      <vt:lpstr>§2-4   Neutrino Transportation</vt:lpstr>
      <vt:lpstr>PowerPoint プレゼンテーション</vt:lpstr>
      <vt:lpstr>Baryon density in Proto-Neutron Star</vt:lpstr>
      <vt:lpstr>Angular Dep. of Emitted Neutrinos in Uniform Poloidal Mag. Field</vt:lpstr>
      <vt:lpstr>§4 Angular Deceleration in Toroidal Magnetic Field</vt:lpstr>
      <vt:lpstr>No poloidal Magnetic Field at the beginning</vt:lpstr>
      <vt:lpstr>PowerPoint プレゼンテーション</vt:lpstr>
      <vt:lpstr>PowerPoint プレゼンテーション</vt:lpstr>
      <vt:lpstr>Results in Asymmetric Neutrino Emmision</vt:lpstr>
      <vt:lpstr>PowerPoint プレゼンテーション</vt:lpstr>
      <vt:lpstr>PowerPoint プレゼンテーション</vt:lpstr>
      <vt:lpstr>Future Plans</vt:lpstr>
      <vt:lpstr>Appendix 1    (T.Maruyama et al, Phys. Rev. D in press) §1   New RMF Parameter-sets</vt:lpstr>
      <vt:lpstr>  EOS of Neutron-Star-Matter  in  RMF </vt:lpstr>
      <vt:lpstr> EOS of  Proto Neutron-Star-Matter  in RMF </vt:lpstr>
      <vt:lpstr>PowerPoint プレゼンテーション</vt:lpstr>
      <vt:lpstr>PowerPoint プレゼンテーション</vt:lpstr>
      <vt:lpstr>PowerPoint プレゼンテーション</vt:lpstr>
      <vt:lpstr>Appendix 2: Proton Synchoron Radiation to Produce Pion through Transition between Landau Level 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tomo</dc:creator>
  <cp:lastModifiedBy>tomo</cp:lastModifiedBy>
  <cp:revision>182</cp:revision>
  <cp:lastPrinted>2005-04-19T10:08:52Z</cp:lastPrinted>
  <dcterms:created xsi:type="dcterms:W3CDTF">1601-01-01T00:00:00Z</dcterms:created>
  <dcterms:modified xsi:type="dcterms:W3CDTF">2014-10-22T02:38:27Z</dcterms:modified>
</cp:coreProperties>
</file>