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  <p:sldMasterId id="2147483733" r:id="rId5"/>
    <p:sldMasterId id="2147483751" r:id="rId6"/>
    <p:sldMasterId id="2147483769" r:id="rId7"/>
    <p:sldMasterId id="2147483787" r:id="rId8"/>
  </p:sldMasterIdLst>
  <p:notesMasterIdLst>
    <p:notesMasterId r:id="rId35"/>
  </p:notesMasterIdLst>
  <p:handoutMasterIdLst>
    <p:handoutMasterId r:id="rId36"/>
  </p:handoutMasterIdLst>
  <p:sldIdLst>
    <p:sldId id="256" r:id="rId9"/>
    <p:sldId id="283" r:id="rId10"/>
    <p:sldId id="270" r:id="rId11"/>
    <p:sldId id="271" r:id="rId12"/>
    <p:sldId id="272" r:id="rId13"/>
    <p:sldId id="280" r:id="rId14"/>
    <p:sldId id="262" r:id="rId15"/>
    <p:sldId id="263" r:id="rId16"/>
    <p:sldId id="265" r:id="rId17"/>
    <p:sldId id="286" r:id="rId18"/>
    <p:sldId id="264" r:id="rId19"/>
    <p:sldId id="267" r:id="rId20"/>
    <p:sldId id="268" r:id="rId21"/>
    <p:sldId id="269" r:id="rId22"/>
    <p:sldId id="273" r:id="rId23"/>
    <p:sldId id="274" r:id="rId24"/>
    <p:sldId id="287" r:id="rId25"/>
    <p:sldId id="275" r:id="rId26"/>
    <p:sldId id="276" r:id="rId27"/>
    <p:sldId id="281" r:id="rId28"/>
    <p:sldId id="293" r:id="rId29"/>
    <p:sldId id="290" r:id="rId30"/>
    <p:sldId id="294" r:id="rId31"/>
    <p:sldId id="289" r:id="rId32"/>
    <p:sldId id="292" r:id="rId33"/>
    <p:sldId id="277" r:id="rId34"/>
  </p:sldIdLst>
  <p:sldSz cx="9144000" cy="6858000" type="screen4x3"/>
  <p:notesSz cx="6877050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758" autoAdjust="0"/>
  </p:normalViewPr>
  <p:slideViewPr>
    <p:cSldViewPr snapToGrid="0">
      <p:cViewPr>
        <p:scale>
          <a:sx n="80" d="100"/>
          <a:sy n="80" d="100"/>
        </p:scale>
        <p:origin x="131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84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055" cy="501879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2CDC7D10-BF83-4C1E-A8A8-77E8BC586783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0055" cy="501878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2263FD5D-74C9-4993-B784-769F84ADB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76748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055" cy="501879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C98B2BDB-CE7E-45B8-8A05-093AED746C30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7" tIns="46484" rIns="92967" bIns="464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706" y="4813866"/>
            <a:ext cx="5501640" cy="3938618"/>
          </a:xfrm>
          <a:prstGeom prst="rect">
            <a:avLst/>
          </a:prstGeom>
        </p:spPr>
        <p:txBody>
          <a:bodyPr vert="horz" lIns="92967" tIns="46484" rIns="92967" bIns="4648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00961"/>
            <a:ext cx="2980055" cy="501878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8D0FFC5D-DDCD-446C-9F27-B7A33EE90E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1216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8D71CEEA-5F55-43B7-B61C-BAE7426908B9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131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D9CA-451F-4DB9-BD71-5F9F2AA2D72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43771678-7518-4E42-845B-303B4A3CCC86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376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46640-A94E-4A45-AA53-01367A3684C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3A626FD4-6388-4914-95CC-9CB99087AAAA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164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2305F6C5-D7CA-4134-8829-9A2552132D80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27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5F424CAC-C115-4BDC-A413-3DD7F05F220A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303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28F1-4E25-46F7-BCBC-4CB6B30028C4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86FC495F-CA42-484C-9762-87DDCAC095B0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292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32E73E07-9945-488C-AFA7-D78E7D51A241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611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46640-A94E-4A45-AA53-01367A3684C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B2326247-1EB2-4DE6-8CB9-3EF883023EB9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908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2B571E9A-5E19-4F73-BD52-0E6BA754984A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37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Let</a:t>
            </a:r>
            <a:r>
              <a:rPr kumimoji="1" lang="en-US" altLang="ja-JP" baseline="0" dirty="0" smtClean="0"/>
              <a:t> me move to introduction of compact stars.</a:t>
            </a:r>
          </a:p>
          <a:p>
            <a:r>
              <a:rPr kumimoji="1" lang="en-US" altLang="ja-JP" baseline="0" dirty="0" smtClean="0"/>
              <a:t>Massive stars which have heavy mass, more than 8 solar-masses, end their evolution and make supernovae explosions.</a:t>
            </a:r>
          </a:p>
          <a:p>
            <a:r>
              <a:rPr kumimoji="1" lang="en-US" altLang="ja-JP" baseline="0" dirty="0" smtClean="0"/>
              <a:t>Compact stars are created at the phase of core collapse of them, and remains as a small stellar objects.</a:t>
            </a:r>
          </a:p>
          <a:p>
            <a:r>
              <a:rPr kumimoji="1" lang="en-US" altLang="ja-JP" baseline="0" dirty="0" smtClean="0"/>
              <a:t>They are very hot at the beginning, but they have no internal heat sources.</a:t>
            </a:r>
          </a:p>
          <a:p>
            <a:r>
              <a:rPr kumimoji="1" lang="en-US" altLang="ja-JP" baseline="0" dirty="0" smtClean="0"/>
              <a:t>Stars emit their thermal energy out from their interior, the energy is taken out by neutrino emission, mainly.</a:t>
            </a:r>
          </a:p>
          <a:p>
            <a:r>
              <a:rPr kumimoji="1" lang="en-US" altLang="ja-JP" baseline="0" dirty="0" smtClean="0"/>
              <a:t>If stars are isolated, they only cools down.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FFE244B4-2A9D-48AE-AD31-83D52D91367A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95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242C07A7-E5C6-4B99-97FA-F1745BABC643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04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B96A1236-3E5C-4F82-8D63-864BB3225BA0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38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748E8CE8-DB80-4B5D-ADFD-A9FD51C64937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4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402E-C564-4E0C-98BD-F4B6AAA6A8A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7A2C6BCE-FDE2-4CE8-A44D-E8002722CA87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6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4421C1D3-7B24-4B92-BB9A-B472BC7ADD1B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10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D88FC199-EC9A-4ECA-AD5C-C221080B02BD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08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DB82B9B1-C21E-496E-B980-268706A95B5C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69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25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36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09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3334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11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804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11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260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648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725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12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827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648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145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447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25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860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516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821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611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521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80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838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018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050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170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261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755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744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163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574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503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31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355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988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323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19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6738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663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092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792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856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4602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67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5331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839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832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384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5201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3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601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910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975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8787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14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9929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645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502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011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835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8959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2489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105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0019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295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24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1024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857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8095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419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5595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0310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712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3893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5421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8674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3564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5284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5021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1616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4625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4733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53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26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462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139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347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911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3F95-0FF2-44DE-B075-4EACD1FA9906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9460-9798-4DAE-BF4D-F81ED77C9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438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0638" y="1803405"/>
            <a:ext cx="8859793" cy="1825096"/>
          </a:xfrm>
        </p:spPr>
        <p:txBody>
          <a:bodyPr anchor="t" anchorCtr="0">
            <a:normAutofit/>
          </a:bodyPr>
          <a:lstStyle/>
          <a:p>
            <a:pPr algn="ctr"/>
            <a:r>
              <a:rPr kumimoji="1" lang="en-US" altLang="ja-JP" sz="3600" cap="none" dirty="0" smtClean="0"/>
              <a:t>Cooling of Compact Stars with</a:t>
            </a:r>
            <a:br>
              <a:rPr kumimoji="1" lang="en-US" altLang="ja-JP" sz="3600" cap="none" dirty="0" smtClean="0"/>
            </a:br>
            <a:r>
              <a:rPr kumimoji="1" lang="en-US" altLang="ja-JP" sz="3600" cap="none" dirty="0" smtClean="0"/>
              <a:t>Color Superconducting Quark Matter</a:t>
            </a:r>
            <a:endParaRPr kumimoji="1" lang="ja-JP" altLang="en-US" sz="3600" cap="none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4525" y="3632200"/>
            <a:ext cx="8414951" cy="15205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ja-JP" sz="3000" dirty="0" smtClean="0"/>
              <a:t>Tsuneo Noda </a:t>
            </a:r>
            <a:r>
              <a:rPr lang="en-US" altLang="ja-JP" sz="1800" dirty="0" smtClean="0"/>
              <a:t>(Kurume Institute of Technology)</a:t>
            </a:r>
            <a:endParaRPr lang="en-US" altLang="ja-JP" sz="1600" dirty="0" smtClean="0"/>
          </a:p>
          <a:p>
            <a:pPr algn="ctr"/>
            <a:r>
              <a:rPr kumimoji="1" lang="en-US" altLang="ja-JP" dirty="0" smtClean="0"/>
              <a:t>Collaboration with</a:t>
            </a:r>
          </a:p>
          <a:p>
            <a:pPr algn="ctr"/>
            <a:r>
              <a:rPr lang="en-US" altLang="ja-JP" dirty="0" smtClean="0"/>
              <a:t>N. </a:t>
            </a:r>
            <a:r>
              <a:rPr lang="en-US" altLang="ja-JP" dirty="0" err="1" smtClean="0"/>
              <a:t>Yasutake</a:t>
            </a:r>
            <a:r>
              <a:rPr lang="en-US" altLang="ja-JP" dirty="0" smtClean="0"/>
              <a:t> </a:t>
            </a:r>
            <a:r>
              <a:rPr lang="en-US" altLang="ja-JP" sz="1600" dirty="0" smtClean="0"/>
              <a:t>(</a:t>
            </a:r>
            <a:r>
              <a:rPr lang="en-US" altLang="ja-JP" sz="1600" dirty="0"/>
              <a:t>Chiba Institute of </a:t>
            </a:r>
            <a:r>
              <a:rPr lang="en-US" altLang="ja-JP" sz="1600" dirty="0" smtClean="0"/>
              <a:t>Technology)</a:t>
            </a:r>
            <a:r>
              <a:rPr lang="en-US" altLang="ja-JP" dirty="0" smtClean="0"/>
              <a:t>, M. Hashimoto </a:t>
            </a:r>
            <a:r>
              <a:rPr lang="en-US" altLang="ja-JP" sz="1600" dirty="0" smtClean="0"/>
              <a:t>(Kyushu Univ.)</a:t>
            </a:r>
            <a:r>
              <a:rPr lang="en-US" altLang="ja-JP" dirty="0" smtClean="0"/>
              <a:t>,</a:t>
            </a:r>
          </a:p>
          <a:p>
            <a:pPr algn="ctr"/>
            <a:r>
              <a:rPr lang="en-US" altLang="ja-JP" dirty="0" smtClean="0"/>
              <a:t>T. Maruyama </a:t>
            </a:r>
            <a:r>
              <a:rPr lang="en-US" altLang="ja-JP" sz="1600" dirty="0" smtClean="0"/>
              <a:t>(JAEA)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Tatsumi</a:t>
            </a:r>
            <a:r>
              <a:rPr lang="en-US" altLang="ja-JP" dirty="0" smtClean="0"/>
              <a:t> </a:t>
            </a:r>
            <a:r>
              <a:rPr lang="en-US" altLang="ja-JP" sz="1600" dirty="0" smtClean="0"/>
              <a:t>(Kyoto Univ.)</a:t>
            </a:r>
            <a:r>
              <a:rPr lang="en-US" altLang="ja-JP" dirty="0" smtClean="0"/>
              <a:t>, M. Y. Fujimoto </a:t>
            </a:r>
            <a:r>
              <a:rPr lang="en-US" altLang="ja-JP" sz="1600" dirty="0" smtClean="0"/>
              <a:t>(Hokkaido Univ.)</a:t>
            </a:r>
            <a:endParaRPr lang="en-US" altLang="ja-JP" dirty="0" smtClean="0"/>
          </a:p>
        </p:txBody>
      </p:sp>
      <p:pic>
        <p:nvPicPr>
          <p:cNvPr id="1026" name="Picture 2" descr="http://www.kurume-it.ac.jp/img/head_logo_en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6"/>
          <a:stretch/>
        </p:blipFill>
        <p:spPr bwMode="auto">
          <a:xfrm>
            <a:off x="6582032" y="6603761"/>
            <a:ext cx="2561968" cy="2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901536" y="592282"/>
            <a:ext cx="724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Quarks and Compact Stars</a:t>
            </a:r>
          </a:p>
          <a:p>
            <a:pPr algn="r"/>
            <a:r>
              <a:rPr kumimoji="1" lang="en-US" altLang="ja-JP" dirty="0" smtClean="0"/>
              <a:t>20-22 October 2014, KIAA at Peking University, Beijing, China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30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Cooling Calculation of Compact Stars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1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Making a consistent model for both of </a:t>
            </a:r>
            <a:r>
              <a:rPr lang="en-US" altLang="ja-JP" dirty="0" err="1" smtClean="0"/>
              <a:t>Cas</a:t>
            </a:r>
            <a:r>
              <a:rPr lang="en-US" altLang="ja-JP" dirty="0" smtClean="0"/>
              <a:t> A and other cooled compact stars</a:t>
            </a:r>
          </a:p>
          <a:p>
            <a:pPr lvl="1"/>
            <a:r>
              <a:rPr lang="en-US" altLang="ja-JP" dirty="0" smtClean="0"/>
              <a:t>Considering </a:t>
            </a:r>
            <a:r>
              <a:rPr lang="en-US" altLang="ja-JP" dirty="0" err="1" smtClean="0"/>
              <a:t>Cas</a:t>
            </a:r>
            <a:r>
              <a:rPr lang="en-US" altLang="ja-JP" dirty="0" smtClean="0"/>
              <a:t> A is heavier than other cooled stars.</a:t>
            </a:r>
          </a:p>
          <a:p>
            <a:pPr lvl="1"/>
            <a:r>
              <a:rPr lang="en-US" altLang="ja-JP" dirty="0" smtClean="0"/>
              <a:t>Heavier stars cool slower, and Lighter stars faster.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What we need…?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Color superconducting quark phase (CSC quark phase)</a:t>
            </a:r>
          </a:p>
          <a:p>
            <a:pPr lvl="1"/>
            <a:r>
              <a:rPr kumimoji="1" lang="en-US" altLang="ja-JP" dirty="0" smtClean="0"/>
              <a:t>Assuming large energy gap (~ tens MeV)</a:t>
            </a:r>
          </a:p>
          <a:p>
            <a:pPr lvl="1"/>
            <a:r>
              <a:rPr lang="en-US" altLang="ja-JP" dirty="0" smtClean="0"/>
              <a:t>Appearing higher density</a:t>
            </a:r>
            <a:endParaRPr lang="en-US" altLang="ja-JP" dirty="0"/>
          </a:p>
          <a:p>
            <a:pPr lvl="1"/>
            <a:r>
              <a:rPr lang="en-US" altLang="ja-JP" dirty="0" smtClean="0"/>
              <a:t>Suppressing strong quark cooling</a:t>
            </a:r>
          </a:p>
          <a:p>
            <a:endParaRPr lang="en-US" altLang="ja-JP" dirty="0"/>
          </a:p>
          <a:p>
            <a:r>
              <a:rPr lang="en-US" altLang="ja-JP" dirty="0" smtClean="0"/>
              <a:t>Heavy stars with CSC quark phase: slow cooling</a:t>
            </a:r>
          </a:p>
          <a:p>
            <a:r>
              <a:rPr lang="en-US" altLang="ja-JP" dirty="0" smtClean="0"/>
              <a:t>Light stars without CSC quark phase: fast cooling</a:t>
            </a:r>
          </a:p>
        </p:txBody>
      </p:sp>
    </p:spTree>
    <p:extLst>
      <p:ext uri="{BB962C8B-B14F-4D97-AF65-F5344CB8AC3E}">
        <p14:creationId xmlns:p14="http://schemas.microsoft.com/office/powerpoint/2010/main" val="37571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Models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0" y="1770501"/>
            <a:ext cx="450294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Hybrid Star </a:t>
            </a:r>
            <a:r>
              <a:rPr lang="en-US" altLang="ja-JP" dirty="0" err="1" smtClean="0"/>
              <a:t>EoS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Considering QM-HM Mixed Phase</a:t>
            </a:r>
          </a:p>
          <a:p>
            <a:pPr lvl="2"/>
            <a:r>
              <a:rPr lang="en-US" altLang="ja-JP" dirty="0" err="1" smtClean="0"/>
              <a:t>Yasutake</a:t>
            </a:r>
            <a:r>
              <a:rPr lang="en-US" altLang="ja-JP" dirty="0" smtClean="0"/>
              <a:t> (2009)</a:t>
            </a:r>
          </a:p>
          <a:p>
            <a:pPr marL="914400" lvl="2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Phys. Rev. D 80, 123009</a:t>
            </a:r>
          </a:p>
          <a:p>
            <a:pPr lvl="2"/>
            <a:r>
              <a:rPr lang="en-US" altLang="ja-JP" dirty="0" smtClean="0"/>
              <a:t>Maruyama (2007)</a:t>
            </a:r>
          </a:p>
          <a:p>
            <a:pPr marL="914400" lvl="2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Phys. Rev. D 76, 123015</a:t>
            </a:r>
          </a:p>
          <a:p>
            <a:pPr lvl="1"/>
            <a:r>
              <a:rPr lang="en-US" altLang="ja-JP" dirty="0" smtClean="0"/>
              <a:t>Soft </a:t>
            </a:r>
            <a:r>
              <a:rPr lang="en-US" altLang="ja-JP" dirty="0" err="1" smtClean="0"/>
              <a:t>EoS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Central Density is easy to rise</a:t>
            </a:r>
          </a:p>
          <a:p>
            <a:pPr lvl="1"/>
            <a:r>
              <a:rPr lang="en-US" altLang="ja-JP" dirty="0" smtClean="0"/>
              <a:t>Maximum mass: 1.53</a:t>
            </a:r>
            <a:r>
              <a:rPr lang="en-US" altLang="ja-JP" i="1" dirty="0" smtClean="0"/>
              <a:t>M</a:t>
            </a:r>
            <a:r>
              <a:rPr lang="en-US" altLang="ja-JP" baseline="-25000" dirty="0" smtClean="0">
                <a:latin typeface="Wingdings 2" panose="05020102010507070707" pitchFamily="18" charset="2"/>
              </a:rPr>
              <a:t>8</a:t>
            </a:r>
          </a:p>
          <a:p>
            <a:pPr lvl="2"/>
            <a:r>
              <a:rPr lang="en-US" altLang="ja-JP" dirty="0" smtClean="0"/>
              <a:t>Lower limit of </a:t>
            </a:r>
            <a:r>
              <a:rPr lang="en-US" altLang="ja-JP" dirty="0" err="1" smtClean="0"/>
              <a:t>Cas</a:t>
            </a:r>
            <a:r>
              <a:rPr lang="en-US" altLang="ja-JP" dirty="0" smtClean="0"/>
              <a:t> A</a:t>
            </a:r>
            <a:endParaRPr lang="ja-JP" altLang="en-US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B=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100</a:t>
            </a:r>
            <a:r>
              <a:rPr kumimoji="1" lang="en-US" altLang="ja-JP" dirty="0" smtClean="0"/>
              <a:t>MeV/fm</a:t>
            </a:r>
            <a:r>
              <a:rPr kumimoji="1" lang="en-US" altLang="ja-JP" baseline="30000" dirty="0" smtClean="0"/>
              <a:t>3</a:t>
            </a:r>
          </a:p>
          <a:p>
            <a:pPr lvl="1"/>
            <a:r>
              <a:rPr kumimoji="1" lang="en-US" altLang="ja-JP" dirty="0" smtClean="0">
                <a:latin typeface="Symbol" pitchFamily="18" charset="2"/>
              </a:rPr>
              <a:t>a</a:t>
            </a:r>
            <a:r>
              <a:rPr kumimoji="1" lang="en-US" altLang="ja-JP" baseline="-25000" dirty="0" smtClean="0"/>
              <a:t>s</a:t>
            </a:r>
            <a:r>
              <a:rPr kumimoji="1" lang="en-US" altLang="ja-JP" dirty="0" smtClean="0"/>
              <a:t>=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0.2</a:t>
            </a:r>
          </a:p>
          <a:p>
            <a:pPr lvl="1"/>
            <a:r>
              <a:rPr lang="en-US" altLang="ja-JP" i="1" dirty="0" smtClean="0">
                <a:latin typeface="Symbol" pitchFamily="18" charset="2"/>
                <a:cs typeface="Arial" pitchFamily="34" charset="0"/>
              </a:rPr>
              <a:t>s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= 40 </a:t>
            </a:r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/fm</a:t>
            </a:r>
            <a:r>
              <a:rPr lang="en-US" altLang="ja-JP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ja-JP" altLang="en-US" dirty="0" smtClean="0"/>
          </a:p>
          <a:p>
            <a:r>
              <a:rPr lang="en-US" altLang="ja-JP" i="1" dirty="0" smtClean="0"/>
              <a:t>M</a:t>
            </a:r>
            <a:r>
              <a:rPr lang="en-US" altLang="ja-JP" dirty="0" smtClean="0"/>
              <a:t>=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1.5</a:t>
            </a:r>
            <a:r>
              <a:rPr lang="en-US" altLang="ja-JP" dirty="0" smtClean="0"/>
              <a:t>,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1.3</a:t>
            </a:r>
            <a:r>
              <a:rPr lang="en-US" altLang="ja-JP" dirty="0" smtClean="0"/>
              <a:t>,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1.0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M</a:t>
            </a:r>
            <a:r>
              <a:rPr lang="en-US" altLang="ja-JP" baseline="-25000" dirty="0" smtClean="0">
                <a:latin typeface="Wingdings 2" pitchFamily="18" charset="2"/>
              </a:rPr>
              <a:t>8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138" y="2047557"/>
            <a:ext cx="4038600" cy="397097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43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Mixed Phase</a:t>
            </a:r>
            <a:endParaRPr lang="ja-JP" altLang="en-US" dirty="0"/>
          </a:p>
        </p:txBody>
      </p:sp>
      <p:pic>
        <p:nvPicPr>
          <p:cNvPr id="28" name="コンテンツ プレースホルダ 27" descr="MPFRAC-JPS.em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93725" y="2325350"/>
            <a:ext cx="3911600" cy="3807500"/>
          </a:xfrm>
          <a:solidFill>
            <a:schemeClr val="tx1"/>
          </a:solidFill>
        </p:spPr>
      </p:pic>
      <p:sp>
        <p:nvSpPr>
          <p:cNvPr id="5" name="テキスト プレースホルダ 4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774537" cy="406908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ja-JP" dirty="0" smtClean="0"/>
              <a:t>Assuming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order phase transition</a:t>
            </a:r>
          </a:p>
          <a:p>
            <a:pPr>
              <a:defRPr/>
            </a:pPr>
            <a:r>
              <a:rPr lang="en-US" altLang="ja-JP" dirty="0" smtClean="0"/>
              <a:t>Mixed Phase appears</a:t>
            </a:r>
          </a:p>
          <a:p>
            <a:pPr>
              <a:defRPr/>
            </a:pPr>
            <a:r>
              <a:rPr lang="en-US" altLang="ja-JP" dirty="0" smtClean="0"/>
              <a:t>At each density, </a:t>
            </a:r>
          </a:p>
          <a:p>
            <a:pPr lvl="1">
              <a:defRPr/>
            </a:pPr>
            <a:r>
              <a:rPr lang="en-US" altLang="ja-JP" dirty="0" smtClean="0"/>
              <a:t>Wigner-Seitz Cell</a:t>
            </a:r>
            <a:r>
              <a:rPr lang="ja-JP" altLang="en-US" dirty="0" smtClean="0"/>
              <a:t> </a:t>
            </a:r>
            <a:r>
              <a:rPr lang="en-US" altLang="ja-JP" dirty="0" smtClean="0"/>
              <a:t>Radius</a:t>
            </a:r>
          </a:p>
          <a:p>
            <a:pPr lvl="1">
              <a:defRPr/>
            </a:pPr>
            <a:r>
              <a:rPr lang="en-US" altLang="ja-JP" dirty="0" smtClean="0"/>
              <a:t>Bag</a:t>
            </a:r>
            <a:r>
              <a:rPr lang="ja-JP" altLang="en-US" dirty="0" smtClean="0"/>
              <a:t> </a:t>
            </a:r>
            <a:r>
              <a:rPr lang="en-US" altLang="ja-JP" dirty="0" smtClean="0"/>
              <a:t>Radius</a:t>
            </a:r>
          </a:p>
          <a:p>
            <a:pPr lvl="1">
              <a:defRPr/>
            </a:pPr>
            <a:r>
              <a:rPr lang="en-US" altLang="ja-JP" dirty="0" smtClean="0"/>
              <a:t>Geometric configuration</a:t>
            </a:r>
            <a:r>
              <a:rPr lang="ja-JP" altLang="en-US" dirty="0" smtClean="0"/>
              <a:t> </a:t>
            </a:r>
            <a:r>
              <a:rPr lang="en-US" altLang="ja-JP" sz="1500" dirty="0" smtClean="0"/>
              <a:t>(droplet/rod/slab/tube/bubble)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Fraction of QM	</a:t>
            </a:r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Multiplying QM fraction to </a:t>
            </a:r>
            <a:r>
              <a:rPr lang="en-US" altLang="ja-JP" i="1" dirty="0" smtClean="0">
                <a:latin typeface="Symbol" panose="05050102010706020507" pitchFamily="18" charset="2"/>
              </a:rPr>
              <a:t>n </a:t>
            </a:r>
            <a:r>
              <a:rPr lang="en-US" altLang="ja-JP" dirty="0" smtClean="0"/>
              <a:t>-emissivity of quarks</a:t>
            </a:r>
          </a:p>
          <a:p>
            <a:pPr lvl="1">
              <a:defRPr/>
            </a:pPr>
            <a:r>
              <a:rPr lang="en-US" altLang="ja-JP" dirty="0" smtClean="0"/>
              <a:t>Strong quark cooling becomes mild</a:t>
            </a:r>
            <a:endParaRPr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149892" y="2924245"/>
            <a:ext cx="3355433" cy="2609709"/>
            <a:chOff x="5220072" y="2420888"/>
            <a:chExt cx="3355433" cy="2609709"/>
          </a:xfrm>
        </p:grpSpPr>
        <p:sp>
          <p:nvSpPr>
            <p:cNvPr id="45" name="直方体 44"/>
            <p:cNvSpPr/>
            <p:nvPr/>
          </p:nvSpPr>
          <p:spPr>
            <a:xfrm>
              <a:off x="5220072" y="2420888"/>
              <a:ext cx="571504" cy="527542"/>
            </a:xfrm>
            <a:prstGeom prst="cub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  <a:alpha val="5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grpSp>
          <p:nvGrpSpPr>
            <p:cNvPr id="3" name="グループ化 23"/>
            <p:cNvGrpSpPr/>
            <p:nvPr/>
          </p:nvGrpSpPr>
          <p:grpSpPr>
            <a:xfrm>
              <a:off x="6444208" y="4221088"/>
              <a:ext cx="571504" cy="527542"/>
              <a:chOff x="4286248" y="1857364"/>
              <a:chExt cx="928694" cy="857256"/>
            </a:xfrm>
          </p:grpSpPr>
          <p:sp>
            <p:nvSpPr>
              <p:cNvPr id="52" name="直方体 51"/>
              <p:cNvSpPr/>
              <p:nvPr/>
            </p:nvSpPr>
            <p:spPr>
              <a:xfrm>
                <a:off x="4714876" y="1857364"/>
                <a:ext cx="428628" cy="850910"/>
              </a:xfrm>
              <a:prstGeom prst="cube">
                <a:avLst>
                  <a:gd name="adj" fmla="val 78032"/>
                </a:avLst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1000">
                    <a:srgbClr val="C0504D">
                      <a:shade val="93000"/>
                      <a:satMod val="130000"/>
                    </a:srgbClr>
                  </a:gs>
                  <a:gs pos="99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3" name="直方体 52"/>
              <p:cNvSpPr/>
              <p:nvPr/>
            </p:nvSpPr>
            <p:spPr>
              <a:xfrm>
                <a:off x="4357686" y="1857364"/>
                <a:ext cx="428628" cy="850910"/>
              </a:xfrm>
              <a:prstGeom prst="cube">
                <a:avLst>
                  <a:gd name="adj" fmla="val 78032"/>
                </a:avLst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1000">
                    <a:srgbClr val="C0504D">
                      <a:shade val="93000"/>
                      <a:satMod val="130000"/>
                    </a:srgbClr>
                  </a:gs>
                  <a:gs pos="99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4" name="直方体 53"/>
              <p:cNvSpPr/>
              <p:nvPr/>
            </p:nvSpPr>
            <p:spPr>
              <a:xfrm>
                <a:off x="4286248" y="1857364"/>
                <a:ext cx="928694" cy="857256"/>
              </a:xfrm>
              <a:prstGeom prst="cube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  <a:alpha val="50000"/>
                    </a:srgbClr>
                  </a:gs>
                  <a:gs pos="80000">
                    <a:srgbClr val="4BACC6">
                      <a:shade val="93000"/>
                      <a:satMod val="130000"/>
                      <a:alpha val="67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4" name="グループ化 37"/>
            <p:cNvGrpSpPr/>
            <p:nvPr/>
          </p:nvGrpSpPr>
          <p:grpSpPr>
            <a:xfrm>
              <a:off x="7020272" y="3573016"/>
              <a:ext cx="565551" cy="522047"/>
              <a:chOff x="5357818" y="1857364"/>
              <a:chExt cx="928694" cy="857256"/>
            </a:xfrm>
          </p:grpSpPr>
          <p:sp>
            <p:nvSpPr>
              <p:cNvPr id="56" name="円柱 55"/>
              <p:cNvSpPr/>
              <p:nvPr/>
            </p:nvSpPr>
            <p:spPr>
              <a:xfrm>
                <a:off x="5786446" y="1857364"/>
                <a:ext cx="142876" cy="708034"/>
              </a:xfrm>
              <a:prstGeom prst="can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7" name="円柱 56"/>
              <p:cNvSpPr/>
              <p:nvPr/>
            </p:nvSpPr>
            <p:spPr>
              <a:xfrm>
                <a:off x="5857884" y="2000241"/>
                <a:ext cx="142876" cy="708034"/>
              </a:xfrm>
              <a:prstGeom prst="can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8" name="円柱 57"/>
              <p:cNvSpPr/>
              <p:nvPr/>
            </p:nvSpPr>
            <p:spPr>
              <a:xfrm>
                <a:off x="5500694" y="2000241"/>
                <a:ext cx="142876" cy="708034"/>
              </a:xfrm>
              <a:prstGeom prst="can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9" name="直方体 58"/>
              <p:cNvSpPr/>
              <p:nvPr/>
            </p:nvSpPr>
            <p:spPr>
              <a:xfrm>
                <a:off x="5357818" y="1857364"/>
                <a:ext cx="928694" cy="857256"/>
              </a:xfrm>
              <a:prstGeom prst="cube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  <a:alpha val="50000"/>
                    </a:srgbClr>
                  </a:gs>
                  <a:gs pos="80000">
                    <a:srgbClr val="C0504D">
                      <a:shade val="93000"/>
                      <a:satMod val="130000"/>
                      <a:alpha val="57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6" name="グループ化 47"/>
            <p:cNvGrpSpPr/>
            <p:nvPr/>
          </p:nvGrpSpPr>
          <p:grpSpPr>
            <a:xfrm>
              <a:off x="7380312" y="2780928"/>
              <a:ext cx="571504" cy="527542"/>
              <a:chOff x="6429388" y="1857364"/>
              <a:chExt cx="928694" cy="857256"/>
            </a:xfrm>
          </p:grpSpPr>
          <p:sp>
            <p:nvSpPr>
              <p:cNvPr id="61" name="円/楕円 60"/>
              <p:cNvSpPr/>
              <p:nvPr/>
            </p:nvSpPr>
            <p:spPr>
              <a:xfrm>
                <a:off x="6786578" y="2143116"/>
                <a:ext cx="142876" cy="142876"/>
              </a:xfrm>
              <a:prstGeom prst="ellipse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6929454" y="2357430"/>
                <a:ext cx="142876" cy="142876"/>
              </a:xfrm>
              <a:prstGeom prst="ellipse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6572264" y="2428868"/>
                <a:ext cx="142876" cy="142876"/>
              </a:xfrm>
              <a:prstGeom prst="ellipse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4" name="直方体 63"/>
              <p:cNvSpPr/>
              <p:nvPr/>
            </p:nvSpPr>
            <p:spPr>
              <a:xfrm>
                <a:off x="6429388" y="1857364"/>
                <a:ext cx="928694" cy="857256"/>
              </a:xfrm>
              <a:prstGeom prst="cube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  <a:alpha val="50000"/>
                    </a:srgbClr>
                  </a:gs>
                  <a:gs pos="80000">
                    <a:srgbClr val="C0504D">
                      <a:shade val="93000"/>
                      <a:satMod val="130000"/>
                      <a:alpha val="73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65" name="直方体 64"/>
            <p:cNvSpPr/>
            <p:nvPr/>
          </p:nvSpPr>
          <p:spPr>
            <a:xfrm>
              <a:off x="7956376" y="3933056"/>
              <a:ext cx="619129" cy="571504"/>
            </a:xfrm>
            <a:prstGeom prst="cub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  <a:alpha val="5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grpSp>
          <p:nvGrpSpPr>
            <p:cNvPr id="7" name="グループ化 59"/>
            <p:cNvGrpSpPr/>
            <p:nvPr/>
          </p:nvGrpSpPr>
          <p:grpSpPr>
            <a:xfrm>
              <a:off x="5796136" y="4437112"/>
              <a:ext cx="642942" cy="593485"/>
              <a:chOff x="7143768" y="1643050"/>
              <a:chExt cx="642942" cy="593485"/>
            </a:xfrm>
          </p:grpSpPr>
          <p:sp>
            <p:nvSpPr>
              <p:cNvPr id="30" name="円柱 29"/>
              <p:cNvSpPr/>
              <p:nvPr/>
            </p:nvSpPr>
            <p:spPr>
              <a:xfrm>
                <a:off x="7493291" y="1714488"/>
                <a:ext cx="87008" cy="431175"/>
              </a:xfrm>
              <a:prstGeom prst="can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1" name="円柱 30"/>
              <p:cNvSpPr/>
              <p:nvPr/>
            </p:nvSpPr>
            <p:spPr>
              <a:xfrm>
                <a:off x="7536794" y="1801496"/>
                <a:ext cx="87008" cy="431175"/>
              </a:xfrm>
              <a:prstGeom prst="can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2" name="円柱 31"/>
              <p:cNvSpPr/>
              <p:nvPr/>
            </p:nvSpPr>
            <p:spPr>
              <a:xfrm>
                <a:off x="7319275" y="1801496"/>
                <a:ext cx="87008" cy="431175"/>
              </a:xfrm>
              <a:prstGeom prst="can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7143768" y="1643050"/>
                <a:ext cx="642942" cy="593485"/>
              </a:xfrm>
              <a:prstGeom prst="cube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  <a:alpha val="50000"/>
                    </a:srgbClr>
                  </a:gs>
                  <a:gs pos="80000">
                    <a:srgbClr val="4BACC6">
                      <a:shade val="93000"/>
                      <a:satMod val="130000"/>
                      <a:alpha val="56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06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Color Superconductivity (CSC)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Color superconducting quark phase appears at high-dens and low-temp region.</a:t>
            </a:r>
          </a:p>
          <a:p>
            <a:pPr lvl="1"/>
            <a:r>
              <a:rPr lang="en-US" altLang="ja-JP" dirty="0" smtClean="0"/>
              <a:t>Pairing patterns</a:t>
            </a:r>
          </a:p>
          <a:p>
            <a:pPr lvl="2"/>
            <a:r>
              <a:rPr kumimoji="1" lang="en-US" altLang="ja-JP" dirty="0" smtClean="0"/>
              <a:t>CFL? 2SC? Or others?</a:t>
            </a:r>
          </a:p>
          <a:p>
            <a:r>
              <a:rPr lang="en-US" altLang="ja-JP" dirty="0" smtClean="0"/>
              <a:t>Similar effect to cooling with nucleon </a:t>
            </a:r>
            <a:r>
              <a:rPr lang="en-US" altLang="ja-JP" dirty="0" err="1" smtClean="0"/>
              <a:t>superfluidity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Suppresses </a:t>
            </a:r>
            <a:r>
              <a:rPr lang="en-US" altLang="ja-JP" i="1" dirty="0" smtClean="0">
                <a:latin typeface="Symbol" panose="05050102010706020507" pitchFamily="18" charset="2"/>
              </a:rPr>
              <a:t>n</a:t>
            </a:r>
            <a:r>
              <a:rPr lang="en-US" altLang="ja-JP" dirty="0" smtClean="0"/>
              <a:t> -emissivity</a:t>
            </a:r>
          </a:p>
          <a:p>
            <a:pPr lvl="1"/>
            <a:r>
              <a:rPr lang="en-US" altLang="ja-JP" dirty="0" smtClean="0"/>
              <a:t>Large gap energy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 (~tens MeV)</a:t>
            </a:r>
            <a:endParaRPr lang="en-US" altLang="ja-JP" i="1" dirty="0" smtClean="0">
              <a:latin typeface="Symbol" pitchFamily="18" charset="2"/>
            </a:endParaRPr>
          </a:p>
          <a:p>
            <a:r>
              <a:rPr lang="en-US" altLang="ja-JP" dirty="0" smtClean="0"/>
              <a:t>Large enough gap energy</a:t>
            </a:r>
          </a:p>
          <a:p>
            <a:pPr lvl="1"/>
            <a:r>
              <a:rPr lang="ja-JP" altLang="en-US" dirty="0" smtClean="0"/>
              <a:t>∝</a:t>
            </a:r>
            <a:r>
              <a:rPr kumimoji="1" lang="en-US" altLang="ja-JP" dirty="0" smtClean="0"/>
              <a:t>exp(-</a:t>
            </a:r>
            <a:r>
              <a:rPr kumimoji="1" lang="en-US" altLang="ja-JP" i="1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/</a:t>
            </a:r>
            <a:r>
              <a:rPr kumimoji="1" lang="en-US" altLang="ja-JP" i="1" dirty="0" smtClean="0"/>
              <a:t>k</a:t>
            </a:r>
            <a:r>
              <a:rPr kumimoji="1" lang="en-US" altLang="ja-JP" baseline="-25000" dirty="0" smtClean="0"/>
              <a:t>B</a:t>
            </a:r>
            <a:r>
              <a:rPr kumimoji="1" lang="en-US" altLang="ja-JP" i="1" dirty="0" smtClean="0"/>
              <a:t>T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i="1" dirty="0" smtClean="0">
                <a:latin typeface="Symbol" panose="05050102010706020507" pitchFamily="18" charset="2"/>
              </a:rPr>
              <a:t>n</a:t>
            </a:r>
            <a:r>
              <a:rPr lang="en-US" altLang="ja-JP" dirty="0" smtClean="0"/>
              <a:t> -emissivity </a:t>
            </a:r>
            <a:r>
              <a:rPr kumimoji="1" lang="en-US" altLang="ja-JP" dirty="0" smtClean="0"/>
              <a:t>~0</a:t>
            </a:r>
          </a:p>
          <a:p>
            <a:r>
              <a:rPr lang="en-US" altLang="ja-JP" dirty="0" smtClean="0"/>
              <a:t>Assuming CFL paring</a:t>
            </a:r>
            <a:endParaRPr kumimoji="1" lang="en-US" altLang="ja-JP" dirty="0" smtClean="0"/>
          </a:p>
        </p:txBody>
      </p:sp>
      <p:pic>
        <p:nvPicPr>
          <p:cNvPr id="8" name="Picture 3" descr="phase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68470" y="2234604"/>
            <a:ext cx="3908425" cy="292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05184" y="1894770"/>
            <a:ext cx="31321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200" dirty="0" err="1"/>
              <a:t>R</a:t>
            </a:r>
            <a:r>
              <a:rPr lang="en-US" altLang="ja-JP" sz="1200" dirty="0" err="1">
                <a:cs typeface="Times New Roman" pitchFamily="18" charset="0"/>
              </a:rPr>
              <a:t>ü</a:t>
            </a:r>
            <a:r>
              <a:rPr lang="en-US" altLang="ja-JP" sz="1200" dirty="0" err="1"/>
              <a:t>ster</a:t>
            </a:r>
            <a:r>
              <a:rPr lang="en-US" altLang="ja-JP" sz="1200" dirty="0"/>
              <a:t> (2006) </a:t>
            </a:r>
            <a:r>
              <a:rPr lang="en-US" altLang="ja-JP" sz="1200" dirty="0" err="1"/>
              <a:t>nucl-th</a:t>
            </a:r>
            <a:r>
              <a:rPr lang="en-US" altLang="ja-JP" sz="1200" dirty="0"/>
              <a:t>/0612090</a:t>
            </a:r>
          </a:p>
        </p:txBody>
      </p:sp>
      <p:grpSp>
        <p:nvGrpSpPr>
          <p:cNvPr id="3" name="グループ化 9"/>
          <p:cNvGrpSpPr/>
          <p:nvPr/>
        </p:nvGrpSpPr>
        <p:grpSpPr>
          <a:xfrm>
            <a:off x="4550895" y="5340701"/>
            <a:ext cx="4286426" cy="1380931"/>
            <a:chOff x="176213" y="3860800"/>
            <a:chExt cx="8716962" cy="2808288"/>
          </a:xfrm>
        </p:grpSpPr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176213" y="4364038"/>
              <a:ext cx="2667001" cy="2305050"/>
              <a:chOff x="111" y="346"/>
              <a:chExt cx="1680" cy="1452"/>
            </a:xfrm>
          </p:grpSpPr>
          <p:sp>
            <p:nvSpPr>
              <p:cNvPr id="53" name="Rectangle 7"/>
              <p:cNvSpPr>
                <a:spLocks noChangeArrowheads="1"/>
              </p:cNvSpPr>
              <p:nvPr/>
            </p:nvSpPr>
            <p:spPr bwMode="auto">
              <a:xfrm>
                <a:off x="158" y="346"/>
                <a:ext cx="1633" cy="14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ja-JP" altLang="ja-JP" sz="900"/>
              </a:p>
            </p:txBody>
          </p:sp>
          <p:sp>
            <p:nvSpPr>
              <p:cNvPr id="54" name="Line 5"/>
              <p:cNvSpPr>
                <a:spLocks noChangeShapeType="1"/>
              </p:cNvSpPr>
              <p:nvPr/>
            </p:nvSpPr>
            <p:spPr bwMode="auto">
              <a:xfrm flipV="1">
                <a:off x="385" y="573"/>
                <a:ext cx="0" cy="1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55" name="Line 6"/>
              <p:cNvSpPr>
                <a:spLocks noChangeShapeType="1"/>
              </p:cNvSpPr>
              <p:nvPr/>
            </p:nvSpPr>
            <p:spPr bwMode="auto">
              <a:xfrm flipV="1">
                <a:off x="385" y="1707"/>
                <a:ext cx="1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med" len="lg"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521" y="391"/>
                <a:ext cx="1043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 dirty="0">
                    <a:solidFill>
                      <a:srgbClr val="FF0000"/>
                    </a:solidFill>
                  </a:rPr>
                  <a:t>R</a:t>
                </a:r>
                <a:r>
                  <a:rPr lang="en-US" altLang="ja-JP" sz="800" dirty="0"/>
                  <a:t>        </a:t>
                </a:r>
                <a:r>
                  <a:rPr lang="en-US" altLang="ja-JP" sz="800" dirty="0">
                    <a:solidFill>
                      <a:srgbClr val="00FF00"/>
                    </a:solidFill>
                  </a:rPr>
                  <a:t>G        </a:t>
                </a:r>
                <a:r>
                  <a:rPr lang="en-US" altLang="ja-JP" sz="800" dirty="0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>
                <a:off x="521" y="845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929" y="845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1337" y="845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>
                <a:off x="521" y="120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929" y="120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>
                <a:off x="1337" y="120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521" y="1571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64" name="Line 16"/>
              <p:cNvSpPr>
                <a:spLocks noChangeShapeType="1"/>
              </p:cNvSpPr>
              <p:nvPr/>
            </p:nvSpPr>
            <p:spPr bwMode="auto">
              <a:xfrm>
                <a:off x="929" y="1571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65" name="Line 17"/>
              <p:cNvSpPr>
                <a:spLocks noChangeShapeType="1"/>
              </p:cNvSpPr>
              <p:nvPr/>
            </p:nvSpPr>
            <p:spPr bwMode="auto">
              <a:xfrm>
                <a:off x="1337" y="1571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66" name="Text Box 19"/>
              <p:cNvSpPr txBox="1">
                <a:spLocks noChangeArrowheads="1"/>
              </p:cNvSpPr>
              <p:nvPr/>
            </p:nvSpPr>
            <p:spPr bwMode="auto">
              <a:xfrm>
                <a:off x="111" y="391"/>
                <a:ext cx="36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 i="1" dirty="0">
                    <a:solidFill>
                      <a:srgbClr val="000000"/>
                    </a:solidFill>
                  </a:rPr>
                  <a:t>p</a:t>
                </a:r>
                <a:r>
                  <a:rPr lang="en-US" altLang="ja-JP" sz="800" baseline="-25000" dirty="0">
                    <a:solidFill>
                      <a:srgbClr val="000000"/>
                    </a:solidFill>
                  </a:rPr>
                  <a:t>F</a:t>
                </a:r>
              </a:p>
            </p:txBody>
          </p:sp>
          <p:sp>
            <p:nvSpPr>
              <p:cNvPr id="67" name="Text Box 20"/>
              <p:cNvSpPr txBox="1">
                <a:spLocks noChangeArrowheads="1"/>
              </p:cNvSpPr>
              <p:nvPr/>
            </p:nvSpPr>
            <p:spPr bwMode="auto">
              <a:xfrm>
                <a:off x="1609" y="1480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</a:rPr>
                  <a:t>s</a:t>
                </a:r>
                <a:endParaRPr lang="en-US" altLang="ja-JP" sz="8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 Box 21"/>
              <p:cNvSpPr txBox="1">
                <a:spLocks noChangeArrowheads="1"/>
              </p:cNvSpPr>
              <p:nvPr/>
            </p:nvSpPr>
            <p:spPr bwMode="auto">
              <a:xfrm>
                <a:off x="1609" y="1072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</a:rPr>
                  <a:t>u</a:t>
                </a:r>
                <a:endParaRPr lang="en-US" altLang="ja-JP" sz="8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Text Box 22"/>
              <p:cNvSpPr txBox="1">
                <a:spLocks noChangeArrowheads="1"/>
              </p:cNvSpPr>
              <p:nvPr/>
            </p:nvSpPr>
            <p:spPr bwMode="auto">
              <a:xfrm>
                <a:off x="1609" y="709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</a:rPr>
                  <a:t>d</a:t>
                </a:r>
                <a:endParaRPr lang="en-US" altLang="ja-JP" sz="800" baseline="-25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3181350" y="4364038"/>
              <a:ext cx="2687638" cy="2305050"/>
              <a:chOff x="280" y="2114"/>
              <a:chExt cx="1693" cy="1452"/>
            </a:xfrm>
          </p:grpSpPr>
          <p:sp>
            <p:nvSpPr>
              <p:cNvPr id="35" name="Rectangle 23"/>
              <p:cNvSpPr>
                <a:spLocks noChangeArrowheads="1"/>
              </p:cNvSpPr>
              <p:nvPr/>
            </p:nvSpPr>
            <p:spPr bwMode="auto">
              <a:xfrm>
                <a:off x="340" y="2114"/>
                <a:ext cx="1633" cy="14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ja-JP" altLang="ja-JP" sz="900"/>
              </a:p>
            </p:txBody>
          </p:sp>
          <p:sp>
            <p:nvSpPr>
              <p:cNvPr id="36" name="Line 24"/>
              <p:cNvSpPr>
                <a:spLocks noChangeShapeType="1"/>
              </p:cNvSpPr>
              <p:nvPr/>
            </p:nvSpPr>
            <p:spPr bwMode="auto">
              <a:xfrm flipV="1">
                <a:off x="567" y="2341"/>
                <a:ext cx="0" cy="1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37" name="Line 25"/>
              <p:cNvSpPr>
                <a:spLocks noChangeShapeType="1"/>
              </p:cNvSpPr>
              <p:nvPr/>
            </p:nvSpPr>
            <p:spPr bwMode="auto">
              <a:xfrm flipV="1">
                <a:off x="567" y="3475"/>
                <a:ext cx="1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med" len="lg"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38" name="Text Box 26"/>
              <p:cNvSpPr txBox="1">
                <a:spLocks noChangeArrowheads="1"/>
              </p:cNvSpPr>
              <p:nvPr/>
            </p:nvSpPr>
            <p:spPr bwMode="auto">
              <a:xfrm>
                <a:off x="703" y="2159"/>
                <a:ext cx="1043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FF0000"/>
                    </a:solidFill>
                  </a:rPr>
                  <a:t>R</a:t>
                </a:r>
                <a:r>
                  <a:rPr lang="en-US" altLang="ja-JP" sz="800"/>
                  <a:t>        </a:t>
                </a:r>
                <a:r>
                  <a:rPr lang="en-US" altLang="ja-JP" sz="800">
                    <a:solidFill>
                      <a:srgbClr val="00FF00"/>
                    </a:solidFill>
                  </a:rPr>
                  <a:t>G        </a:t>
                </a:r>
                <a:r>
                  <a:rPr lang="en-US" altLang="ja-JP" sz="800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39" name="Line 27"/>
              <p:cNvSpPr>
                <a:spLocks noChangeShapeType="1"/>
              </p:cNvSpPr>
              <p:nvPr/>
            </p:nvSpPr>
            <p:spPr bwMode="auto">
              <a:xfrm>
                <a:off x="703" y="2613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40" name="Line 28"/>
              <p:cNvSpPr>
                <a:spLocks noChangeShapeType="1"/>
              </p:cNvSpPr>
              <p:nvPr/>
            </p:nvSpPr>
            <p:spPr bwMode="auto">
              <a:xfrm>
                <a:off x="1111" y="2750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41" name="Line 29"/>
              <p:cNvSpPr>
                <a:spLocks noChangeShapeType="1"/>
              </p:cNvSpPr>
              <p:nvPr/>
            </p:nvSpPr>
            <p:spPr bwMode="auto">
              <a:xfrm>
                <a:off x="1519" y="2750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42" name="Line 30"/>
              <p:cNvSpPr>
                <a:spLocks noChangeShapeType="1"/>
              </p:cNvSpPr>
              <p:nvPr/>
            </p:nvSpPr>
            <p:spPr bwMode="auto">
              <a:xfrm>
                <a:off x="703" y="2976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43" name="Line 31"/>
              <p:cNvSpPr>
                <a:spLocks noChangeShapeType="1"/>
              </p:cNvSpPr>
              <p:nvPr/>
            </p:nvSpPr>
            <p:spPr bwMode="auto">
              <a:xfrm>
                <a:off x="1111" y="2840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44" name="Line 32"/>
              <p:cNvSpPr>
                <a:spLocks noChangeShapeType="1"/>
              </p:cNvSpPr>
              <p:nvPr/>
            </p:nvSpPr>
            <p:spPr bwMode="auto">
              <a:xfrm>
                <a:off x="1519" y="2840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45" name="Line 33"/>
              <p:cNvSpPr>
                <a:spLocks noChangeShapeType="1"/>
              </p:cNvSpPr>
              <p:nvPr/>
            </p:nvSpPr>
            <p:spPr bwMode="auto">
              <a:xfrm>
                <a:off x="703" y="3339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46" name="Line 34"/>
              <p:cNvSpPr>
                <a:spLocks noChangeShapeType="1"/>
              </p:cNvSpPr>
              <p:nvPr/>
            </p:nvSpPr>
            <p:spPr bwMode="auto">
              <a:xfrm>
                <a:off x="1111" y="3339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47" name="Line 35"/>
              <p:cNvSpPr>
                <a:spLocks noChangeShapeType="1"/>
              </p:cNvSpPr>
              <p:nvPr/>
            </p:nvSpPr>
            <p:spPr bwMode="auto">
              <a:xfrm>
                <a:off x="1519" y="3339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48" name="Text Box 36"/>
              <p:cNvSpPr txBox="1">
                <a:spLocks noChangeArrowheads="1"/>
              </p:cNvSpPr>
              <p:nvPr/>
            </p:nvSpPr>
            <p:spPr bwMode="auto">
              <a:xfrm>
                <a:off x="280" y="2159"/>
                <a:ext cx="395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 i="1" dirty="0">
                    <a:solidFill>
                      <a:srgbClr val="000000"/>
                    </a:solidFill>
                  </a:rPr>
                  <a:t>p</a:t>
                </a:r>
                <a:r>
                  <a:rPr lang="en-US" altLang="ja-JP" sz="800" baseline="-25000" dirty="0">
                    <a:solidFill>
                      <a:srgbClr val="000000"/>
                    </a:solidFill>
                  </a:rPr>
                  <a:t>F</a:t>
                </a: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1791" y="3248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</a:rPr>
                  <a:t>s</a:t>
                </a:r>
                <a:endParaRPr lang="en-US" altLang="ja-JP" sz="8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Text Box 38"/>
              <p:cNvSpPr txBox="1">
                <a:spLocks noChangeArrowheads="1"/>
              </p:cNvSpPr>
              <p:nvPr/>
            </p:nvSpPr>
            <p:spPr bwMode="auto">
              <a:xfrm>
                <a:off x="1791" y="2840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</a:rPr>
                  <a:t>u</a:t>
                </a:r>
                <a:endParaRPr lang="en-US" altLang="ja-JP" sz="8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Text Box 39"/>
              <p:cNvSpPr txBox="1">
                <a:spLocks noChangeArrowheads="1"/>
              </p:cNvSpPr>
              <p:nvPr/>
            </p:nvSpPr>
            <p:spPr bwMode="auto">
              <a:xfrm>
                <a:off x="1791" y="2477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</a:rPr>
                  <a:t>d</a:t>
                </a:r>
                <a:endParaRPr lang="en-US" altLang="ja-JP" sz="8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AutoShape 41"/>
              <p:cNvSpPr>
                <a:spLocks noChangeArrowheads="1"/>
              </p:cNvSpPr>
              <p:nvPr/>
            </p:nvSpPr>
            <p:spPr bwMode="auto">
              <a:xfrm>
                <a:off x="1066" y="2704"/>
                <a:ext cx="725" cy="182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25000"/>
                </a:schemeClr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900"/>
              </a:p>
            </p:txBody>
          </p:sp>
        </p:grpSp>
        <p:grpSp>
          <p:nvGrpSpPr>
            <p:cNvPr id="7" name="Group 60"/>
            <p:cNvGrpSpPr>
              <a:grpSpLocks/>
            </p:cNvGrpSpPr>
            <p:nvPr/>
          </p:nvGrpSpPr>
          <p:grpSpPr bwMode="auto">
            <a:xfrm>
              <a:off x="6132513" y="4364038"/>
              <a:ext cx="2760662" cy="2305050"/>
              <a:chOff x="3863" y="2250"/>
              <a:chExt cx="1739" cy="1452"/>
            </a:xfrm>
          </p:grpSpPr>
          <p:sp>
            <p:nvSpPr>
              <p:cNvPr id="17" name="Rectangle 42"/>
              <p:cNvSpPr>
                <a:spLocks noChangeArrowheads="1"/>
              </p:cNvSpPr>
              <p:nvPr/>
            </p:nvSpPr>
            <p:spPr bwMode="auto">
              <a:xfrm>
                <a:off x="3969" y="2250"/>
                <a:ext cx="1633" cy="14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ja-JP" altLang="ja-JP" sz="900"/>
              </a:p>
            </p:txBody>
          </p:sp>
          <p:sp>
            <p:nvSpPr>
              <p:cNvPr id="18" name="Line 43"/>
              <p:cNvSpPr>
                <a:spLocks noChangeShapeType="1"/>
              </p:cNvSpPr>
              <p:nvPr/>
            </p:nvSpPr>
            <p:spPr bwMode="auto">
              <a:xfrm flipV="1">
                <a:off x="4196" y="2477"/>
                <a:ext cx="0" cy="1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19" name="Line 44"/>
              <p:cNvSpPr>
                <a:spLocks noChangeShapeType="1"/>
              </p:cNvSpPr>
              <p:nvPr/>
            </p:nvSpPr>
            <p:spPr bwMode="auto">
              <a:xfrm flipV="1">
                <a:off x="4196" y="3611"/>
                <a:ext cx="1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med" len="lg"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20" name="Text Box 45"/>
              <p:cNvSpPr txBox="1">
                <a:spLocks noChangeArrowheads="1"/>
              </p:cNvSpPr>
              <p:nvPr/>
            </p:nvSpPr>
            <p:spPr bwMode="auto">
              <a:xfrm>
                <a:off x="4332" y="2295"/>
                <a:ext cx="1043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FF0000"/>
                    </a:solidFill>
                  </a:rPr>
                  <a:t>R</a:t>
                </a:r>
                <a:r>
                  <a:rPr lang="en-US" altLang="ja-JP" sz="800"/>
                  <a:t>        </a:t>
                </a:r>
                <a:r>
                  <a:rPr lang="en-US" altLang="ja-JP" sz="800">
                    <a:solidFill>
                      <a:srgbClr val="00FF00"/>
                    </a:solidFill>
                  </a:rPr>
                  <a:t>G        </a:t>
                </a:r>
                <a:r>
                  <a:rPr lang="en-US" altLang="ja-JP" sz="800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21" name="Line 46"/>
              <p:cNvSpPr>
                <a:spLocks noChangeShapeType="1"/>
              </p:cNvSpPr>
              <p:nvPr/>
            </p:nvSpPr>
            <p:spPr bwMode="auto">
              <a:xfrm>
                <a:off x="4332" y="297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22" name="Line 47"/>
              <p:cNvSpPr>
                <a:spLocks noChangeShapeType="1"/>
              </p:cNvSpPr>
              <p:nvPr/>
            </p:nvSpPr>
            <p:spPr bwMode="auto">
              <a:xfrm>
                <a:off x="4740" y="297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23" name="Line 48"/>
              <p:cNvSpPr>
                <a:spLocks noChangeShapeType="1"/>
              </p:cNvSpPr>
              <p:nvPr/>
            </p:nvSpPr>
            <p:spPr bwMode="auto">
              <a:xfrm>
                <a:off x="5148" y="297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24" name="Line 49"/>
              <p:cNvSpPr>
                <a:spLocks noChangeShapeType="1"/>
              </p:cNvSpPr>
              <p:nvPr/>
            </p:nvSpPr>
            <p:spPr bwMode="auto">
              <a:xfrm>
                <a:off x="4332" y="306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25" name="Line 50"/>
              <p:cNvSpPr>
                <a:spLocks noChangeShapeType="1"/>
              </p:cNvSpPr>
              <p:nvPr/>
            </p:nvSpPr>
            <p:spPr bwMode="auto">
              <a:xfrm>
                <a:off x="4740" y="306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26" name="Line 51"/>
              <p:cNvSpPr>
                <a:spLocks noChangeShapeType="1"/>
              </p:cNvSpPr>
              <p:nvPr/>
            </p:nvSpPr>
            <p:spPr bwMode="auto">
              <a:xfrm>
                <a:off x="5148" y="306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27" name="Line 52"/>
              <p:cNvSpPr>
                <a:spLocks noChangeShapeType="1"/>
              </p:cNvSpPr>
              <p:nvPr/>
            </p:nvSpPr>
            <p:spPr bwMode="auto">
              <a:xfrm>
                <a:off x="4332" y="315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28" name="Line 53"/>
              <p:cNvSpPr>
                <a:spLocks noChangeShapeType="1"/>
              </p:cNvSpPr>
              <p:nvPr/>
            </p:nvSpPr>
            <p:spPr bwMode="auto">
              <a:xfrm>
                <a:off x="4740" y="315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29" name="Line 54"/>
              <p:cNvSpPr>
                <a:spLocks noChangeShapeType="1"/>
              </p:cNvSpPr>
              <p:nvPr/>
            </p:nvSpPr>
            <p:spPr bwMode="auto">
              <a:xfrm>
                <a:off x="5148" y="315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/>
              </a:p>
            </p:txBody>
          </p:sp>
          <p:sp>
            <p:nvSpPr>
              <p:cNvPr id="30" name="Text Box 55"/>
              <p:cNvSpPr txBox="1">
                <a:spLocks noChangeArrowheads="1"/>
              </p:cNvSpPr>
              <p:nvPr/>
            </p:nvSpPr>
            <p:spPr bwMode="auto">
              <a:xfrm>
                <a:off x="3863" y="2295"/>
                <a:ext cx="443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 i="1" dirty="0">
                    <a:solidFill>
                      <a:srgbClr val="000000"/>
                    </a:solidFill>
                  </a:rPr>
                  <a:t>p</a:t>
                </a:r>
                <a:r>
                  <a:rPr lang="en-US" altLang="ja-JP" sz="800" baseline="-25000" dirty="0">
                    <a:solidFill>
                      <a:srgbClr val="000000"/>
                    </a:solidFill>
                  </a:rPr>
                  <a:t>F</a:t>
                </a:r>
              </a:p>
            </p:txBody>
          </p:sp>
          <p:sp>
            <p:nvSpPr>
              <p:cNvPr id="31" name="Text Box 56"/>
              <p:cNvSpPr txBox="1">
                <a:spLocks noChangeArrowheads="1"/>
              </p:cNvSpPr>
              <p:nvPr/>
            </p:nvSpPr>
            <p:spPr bwMode="auto">
              <a:xfrm>
                <a:off x="5420" y="3384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</a:rPr>
                  <a:t>s</a:t>
                </a:r>
                <a:endParaRPr lang="en-US" altLang="ja-JP" sz="8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Text Box 57"/>
              <p:cNvSpPr txBox="1">
                <a:spLocks noChangeArrowheads="1"/>
              </p:cNvSpPr>
              <p:nvPr/>
            </p:nvSpPr>
            <p:spPr bwMode="auto">
              <a:xfrm>
                <a:off x="5420" y="2976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</a:rPr>
                  <a:t>u</a:t>
                </a:r>
                <a:endParaRPr lang="en-US" altLang="ja-JP" sz="8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Text Box 58"/>
              <p:cNvSpPr txBox="1">
                <a:spLocks noChangeArrowheads="1"/>
              </p:cNvSpPr>
              <p:nvPr/>
            </p:nvSpPr>
            <p:spPr bwMode="auto">
              <a:xfrm>
                <a:off x="5420" y="2613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</a:rPr>
                  <a:t>d</a:t>
                </a:r>
                <a:endParaRPr lang="en-US" altLang="ja-JP" sz="8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AutoShape 59"/>
              <p:cNvSpPr>
                <a:spLocks noChangeArrowheads="1"/>
              </p:cNvSpPr>
              <p:nvPr/>
            </p:nvSpPr>
            <p:spPr bwMode="auto">
              <a:xfrm>
                <a:off x="4286" y="2931"/>
                <a:ext cx="1134" cy="272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25000"/>
                </a:schemeClr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900"/>
              </a:p>
            </p:txBody>
          </p:sp>
        </p:grpSp>
        <p:sp>
          <p:nvSpPr>
            <p:cNvPr id="14" name="Text Box 63"/>
            <p:cNvSpPr txBox="1">
              <a:spLocks noChangeArrowheads="1"/>
            </p:cNvSpPr>
            <p:nvPr/>
          </p:nvSpPr>
          <p:spPr bwMode="auto">
            <a:xfrm>
              <a:off x="900113" y="3860800"/>
              <a:ext cx="1944688" cy="469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/>
                <a:t>Unpaired</a:t>
              </a:r>
            </a:p>
          </p:txBody>
        </p:sp>
        <p:sp>
          <p:nvSpPr>
            <p:cNvPr id="15" name="Text Box 82"/>
            <p:cNvSpPr txBox="1">
              <a:spLocks noChangeArrowheads="1"/>
            </p:cNvSpPr>
            <p:nvPr/>
          </p:nvSpPr>
          <p:spPr bwMode="auto">
            <a:xfrm>
              <a:off x="3851276" y="3860800"/>
              <a:ext cx="1944688" cy="469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/>
                <a:t>2SC Pairing</a:t>
              </a:r>
            </a:p>
          </p:txBody>
        </p:sp>
        <p:sp>
          <p:nvSpPr>
            <p:cNvPr id="16" name="Text Box 83"/>
            <p:cNvSpPr txBox="1">
              <a:spLocks noChangeArrowheads="1"/>
            </p:cNvSpPr>
            <p:nvPr/>
          </p:nvSpPr>
          <p:spPr bwMode="auto">
            <a:xfrm>
              <a:off x="6659563" y="3860800"/>
              <a:ext cx="1944688" cy="469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/>
                <a:t>CFL Pairing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0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CSC Threshold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Assuming CSC appears at high density region in the quark phase</a:t>
            </a:r>
          </a:p>
          <a:p>
            <a:pPr lvl="1"/>
            <a:r>
              <a:rPr lang="en-US" altLang="ja-JP" dirty="0" smtClean="0"/>
              <a:t>The threshold density: </a:t>
            </a:r>
            <a:r>
              <a:rPr lang="en-US" altLang="ja-JP" i="1" dirty="0" smtClean="0">
                <a:latin typeface="Symbol" panose="05050102010706020507" pitchFamily="18" charset="2"/>
              </a:rPr>
              <a:t>r</a:t>
            </a:r>
            <a:r>
              <a:rPr lang="en-US" altLang="ja-JP" baseline="-25000" dirty="0" smtClean="0"/>
              <a:t>csc</a:t>
            </a:r>
          </a:p>
          <a:p>
            <a:pPr lvl="1"/>
            <a:r>
              <a:rPr lang="en-US" altLang="ja-JP" dirty="0" smtClean="0"/>
              <a:t>Larger density region: quark cooling suppressed</a:t>
            </a:r>
          </a:p>
          <a:p>
            <a:r>
              <a:rPr lang="en-US" altLang="ja-JP" dirty="0" smtClean="0"/>
              <a:t>We use </a:t>
            </a:r>
            <a:r>
              <a:rPr lang="en-US" altLang="ja-JP" i="1" dirty="0" err="1">
                <a:latin typeface="Symbol" panose="05050102010706020507" pitchFamily="18" charset="2"/>
              </a:rPr>
              <a:t>r</a:t>
            </a:r>
            <a:r>
              <a:rPr lang="en-US" altLang="ja-JP" baseline="-25000" dirty="0" err="1"/>
              <a:t>csc</a:t>
            </a:r>
            <a:r>
              <a:rPr lang="en-US" altLang="ja-JP" dirty="0" smtClean="0"/>
              <a:t> as a parameter.</a:t>
            </a:r>
          </a:p>
          <a:p>
            <a:pPr lvl="1"/>
            <a:endParaRPr kumimoji="1" lang="ja-JP" altLang="en-US" dirty="0"/>
          </a:p>
        </p:txBody>
      </p:sp>
      <p:sp>
        <p:nvSpPr>
          <p:cNvPr id="7" name="パイ 6"/>
          <p:cNvSpPr/>
          <p:nvPr/>
        </p:nvSpPr>
        <p:spPr>
          <a:xfrm>
            <a:off x="1433618" y="1813837"/>
            <a:ext cx="6769510" cy="6769510"/>
          </a:xfrm>
          <a:prstGeom prst="pie">
            <a:avLst>
              <a:gd name="adj1" fmla="val 18503710"/>
              <a:gd name="adj2" fmla="val 2158291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パイ 7"/>
          <p:cNvSpPr/>
          <p:nvPr/>
        </p:nvSpPr>
        <p:spPr>
          <a:xfrm>
            <a:off x="1920469" y="2305828"/>
            <a:ext cx="5801032" cy="5801032"/>
          </a:xfrm>
          <a:prstGeom prst="pie">
            <a:avLst>
              <a:gd name="adj1" fmla="val 18503710"/>
              <a:gd name="adj2" fmla="val 21582911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5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パイ 8"/>
          <p:cNvSpPr/>
          <p:nvPr/>
        </p:nvSpPr>
        <p:spPr>
          <a:xfrm>
            <a:off x="3969327" y="4354945"/>
            <a:ext cx="1697695" cy="1697695"/>
          </a:xfrm>
          <a:prstGeom prst="pie">
            <a:avLst>
              <a:gd name="adj1" fmla="val 18503710"/>
              <a:gd name="adj2" fmla="val 2158291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ストライプ矢印 10"/>
          <p:cNvSpPr/>
          <p:nvPr/>
        </p:nvSpPr>
        <p:spPr>
          <a:xfrm rot="20742937">
            <a:off x="6567382" y="3280888"/>
            <a:ext cx="2627086" cy="137160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 smtClean="0">
                <a:latin typeface="Symbol" pitchFamily="18" charset="2"/>
              </a:rPr>
              <a:t>n</a:t>
            </a:r>
            <a:endParaRPr kumimoji="1" lang="ja-JP" altLang="en-US" sz="7200" dirty="0">
              <a:latin typeface="Symbol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69099" y="4369460"/>
            <a:ext cx="1835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MP with</a:t>
            </a:r>
          </a:p>
          <a:p>
            <a:r>
              <a:rPr kumimoji="1" lang="en-US" altLang="ja-JP" sz="2400" dirty="0" smtClean="0"/>
              <a:t>QM-normal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 rot="3647439">
            <a:off x="4408591" y="4627480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MP with</a:t>
            </a:r>
          </a:p>
          <a:p>
            <a:r>
              <a:rPr kumimoji="1" lang="en-US" altLang="ja-JP" sz="2400" dirty="0" smtClean="0"/>
              <a:t>QM-CSC</a:t>
            </a:r>
          </a:p>
        </p:txBody>
      </p:sp>
      <p:sp>
        <p:nvSpPr>
          <p:cNvPr id="3" name="屈折矢印 2"/>
          <p:cNvSpPr/>
          <p:nvPr/>
        </p:nvSpPr>
        <p:spPr>
          <a:xfrm>
            <a:off x="3848100" y="5200457"/>
            <a:ext cx="2032547" cy="852183"/>
          </a:xfrm>
          <a:prstGeom prst="bentUpArrow">
            <a:avLst>
              <a:gd name="adj1" fmla="val 1494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94678" y="5711831"/>
            <a:ext cx="100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Symbol" panose="05050102010706020507" pitchFamily="18" charset="2"/>
              </a:rPr>
              <a:t>r</a:t>
            </a:r>
            <a:r>
              <a:rPr lang="en-US" altLang="ja-JP" dirty="0" smtClean="0"/>
              <a:t> = </a:t>
            </a:r>
            <a:r>
              <a:rPr lang="en-US" altLang="ja-JP" i="1" dirty="0" smtClean="0">
                <a:latin typeface="Symbol" panose="05050102010706020507" pitchFamily="18" charset="2"/>
              </a:rPr>
              <a:t>r</a:t>
            </a:r>
            <a:r>
              <a:rPr lang="en-US" altLang="ja-JP" baseline="-25000" dirty="0" smtClean="0"/>
              <a:t>csc</a:t>
            </a:r>
            <a:endParaRPr kumimoji="1" lang="ja-JP" altLang="en-US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1886" y="6296387"/>
            <a:ext cx="8387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QM-normal: normal quark phase	QM-CSC: CSC quark phase</a:t>
            </a:r>
          </a:p>
        </p:txBody>
      </p:sp>
    </p:spTree>
    <p:extLst>
      <p:ext uri="{BB962C8B-B14F-4D97-AF65-F5344CB8AC3E}">
        <p14:creationId xmlns:p14="http://schemas.microsoft.com/office/powerpoint/2010/main" val="37521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Star Structure</a:t>
            </a:r>
            <a:endParaRPr kumimoji="1" lang="ja-JP" altLang="en-US" dirty="0"/>
          </a:p>
        </p:txBody>
      </p:sp>
      <p:sp>
        <p:nvSpPr>
          <p:cNvPr id="22" name="パイ 21"/>
          <p:cNvSpPr/>
          <p:nvPr/>
        </p:nvSpPr>
        <p:spPr>
          <a:xfrm>
            <a:off x="-2535709" y="1522891"/>
            <a:ext cx="6769510" cy="6769510"/>
          </a:xfrm>
          <a:prstGeom prst="pie">
            <a:avLst>
              <a:gd name="adj1" fmla="val 18503710"/>
              <a:gd name="adj2" fmla="val 2158291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パイ 22"/>
          <p:cNvSpPr/>
          <p:nvPr/>
        </p:nvSpPr>
        <p:spPr>
          <a:xfrm>
            <a:off x="-2048858" y="2014882"/>
            <a:ext cx="5801032" cy="5801032"/>
          </a:xfrm>
          <a:prstGeom prst="pie">
            <a:avLst>
              <a:gd name="adj1" fmla="val 18503710"/>
              <a:gd name="adj2" fmla="val 21582911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5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パイ 23"/>
          <p:cNvSpPr/>
          <p:nvPr/>
        </p:nvSpPr>
        <p:spPr>
          <a:xfrm>
            <a:off x="0" y="4063999"/>
            <a:ext cx="1697695" cy="1697695"/>
          </a:xfrm>
          <a:prstGeom prst="pie">
            <a:avLst>
              <a:gd name="adj1" fmla="val 18503710"/>
              <a:gd name="adj2" fmla="val 2158291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パイ 24"/>
          <p:cNvSpPr/>
          <p:nvPr/>
        </p:nvSpPr>
        <p:spPr>
          <a:xfrm>
            <a:off x="2090405" y="1645802"/>
            <a:ext cx="6769510" cy="6769510"/>
          </a:xfrm>
          <a:prstGeom prst="pie">
            <a:avLst>
              <a:gd name="adj1" fmla="val 18503710"/>
              <a:gd name="adj2" fmla="val 2158291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パイ 25"/>
          <p:cNvSpPr/>
          <p:nvPr/>
        </p:nvSpPr>
        <p:spPr>
          <a:xfrm>
            <a:off x="2577255" y="2132350"/>
            <a:ext cx="5801032" cy="5801032"/>
          </a:xfrm>
          <a:prstGeom prst="pie">
            <a:avLst>
              <a:gd name="adj1" fmla="val 18503710"/>
              <a:gd name="adj2" fmla="val 215829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パイ 26"/>
          <p:cNvSpPr/>
          <p:nvPr/>
        </p:nvSpPr>
        <p:spPr>
          <a:xfrm>
            <a:off x="3040017" y="2601869"/>
            <a:ext cx="4860969" cy="4860969"/>
          </a:xfrm>
          <a:prstGeom prst="pie">
            <a:avLst>
              <a:gd name="adj1" fmla="val 18503710"/>
              <a:gd name="adj2" fmla="val 2158291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13371" y="2382810"/>
            <a:ext cx="1571636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Small Mass /</a:t>
            </a:r>
          </a:p>
          <a:p>
            <a:pPr algn="ctr"/>
            <a:r>
              <a:rPr lang="en-US" altLang="ja-JP" dirty="0" smtClean="0"/>
              <a:t>Large </a:t>
            </a:r>
            <a:r>
              <a:rPr lang="en-US" altLang="ja-JP" i="1" dirty="0">
                <a:latin typeface="Symbol" panose="05050102010706020507" pitchFamily="18" charset="2"/>
              </a:rPr>
              <a:t>r</a:t>
            </a:r>
            <a:r>
              <a:rPr lang="en-US" altLang="ja-JP" baseline="-25000" dirty="0"/>
              <a:t>csc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5248275" y="2382810"/>
            <a:ext cx="167710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Large Mass /</a:t>
            </a:r>
          </a:p>
          <a:p>
            <a:pPr algn="ctr"/>
            <a:r>
              <a:rPr lang="en-US" altLang="ja-JP" dirty="0" smtClean="0"/>
              <a:t>Small </a:t>
            </a:r>
            <a:r>
              <a:rPr lang="en-US" altLang="ja-JP" i="1" dirty="0">
                <a:latin typeface="Symbol" panose="05050102010706020507" pitchFamily="18" charset="2"/>
              </a:rPr>
              <a:t>r</a:t>
            </a:r>
            <a:r>
              <a:rPr lang="en-US" altLang="ja-JP" baseline="-25000" dirty="0"/>
              <a:t>csc</a:t>
            </a:r>
            <a:endParaRPr kumimoji="1" lang="ja-JP" altLang="en-US" dirty="0"/>
          </a:p>
        </p:txBody>
      </p:sp>
      <p:sp>
        <p:nvSpPr>
          <p:cNvPr id="30" name="ストライプ矢印 29"/>
          <p:cNvSpPr/>
          <p:nvPr/>
        </p:nvSpPr>
        <p:spPr>
          <a:xfrm rot="20742937">
            <a:off x="2598055" y="2989942"/>
            <a:ext cx="2627086" cy="137160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 smtClean="0">
                <a:latin typeface="Symbol" pitchFamily="18" charset="2"/>
              </a:rPr>
              <a:t>n</a:t>
            </a:r>
            <a:endParaRPr kumimoji="1" lang="ja-JP" altLang="en-US" sz="7200" dirty="0">
              <a:latin typeface="Symbol" pitchFamily="18" charset="2"/>
            </a:endParaRPr>
          </a:p>
        </p:txBody>
      </p:sp>
      <p:sp>
        <p:nvSpPr>
          <p:cNvPr id="31" name="ストライプ矢印 30"/>
          <p:cNvSpPr/>
          <p:nvPr/>
        </p:nvSpPr>
        <p:spPr>
          <a:xfrm rot="19739428">
            <a:off x="7737012" y="3215082"/>
            <a:ext cx="1301974" cy="52710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latin typeface="Symbol" pitchFamily="18" charset="2"/>
              </a:rPr>
              <a:t>n</a:t>
            </a:r>
            <a:endParaRPr kumimoji="1" lang="ja-JP" altLang="en-US" sz="2400" dirty="0">
              <a:latin typeface="Symbol" pitchFamily="18" charset="2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99772" y="4078514"/>
            <a:ext cx="1835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MP with</a:t>
            </a:r>
          </a:p>
          <a:p>
            <a:r>
              <a:rPr kumimoji="1" lang="en-US" altLang="ja-JP" sz="2400" dirty="0" smtClean="0"/>
              <a:t>QM-normal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 rot="3981173">
            <a:off x="6589259" y="4141206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MP w/ QM-normal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072198" y="4214818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MP with</a:t>
            </a:r>
          </a:p>
          <a:p>
            <a:r>
              <a:rPr kumimoji="1" lang="en-US" altLang="ja-JP" sz="2400" dirty="0" smtClean="0"/>
              <a:t>QM-CSC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 rot="3647439">
            <a:off x="439264" y="4336534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MP with</a:t>
            </a:r>
          </a:p>
          <a:p>
            <a:r>
              <a:rPr kumimoji="1" lang="en-US" altLang="ja-JP" sz="2400" dirty="0" smtClean="0"/>
              <a:t>QM-CSC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91886" y="5870356"/>
            <a:ext cx="8387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QM-normal: normal quark phase	QM-CSC: CSC quark phase</a:t>
            </a:r>
          </a:p>
        </p:txBody>
      </p:sp>
    </p:spTree>
    <p:extLst>
      <p:ext uri="{BB962C8B-B14F-4D97-AF65-F5344CB8AC3E}">
        <p14:creationId xmlns:p14="http://schemas.microsoft.com/office/powerpoint/2010/main" val="279840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 &amp; Discussions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8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61" y="895381"/>
            <a:ext cx="5079843" cy="5762903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997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395536" y="2275608"/>
            <a:ext cx="4968552" cy="4069207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CSC makes heavier star keeps warm</a:t>
            </a:r>
          </a:p>
          <a:p>
            <a:pPr lvl="1"/>
            <a:r>
              <a:rPr lang="en-US" altLang="ja-JP" dirty="0" smtClean="0"/>
              <a:t>Cold stars are lighter stars</a:t>
            </a:r>
          </a:p>
          <a:p>
            <a:pPr lvl="1"/>
            <a:r>
              <a:rPr lang="en-US" altLang="ja-JP" dirty="0" err="1" smtClean="0"/>
              <a:t>Cas</a:t>
            </a:r>
            <a:r>
              <a:rPr lang="en-US" altLang="ja-JP" dirty="0" smtClean="0"/>
              <a:t> A data can be matched</a:t>
            </a:r>
            <a:endParaRPr kumimoji="1" lang="en-US" altLang="ja-JP" dirty="0" smtClean="0"/>
          </a:p>
          <a:p>
            <a:r>
              <a:rPr lang="en-US" altLang="ja-JP" dirty="0" smtClean="0"/>
              <a:t>Problems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Rapid cooling of </a:t>
            </a:r>
            <a:r>
              <a:rPr lang="en-US" altLang="ja-JP" dirty="0" err="1" smtClean="0"/>
              <a:t>Cas</a:t>
            </a:r>
            <a:r>
              <a:rPr lang="en-US" altLang="ja-JP" dirty="0" smtClean="0"/>
              <a:t> A</a:t>
            </a:r>
          </a:p>
          <a:p>
            <a:pPr lvl="2"/>
            <a:r>
              <a:rPr lang="en-US" altLang="ja-JP" dirty="0" smtClean="0"/>
              <a:t>Neutron </a:t>
            </a:r>
            <a:r>
              <a:rPr lang="en-US" altLang="ja-JP" dirty="0" err="1" smtClean="0"/>
              <a:t>superfluidity</a:t>
            </a:r>
            <a:r>
              <a:rPr lang="en-US" altLang="ja-JP" dirty="0" smtClean="0"/>
              <a:t>?</a:t>
            </a:r>
          </a:p>
          <a:p>
            <a:pPr lvl="1"/>
            <a:r>
              <a:rPr lang="en-US" altLang="ja-JP" dirty="0" smtClean="0"/>
              <a:t>Quark cooling is still too strong</a:t>
            </a:r>
          </a:p>
          <a:p>
            <a:pPr lvl="2"/>
            <a:r>
              <a:rPr lang="en-US" altLang="ja-JP" dirty="0" smtClean="0"/>
              <a:t>Lower limit of Vela</a:t>
            </a:r>
          </a:p>
          <a:p>
            <a:pPr lvl="2"/>
            <a:r>
              <a:rPr lang="en-US" altLang="ja-JP" dirty="0" smtClean="0"/>
              <a:t>Including other uncertainty, quark cooling gets smaller for 1/10 (</a:t>
            </a:r>
            <a:r>
              <a:rPr lang="ja-JP" altLang="en-US" dirty="0"/>
              <a:t>△</a:t>
            </a:r>
            <a:r>
              <a:rPr lang="en-US" altLang="ja-JP" dirty="0" smtClean="0"/>
              <a:t>)or 1/100</a:t>
            </a:r>
            <a:r>
              <a:rPr lang="ja-JP" altLang="en-US" dirty="0" smtClean="0"/>
              <a:t> </a:t>
            </a:r>
            <a:r>
              <a:rPr lang="en-US" altLang="ja-JP" dirty="0" smtClean="0"/>
              <a:t>(</a:t>
            </a:r>
            <a:r>
              <a:rPr lang="ja-JP" altLang="en-US" dirty="0" smtClean="0"/>
              <a:t>○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Requires fine-tuning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21" y="2814723"/>
            <a:ext cx="3773674" cy="159581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円/楕円 1"/>
          <p:cNvSpPr/>
          <p:nvPr/>
        </p:nvSpPr>
        <p:spPr>
          <a:xfrm>
            <a:off x="6854328" y="3690457"/>
            <a:ext cx="324263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トライプ矢印 5"/>
          <p:cNvSpPr/>
          <p:nvPr/>
        </p:nvSpPr>
        <p:spPr>
          <a:xfrm rot="20371659">
            <a:off x="4317940" y="4455453"/>
            <a:ext cx="2671446" cy="25322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7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67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en-US" altLang="ja-JP" i="1" dirty="0" smtClean="0"/>
              <a:t>M</a:t>
            </a:r>
            <a:r>
              <a:rPr lang="en-US" altLang="ja-JP" baseline="-25000" dirty="0" smtClean="0">
                <a:latin typeface="Wingdings 2" panose="05020102010507070707" pitchFamily="18" charset="2"/>
              </a:rPr>
              <a:t>8</a:t>
            </a:r>
            <a:r>
              <a:rPr lang="en-US" altLang="ja-JP" dirty="0" smtClean="0"/>
              <a:t> Compact Stars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kumimoji="1" lang="en-US" altLang="ja-JP" dirty="0" smtClean="0"/>
                  <a:t>Demorest et al. </a:t>
                </a:r>
                <a:r>
                  <a:rPr lang="en-US" altLang="ja-JP" dirty="0"/>
                  <a:t>observed PSR J1614-2230 (NS-WD </a:t>
                </a:r>
                <a:r>
                  <a:rPr lang="en-US" altLang="ja-JP" dirty="0" smtClean="0"/>
                  <a:t>binary)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Shapiro delay</a:t>
                </a:r>
                <a:endParaRPr lang="en-US" altLang="ja-JP" dirty="0"/>
              </a:p>
              <a:p>
                <a:pPr lvl="1"/>
                <a:r>
                  <a:rPr kumimoji="1" lang="en-US" altLang="ja-JP" dirty="0" smtClean="0"/>
                  <a:t>NS mass: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1.97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±0.04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, WD mass: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0.500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±0.006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r>
                  <a:rPr lang="en-US" altLang="ja-JP" dirty="0" smtClean="0"/>
                  <a:t>Antoniadis et al. observed PSR J0348+0432 (NS-WD binary)</a:t>
                </a:r>
              </a:p>
              <a:p>
                <a:pPr lvl="1"/>
                <a:r>
                  <a:rPr lang="en-US" altLang="ja-JP" dirty="0" smtClean="0"/>
                  <a:t>NS mass: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2.01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±0.04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ja-JP" dirty="0" smtClean="0"/>
                  <a:t>, WD mass: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0.173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±0.003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r>
                  <a:rPr kumimoji="1" lang="en-US" altLang="ja-JP" dirty="0" smtClean="0"/>
                  <a:t>Observed masses make strong constraints for </a:t>
                </a:r>
                <a:r>
                  <a:rPr lang="en-US" altLang="ja-JP" dirty="0" smtClean="0"/>
                  <a:t>the </a:t>
                </a:r>
                <a:r>
                  <a:rPr kumimoji="1" lang="en-US" altLang="ja-JP" dirty="0" err="1" smtClean="0"/>
                  <a:t>EoS</a:t>
                </a:r>
                <a:r>
                  <a:rPr kumimoji="1" lang="en-US" altLang="ja-JP" dirty="0" smtClean="0"/>
                  <a:t>.</a:t>
                </a:r>
              </a:p>
              <a:p>
                <a:r>
                  <a:rPr kumimoji="1" lang="en-US" altLang="ja-JP" dirty="0" smtClean="0"/>
                  <a:t>Our previous model cannot reach to </a:t>
                </a:r>
                <a:r>
                  <a:rPr lang="en-US" altLang="ja-JP" dirty="0"/>
                  <a:t>2</a:t>
                </a:r>
                <a:r>
                  <a:rPr lang="en-US" altLang="ja-JP" i="1" dirty="0"/>
                  <a:t>M</a:t>
                </a:r>
                <a:r>
                  <a:rPr lang="en-US" altLang="ja-JP" baseline="-25000" dirty="0">
                    <a:latin typeface="Wingdings 2" panose="05020102010507070707" pitchFamily="18" charset="2"/>
                  </a:rPr>
                  <a:t>8</a:t>
                </a:r>
                <a:r>
                  <a:rPr kumimoji="1" lang="en-US" altLang="ja-JP" dirty="0" smtClean="0"/>
                  <a:t>.</a:t>
                </a:r>
              </a:p>
              <a:p>
                <a:pPr lvl="1"/>
                <a:r>
                  <a:rPr lang="en-US" altLang="ja-JP" dirty="0" smtClean="0"/>
                  <a:t>Need </a:t>
                </a:r>
                <a:r>
                  <a:rPr lang="en-US" altLang="ja-JP" dirty="0" smtClean="0"/>
                  <a:t>to change the </a:t>
                </a:r>
                <a:r>
                  <a:rPr lang="en-US" altLang="ja-JP" dirty="0" err="1" smtClean="0"/>
                  <a:t>EoS</a:t>
                </a:r>
                <a:r>
                  <a:rPr lang="en-US" altLang="ja-JP" dirty="0" smtClean="0"/>
                  <a:t> for our calculation.</a:t>
                </a:r>
              </a:p>
              <a:p>
                <a:endParaRPr lang="en-US" altLang="ja-JP" dirty="0" smtClean="0"/>
              </a:p>
              <a:p>
                <a:r>
                  <a:rPr lang="en-US" altLang="ja-JP" dirty="0" smtClean="0"/>
                  <a:t>We try to use an </a:t>
                </a:r>
                <a:r>
                  <a:rPr lang="en-US" altLang="ja-JP" dirty="0" err="1" smtClean="0"/>
                  <a:t>EoS</a:t>
                </a:r>
                <a:r>
                  <a:rPr lang="en-US" altLang="ja-JP" dirty="0" smtClean="0"/>
                  <a:t> which maximum mass reaches to 2</a:t>
                </a:r>
                <a:r>
                  <a:rPr lang="en-US" altLang="ja-JP" i="1" dirty="0" smtClean="0"/>
                  <a:t>M</a:t>
                </a:r>
                <a:r>
                  <a:rPr lang="en-US" altLang="ja-JP" baseline="-25000" dirty="0" smtClean="0">
                    <a:latin typeface="Wingdings 2" panose="05020102010507070707" pitchFamily="18" charset="2"/>
                  </a:rPr>
                  <a:t>8</a:t>
                </a:r>
                <a:r>
                  <a:rPr lang="en-US" altLang="ja-JP" dirty="0" smtClean="0"/>
                  <a:t>.</a:t>
                </a:r>
              </a:p>
              <a:p>
                <a:pPr lvl="1"/>
                <a:r>
                  <a:rPr lang="en-US" altLang="ja-JP" dirty="0" err="1" smtClean="0"/>
                  <a:t>Brueckner-Hartree-Fock</a:t>
                </a:r>
                <a:r>
                  <a:rPr lang="en-US" altLang="ja-JP" dirty="0" smtClean="0"/>
                  <a:t> (HM) + Dyson-Schwinger (QM)</a:t>
                </a:r>
              </a:p>
              <a:p>
                <a:pPr marL="457200" lvl="1" indent="0">
                  <a:buNone/>
                </a:pPr>
                <a:r>
                  <a:rPr lang="en-US" altLang="ja-JP" dirty="0"/>
                  <a:t>	</a:t>
                </a:r>
                <a:r>
                  <a:rPr lang="en-US" altLang="ja-JP" dirty="0" smtClean="0"/>
                  <a:t>	</a:t>
                </a:r>
                <a:r>
                  <a:rPr lang="en-US" altLang="ja-JP" dirty="0" err="1" smtClean="0"/>
                  <a:t>Yasutake</a:t>
                </a:r>
                <a:r>
                  <a:rPr lang="en-US" altLang="ja-JP" dirty="0" smtClean="0"/>
                  <a:t> et al. </a:t>
                </a:r>
                <a:r>
                  <a:rPr lang="en-US" altLang="ja-JP" dirty="0"/>
                  <a:t>(2013</a:t>
                </a:r>
                <a:r>
                  <a:rPr lang="en-US" altLang="ja-JP" dirty="0" smtClean="0"/>
                  <a:t>) (</a:t>
                </a:r>
                <a:r>
                  <a:rPr lang="en-US" altLang="ja-JP" dirty="0" err="1" smtClean="0"/>
                  <a:t>arXiv</a:t>
                </a:r>
                <a:r>
                  <a:rPr lang="en-US" altLang="ja-JP" dirty="0" smtClean="0"/>
                  <a:t>: 1309.1954)</a:t>
                </a:r>
              </a:p>
              <a:p>
                <a:pPr lvl="1"/>
                <a:r>
                  <a:rPr lang="en-US" altLang="ja-JP" dirty="0" smtClean="0"/>
                  <a:t>Assuming entire QM core is in CSC phase</a:t>
                </a:r>
              </a:p>
              <a:p>
                <a:pPr lvl="1"/>
                <a:r>
                  <a:rPr lang="en-US" altLang="ja-JP" dirty="0" smtClean="0"/>
                  <a:t>Direct URCA works, but suppressed by proton </a:t>
                </a:r>
                <a:r>
                  <a:rPr lang="en-US" altLang="ja-JP" dirty="0" err="1" smtClean="0"/>
                  <a:t>superfluidity</a:t>
                </a:r>
                <a:endParaRPr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13" t="-28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2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EoS</a:t>
            </a:r>
            <a:r>
              <a:rPr lang="en-US" altLang="ja-JP" dirty="0"/>
              <a:t> for 2</a:t>
            </a:r>
            <a:r>
              <a:rPr lang="en-US" altLang="ja-JP" i="1" dirty="0"/>
              <a:t>M</a:t>
            </a:r>
            <a:r>
              <a:rPr lang="en-US" altLang="ja-JP" baseline="-25000" dirty="0">
                <a:latin typeface="Wingdings 2" panose="05020102010507070707" pitchFamily="18" charset="2"/>
              </a:rPr>
              <a:t>8</a:t>
            </a:r>
            <a:r>
              <a:rPr lang="en-US" altLang="ja-JP" dirty="0"/>
              <a:t> Compact Stars (2M</a:t>
            </a:r>
            <a:r>
              <a:rPr lang="en-US" altLang="ja-JP" baseline="-25000" dirty="0">
                <a:latin typeface="Wingdings 2" panose="05020102010507070707" pitchFamily="18" charset="2"/>
              </a:rPr>
              <a:t>8</a:t>
            </a:r>
            <a:r>
              <a:rPr lang="en-US" altLang="ja-JP" dirty="0"/>
              <a:t>CS-EoS)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32" y="2209550"/>
            <a:ext cx="4513979" cy="4440070"/>
          </a:xfrm>
          <a:solidFill>
            <a:schemeClr val="tx1"/>
          </a:solidFill>
        </p:spPr>
      </p:pic>
      <p:sp>
        <p:nvSpPr>
          <p:cNvPr id="5" name="線吹き出し 1 (枠付き) 4"/>
          <p:cNvSpPr/>
          <p:nvPr/>
        </p:nvSpPr>
        <p:spPr>
          <a:xfrm>
            <a:off x="6125178" y="2391031"/>
            <a:ext cx="1909482" cy="316895"/>
          </a:xfrm>
          <a:prstGeom prst="borderCallout1">
            <a:avLst>
              <a:gd name="adj1" fmla="val 50575"/>
              <a:gd name="adj2" fmla="val -234"/>
              <a:gd name="adj3" fmla="val 324134"/>
              <a:gd name="adj4" fmla="val -34789"/>
            </a:avLst>
          </a:prstGeom>
          <a:ln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Quark Mixed</a:t>
            </a:r>
            <a:endParaRPr kumimoji="1" lang="ja-JP" altLang="en-US" dirty="0"/>
          </a:p>
        </p:txBody>
      </p:sp>
      <p:sp>
        <p:nvSpPr>
          <p:cNvPr id="6" name="線吹き出し 1 (枠付き) 5"/>
          <p:cNvSpPr/>
          <p:nvPr/>
        </p:nvSpPr>
        <p:spPr>
          <a:xfrm>
            <a:off x="281784" y="6263459"/>
            <a:ext cx="2751843" cy="316895"/>
          </a:xfrm>
          <a:prstGeom prst="borderCallout1">
            <a:avLst>
              <a:gd name="adj1" fmla="val 54818"/>
              <a:gd name="adj2" fmla="val 99208"/>
              <a:gd name="adj3" fmla="val -521083"/>
              <a:gd name="adj4" fmla="val 192910"/>
            </a:avLst>
          </a:prstGeom>
          <a:solidFill>
            <a:schemeClr val="accent4"/>
          </a:solidFill>
          <a:ln>
            <a:solidFill>
              <a:schemeClr val="accent4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Calculation Models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>
            <a:stCxn id="6" idx="0"/>
          </p:cNvCxnSpPr>
          <p:nvPr/>
        </p:nvCxnSpPr>
        <p:spPr>
          <a:xfrm flipV="1">
            <a:off x="3033627" y="3523287"/>
            <a:ext cx="2564285" cy="289862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6" idx="0"/>
          </p:cNvCxnSpPr>
          <p:nvPr/>
        </p:nvCxnSpPr>
        <p:spPr>
          <a:xfrm flipV="1">
            <a:off x="3033627" y="3364840"/>
            <a:ext cx="2285335" cy="3057067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6726922" y="2981093"/>
            <a:ext cx="0" cy="1367883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 rot="16200000">
            <a:off x="6031629" y="4508677"/>
            <a:ext cx="137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rgbClr val="FF0000"/>
                </a:solidFill>
              </a:rPr>
              <a:t>Cas</a:t>
            </a:r>
            <a:r>
              <a:rPr kumimoji="1" lang="en-US" altLang="ja-JP" dirty="0" smtClean="0">
                <a:solidFill>
                  <a:srgbClr val="FF0000"/>
                </a:solidFill>
              </a:rPr>
              <a:t> 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5680194" y="4610897"/>
            <a:ext cx="152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rgbClr val="0070C0"/>
                </a:solidFill>
              </a:rPr>
              <a:t>J1614-2230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440538" y="3137210"/>
            <a:ext cx="0" cy="440223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6440538" y="3665034"/>
            <a:ext cx="0" cy="440223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 rot="16200000">
            <a:off x="5356350" y="4489640"/>
            <a:ext cx="157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9200"/>
                </a:solidFill>
              </a:rPr>
              <a:t>J0348+0432</a:t>
            </a:r>
            <a:endParaRPr kumimoji="1" lang="ja-JP" altLang="en-US" dirty="0">
              <a:solidFill>
                <a:srgbClr val="C09200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145509" y="3071106"/>
            <a:ext cx="0" cy="440223"/>
          </a:xfrm>
          <a:prstGeom prst="straightConnector1">
            <a:avLst/>
          </a:prstGeom>
          <a:ln w="28575">
            <a:solidFill>
              <a:srgbClr val="C092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6145509" y="3598930"/>
            <a:ext cx="0" cy="440223"/>
          </a:xfrm>
          <a:prstGeom prst="straightConnector1">
            <a:avLst/>
          </a:prstGeom>
          <a:ln w="28575">
            <a:solidFill>
              <a:srgbClr val="C092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3617" y="4795562"/>
            <a:ext cx="238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Cas</a:t>
            </a:r>
            <a:r>
              <a:rPr kumimoji="1" lang="en-US" altLang="ja-JP" sz="1400" dirty="0" smtClean="0"/>
              <a:t> A: Ho &amp; </a:t>
            </a:r>
            <a:r>
              <a:rPr kumimoji="1" lang="en-US" altLang="ja-JP" sz="1400" dirty="0" err="1" smtClean="0"/>
              <a:t>Heinke</a:t>
            </a:r>
            <a:r>
              <a:rPr kumimoji="1" lang="en-US" altLang="ja-JP" sz="1400" dirty="0" smtClean="0"/>
              <a:t> 2009</a:t>
            </a:r>
          </a:p>
          <a:p>
            <a:r>
              <a:rPr lang="en-US" altLang="ja-JP" sz="1400" dirty="0" smtClean="0"/>
              <a:t>J1614-2230: Demorest+</a:t>
            </a:r>
          </a:p>
          <a:p>
            <a:r>
              <a:rPr kumimoji="1" lang="en-US" altLang="ja-JP" sz="1400" dirty="0" smtClean="0"/>
              <a:t>J0348+0432: Antoniadis+</a:t>
            </a:r>
          </a:p>
          <a:p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55713" y="3102134"/>
            <a:ext cx="12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smtClean="0">
                <a:solidFill>
                  <a:schemeClr val="bg1"/>
                </a:solidFill>
              </a:rPr>
              <a:t>2.1M</a:t>
            </a:r>
            <a:r>
              <a:rPr lang="en-US" altLang="ja-JP" sz="1200" baseline="-25000" dirty="0" smtClean="0">
                <a:solidFill>
                  <a:schemeClr val="bg1"/>
                </a:solidFill>
                <a:latin typeface="Wingdings 2" panose="05020102010507070707" pitchFamily="18" charset="2"/>
              </a:rPr>
              <a:t>8</a:t>
            </a:r>
            <a:endParaRPr kumimoji="1" lang="ja-JP" altLang="en-US" sz="1200" baseline="-25000" dirty="0">
              <a:solidFill>
                <a:schemeClr val="bg1"/>
              </a:solidFill>
              <a:latin typeface="Wingdings 2" panose="05020102010507070707" pitchFamily="18" charset="2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58864" y="3239868"/>
            <a:ext cx="12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smtClean="0">
                <a:solidFill>
                  <a:schemeClr val="bg1"/>
                </a:solidFill>
              </a:rPr>
              <a:t>2.0M</a:t>
            </a:r>
            <a:r>
              <a:rPr lang="en-US" altLang="ja-JP" sz="1200" baseline="-25000" dirty="0" smtClean="0">
                <a:solidFill>
                  <a:schemeClr val="bg1"/>
                </a:solidFill>
                <a:latin typeface="Wingdings 2" panose="05020102010507070707" pitchFamily="18" charset="2"/>
              </a:rPr>
              <a:t>8</a:t>
            </a:r>
            <a:endParaRPr kumimoji="1" lang="ja-JP" altLang="en-US" sz="1200" baseline="-25000" dirty="0">
              <a:solidFill>
                <a:schemeClr val="bg1"/>
              </a:solidFill>
              <a:latin typeface="Wingdings 2" panose="05020102010507070707" pitchFamily="18" charset="2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479168" y="4397307"/>
            <a:ext cx="12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smtClean="0">
                <a:solidFill>
                  <a:schemeClr val="bg1"/>
                </a:solidFill>
              </a:rPr>
              <a:t>1.4M</a:t>
            </a:r>
            <a:r>
              <a:rPr lang="en-US" altLang="ja-JP" sz="1200" baseline="-25000" dirty="0" smtClean="0">
                <a:solidFill>
                  <a:schemeClr val="bg1"/>
                </a:solidFill>
                <a:latin typeface="Wingdings 2" panose="05020102010507070707" pitchFamily="18" charset="2"/>
              </a:rPr>
              <a:t>8</a:t>
            </a:r>
            <a:endParaRPr kumimoji="1" lang="ja-JP" altLang="en-US" sz="1200" baseline="-25000" dirty="0">
              <a:solidFill>
                <a:schemeClr val="bg1"/>
              </a:solidFill>
              <a:latin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724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Cooling Processes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/>
              <p:cNvSpPr>
                <a:spLocks noGrp="1"/>
              </p:cNvSpPr>
              <p:nvPr>
                <p:ph idx="1"/>
              </p:nvPr>
            </p:nvSpPr>
            <p:spPr>
              <a:xfrm>
                <a:off x="594360" y="1828801"/>
                <a:ext cx="7955280" cy="415568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Hadron: Modified-URCA &amp; Bremsstrahlung (Low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dirty="0" smtClean="0"/>
                  <a:t>)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	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 </a:t>
                </a:r>
                <a:r>
                  <a:rPr kumimoji="1" lang="en-US" altLang="ja-JP" dirty="0" smtClean="0"/>
                  <a:t>Direct-URCA with Proton </a:t>
                </a:r>
                <a:r>
                  <a:rPr kumimoji="1" lang="en-US" altLang="ja-JP" dirty="0" err="1" smtClean="0"/>
                  <a:t>Superfluidity</a:t>
                </a:r>
                <a:r>
                  <a:rPr kumimoji="1" lang="en-US" altLang="ja-JP" dirty="0" smtClean="0"/>
                  <a:t> (High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ja-JP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		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𝐶𝑅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ja-JP" dirty="0" smtClean="0"/>
                  <a:t> K)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	</a:t>
                </a:r>
                <a:r>
                  <a:rPr kumimoji="1" lang="en-US" altLang="ja-JP" dirty="0" smtClean="0"/>
                  <a:t>	</a:t>
                </a:r>
                <a:r>
                  <a:rPr kumimoji="1" lang="en-US" altLang="ja-JP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Strong D-URCA cooling suppressed</a:t>
                </a:r>
              </a:p>
              <a:p>
                <a:pPr marL="0" indent="0">
                  <a:buNone/>
                </a:pPr>
                <a:r>
                  <a:rPr kumimoji="1" lang="en-US" altLang="ja-JP" dirty="0" smtClean="0"/>
                  <a:t>	  No Effect of Neutron </a:t>
                </a:r>
                <a:r>
                  <a:rPr kumimoji="1" lang="en-US" altLang="ja-JP" dirty="0" err="1" smtClean="0"/>
                  <a:t>Superfluidity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Quark:   Quark </a:t>
                </a:r>
                <a:r>
                  <a:rPr lang="en-US" altLang="ja-JP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ja-JP" dirty="0" smtClean="0"/>
                  <a:t>-Decay with Color Superconductivity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	</a:t>
                </a:r>
                <a:r>
                  <a:rPr kumimoji="1" lang="en-US" altLang="ja-JP" dirty="0" smtClean="0"/>
                  <a:t>	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dirty="0" smtClean="0"/>
                  <a:t> a few tens of MeV)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:r>
                  <a:rPr lang="en-US" altLang="ja-JP" dirty="0" smtClean="0"/>
                  <a:t>	</a:t>
                </a:r>
                <a:r>
                  <a:rPr lang="en-US" altLang="ja-JP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Strong Quark cooling suppressed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:r>
                  <a:rPr lang="en-US" altLang="ja-JP" dirty="0" smtClean="0"/>
                  <a:t>	</a:t>
                </a:r>
                <a:r>
                  <a:rPr lang="en-US" altLang="ja-JP" sz="2100" dirty="0"/>
                  <a:t>Once quark matter appears, it is in the CSC </a:t>
                </a:r>
                <a:r>
                  <a:rPr lang="en-US" altLang="ja-JP" sz="2100" dirty="0" smtClean="0"/>
                  <a:t>phase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" y="1828801"/>
                <a:ext cx="7955280" cy="4155687"/>
              </a:xfrm>
              <a:blipFill rotWithShape="0">
                <a:blip r:embed="rId2"/>
                <a:stretch>
                  <a:fillRect l="-843" t="-1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5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Cooling Models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1559684"/>
          </a:xfrm>
        </p:spPr>
        <p:txBody>
          <a:bodyPr/>
          <a:lstStyle/>
          <a:p>
            <a:r>
              <a:rPr lang="en-US" altLang="ja-JP" dirty="0" smtClean="0"/>
              <a:t>We choose 3 models, corresponding the star structure</a:t>
            </a:r>
            <a:endParaRPr kumimoji="1" lang="ja-JP" altLang="en-US" dirty="0"/>
          </a:p>
        </p:txBody>
      </p:sp>
      <p:sp>
        <p:nvSpPr>
          <p:cNvPr id="4" name="左右矢印 3"/>
          <p:cNvSpPr/>
          <p:nvPr/>
        </p:nvSpPr>
        <p:spPr>
          <a:xfrm>
            <a:off x="594360" y="5273336"/>
            <a:ext cx="8231943" cy="362139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5300" y="4989130"/>
            <a:ext cx="137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Heavy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38313" y="4989130"/>
            <a:ext cx="137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Light</a:t>
            </a:r>
          </a:p>
        </p:txBody>
      </p:sp>
      <p:sp>
        <p:nvSpPr>
          <p:cNvPr id="7" name="パイ 6"/>
          <p:cNvSpPr/>
          <p:nvPr/>
        </p:nvSpPr>
        <p:spPr>
          <a:xfrm>
            <a:off x="-2836804" y="1173598"/>
            <a:ext cx="5981781" cy="5981781"/>
          </a:xfrm>
          <a:prstGeom prst="pie">
            <a:avLst>
              <a:gd name="adj1" fmla="val 20884052"/>
              <a:gd name="adj2" fmla="val 793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パイ 7"/>
          <p:cNvSpPr/>
          <p:nvPr/>
        </p:nvSpPr>
        <p:spPr>
          <a:xfrm>
            <a:off x="-1534061" y="2459193"/>
            <a:ext cx="3399958" cy="3399958"/>
          </a:xfrm>
          <a:prstGeom prst="pie">
            <a:avLst>
              <a:gd name="adj1" fmla="val 20884052"/>
              <a:gd name="adj2" fmla="val 7931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パイ 8"/>
          <p:cNvSpPr/>
          <p:nvPr/>
        </p:nvSpPr>
        <p:spPr>
          <a:xfrm>
            <a:off x="-910502" y="3094584"/>
            <a:ext cx="2129176" cy="2129176"/>
          </a:xfrm>
          <a:prstGeom prst="pie">
            <a:avLst>
              <a:gd name="adj1" fmla="val 20884052"/>
              <a:gd name="adj2" fmla="val 79314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パイ 9"/>
          <p:cNvSpPr/>
          <p:nvPr/>
        </p:nvSpPr>
        <p:spPr>
          <a:xfrm>
            <a:off x="407450" y="1336902"/>
            <a:ext cx="5753180" cy="5753180"/>
          </a:xfrm>
          <a:prstGeom prst="pie">
            <a:avLst>
              <a:gd name="adj1" fmla="val 20884052"/>
              <a:gd name="adj2" fmla="val 793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パイ 10"/>
          <p:cNvSpPr/>
          <p:nvPr/>
        </p:nvSpPr>
        <p:spPr>
          <a:xfrm>
            <a:off x="1816517" y="2752537"/>
            <a:ext cx="2913726" cy="2913726"/>
          </a:xfrm>
          <a:prstGeom prst="pie">
            <a:avLst>
              <a:gd name="adj1" fmla="val 20884052"/>
              <a:gd name="adj2" fmla="val 7931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35089" y="380270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M-URCA</a:t>
            </a:r>
          </a:p>
          <a:p>
            <a:r>
              <a:rPr kumimoji="1" lang="en-US" altLang="ja-JP" dirty="0" err="1" smtClean="0"/>
              <a:t>Brems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8264" y="382502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M-URCA</a:t>
            </a:r>
          </a:p>
          <a:p>
            <a:r>
              <a:rPr kumimoji="1" lang="en-US" altLang="ja-JP" dirty="0" err="1" smtClean="0"/>
              <a:t>Brems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36464" y="4024734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D-URCA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59752" y="3966201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D-URCA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00172" y="3866853"/>
            <a:ext cx="123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MP</a:t>
            </a:r>
          </a:p>
          <a:p>
            <a:pPr algn="ctr"/>
            <a:r>
              <a:rPr kumimoji="1" lang="en-US" altLang="ja-JP" dirty="0" smtClean="0"/>
              <a:t>(Quark)</a:t>
            </a:r>
            <a:endParaRPr kumimoji="1" lang="ja-JP" altLang="en-US" dirty="0"/>
          </a:p>
        </p:txBody>
      </p:sp>
      <p:sp>
        <p:nvSpPr>
          <p:cNvPr id="17" name="パイ 16"/>
          <p:cNvSpPr/>
          <p:nvPr/>
        </p:nvSpPr>
        <p:spPr>
          <a:xfrm>
            <a:off x="3657493" y="1522035"/>
            <a:ext cx="5335965" cy="5335965"/>
          </a:xfrm>
          <a:prstGeom prst="pie">
            <a:avLst>
              <a:gd name="adj1" fmla="val 20884052"/>
              <a:gd name="adj2" fmla="val 793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25630" y="386685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M-URCA</a:t>
            </a:r>
          </a:p>
          <a:p>
            <a:r>
              <a:rPr kumimoji="1" lang="en-US" altLang="ja-JP" dirty="0" err="1" smtClean="0"/>
              <a:t>Brems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9" name="左中かっこ 18"/>
          <p:cNvSpPr/>
          <p:nvPr/>
        </p:nvSpPr>
        <p:spPr>
          <a:xfrm rot="4687980">
            <a:off x="7317614" y="2321158"/>
            <a:ext cx="490654" cy="261205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中かっこ 19"/>
          <p:cNvSpPr/>
          <p:nvPr/>
        </p:nvSpPr>
        <p:spPr>
          <a:xfrm rot="4687980">
            <a:off x="4356379" y="2258882"/>
            <a:ext cx="519283" cy="281778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左中かっこ 20"/>
          <p:cNvSpPr/>
          <p:nvPr/>
        </p:nvSpPr>
        <p:spPr>
          <a:xfrm rot="4687980">
            <a:off x="1839130" y="2554821"/>
            <a:ext cx="468364" cy="186741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 rot="20909269">
            <a:off x="1426587" y="2923391"/>
            <a:ext cx="104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Hadron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 rot="20909269">
            <a:off x="6890896" y="3052541"/>
            <a:ext cx="104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Hadron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 rot="20909269">
            <a:off x="3955744" y="3095026"/>
            <a:ext cx="104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Hadron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3734" y="5695762"/>
            <a:ext cx="1202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2.1M</a:t>
            </a:r>
            <a:r>
              <a:rPr lang="en-US" altLang="ja-JP" sz="1600" baseline="-25000" dirty="0" smtClean="0">
                <a:latin typeface="Wingdings 2" panose="05020102010507070707" pitchFamily="18" charset="2"/>
              </a:rPr>
              <a:t>8</a:t>
            </a:r>
            <a:endParaRPr kumimoji="1" lang="ja-JP" altLang="en-US" sz="1600" baseline="-25000" dirty="0">
              <a:latin typeface="Wingdings 2" panose="05020102010507070707" pitchFamily="18" charset="2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07427" y="5695762"/>
            <a:ext cx="1202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2.0M</a:t>
            </a:r>
            <a:r>
              <a:rPr lang="en-US" altLang="ja-JP" sz="1600" baseline="-25000" dirty="0" smtClean="0">
                <a:latin typeface="Wingdings 2" panose="05020102010507070707" pitchFamily="18" charset="2"/>
              </a:rPr>
              <a:t>8</a:t>
            </a:r>
            <a:endParaRPr kumimoji="1" lang="ja-JP" altLang="en-US" sz="1600" baseline="-25000" dirty="0">
              <a:latin typeface="Wingdings 2" panose="05020102010507070707" pitchFamily="18" charset="2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92632" y="5659159"/>
            <a:ext cx="1202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1.4M</a:t>
            </a:r>
            <a:r>
              <a:rPr lang="en-US" altLang="ja-JP" sz="1600" baseline="-25000" dirty="0" smtClean="0">
                <a:latin typeface="Wingdings 2" panose="05020102010507070707" pitchFamily="18" charset="2"/>
              </a:rPr>
              <a:t>8</a:t>
            </a:r>
            <a:endParaRPr kumimoji="1" lang="ja-JP" altLang="en-US" sz="1600" baseline="-25000" dirty="0">
              <a:latin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17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Cooling Results with 2M</a:t>
            </a:r>
            <a:r>
              <a:rPr lang="en-US" altLang="ja-JP" baseline="-25000" dirty="0" smtClean="0">
                <a:latin typeface="Wingdings 2" panose="05020102010507070707" pitchFamily="18" charset="2"/>
              </a:rPr>
              <a:t>8</a:t>
            </a:r>
            <a:r>
              <a:rPr lang="en-US" altLang="ja-JP" dirty="0" smtClean="0"/>
              <a:t>CS-EoS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93" y="2027615"/>
            <a:ext cx="5727814" cy="46085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線吹き出し 1 (枠付き) 7"/>
          <p:cNvSpPr/>
          <p:nvPr/>
        </p:nvSpPr>
        <p:spPr>
          <a:xfrm>
            <a:off x="2935935" y="2647872"/>
            <a:ext cx="914400" cy="311728"/>
          </a:xfrm>
          <a:prstGeom prst="borderCallout1">
            <a:avLst>
              <a:gd name="adj1" fmla="val 58750"/>
              <a:gd name="adj2" fmla="val 758"/>
              <a:gd name="adj3" fmla="val 225833"/>
              <a:gd name="adj4" fmla="val -13333"/>
            </a:avLst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bg1"/>
                </a:solidFill>
              </a:rPr>
              <a:t>Cas</a:t>
            </a:r>
            <a:r>
              <a:rPr kumimoji="1" lang="ja-JP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dirty="0" smtClean="0">
                <a:solidFill>
                  <a:schemeClr val="bg1"/>
                </a:solidFill>
              </a:rPr>
              <a:t>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線吹き出し 1 (枠付き) 8"/>
          <p:cNvSpPr/>
          <p:nvPr/>
        </p:nvSpPr>
        <p:spPr>
          <a:xfrm>
            <a:off x="2340455" y="4551676"/>
            <a:ext cx="807027" cy="311728"/>
          </a:xfrm>
          <a:prstGeom prst="borderCallout1">
            <a:avLst>
              <a:gd name="adj1" fmla="val 55417"/>
              <a:gd name="adj2" fmla="val 100758"/>
              <a:gd name="adj3" fmla="val -80833"/>
              <a:gd name="adj4" fmla="val 110531"/>
            </a:avLst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3</a:t>
            </a:r>
            <a:r>
              <a:rPr lang="en-US" altLang="ja-JP" dirty="0" smtClean="0">
                <a:solidFill>
                  <a:schemeClr val="bg1"/>
                </a:solidFill>
              </a:rPr>
              <a:t>C58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線吹き出し 1 (枠付き) 9"/>
          <p:cNvSpPr/>
          <p:nvPr/>
        </p:nvSpPr>
        <p:spPr>
          <a:xfrm>
            <a:off x="3428715" y="5530213"/>
            <a:ext cx="807027" cy="311728"/>
          </a:xfrm>
          <a:prstGeom prst="borderCallout1">
            <a:avLst>
              <a:gd name="adj1" fmla="val 55417"/>
              <a:gd name="adj2" fmla="val 100758"/>
              <a:gd name="adj3" fmla="val -34166"/>
              <a:gd name="adj4" fmla="val 127269"/>
            </a:avLst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Vel</a:t>
            </a:r>
            <a:r>
              <a:rPr lang="en-US" altLang="ja-JP" dirty="0">
                <a:solidFill>
                  <a:schemeClr val="bg1"/>
                </a:solidFill>
              </a:rPr>
              <a:t>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 rot="18988425">
            <a:off x="7596247" y="6127437"/>
            <a:ext cx="1974028" cy="404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/>
              <a:t>Preliminary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5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Cooling Results with 2M</a:t>
            </a:r>
            <a:r>
              <a:rPr lang="en-US" altLang="ja-JP" baseline="-25000" dirty="0">
                <a:latin typeface="Wingdings 2" panose="05020102010507070707" pitchFamily="18" charset="2"/>
              </a:rPr>
              <a:t>8</a:t>
            </a:r>
            <a:r>
              <a:rPr lang="en-US" altLang="ja-JP" dirty="0"/>
              <a:t>CS-EoS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Heavy stars cool slower, and Light stars cool faster.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u="sng" dirty="0" smtClean="0"/>
              <a:t>Good tendency for </a:t>
            </a:r>
            <a:r>
              <a:rPr lang="en-US" altLang="ja-JP" u="sng" dirty="0" err="1" smtClean="0"/>
              <a:t>Cas</a:t>
            </a:r>
            <a:r>
              <a:rPr lang="en-US" altLang="ja-JP" u="sng" dirty="0" smtClean="0"/>
              <a:t> A cooling profile</a:t>
            </a:r>
          </a:p>
          <a:p>
            <a:pPr lvl="1">
              <a:buFont typeface="Wingdings" panose="05000000000000000000" pitchFamily="2" charset="2"/>
              <a:buChar char=""/>
            </a:pPr>
            <a:r>
              <a:rPr lang="en-US" altLang="ja-JP" dirty="0" smtClean="0"/>
              <a:t>Cooling curves do NOT cross with 3C58 or Vela data</a:t>
            </a:r>
          </a:p>
          <a:p>
            <a:pPr lvl="2"/>
            <a:r>
              <a:rPr kumimoji="1" lang="en-US" altLang="ja-JP" u="sng" dirty="0" smtClean="0"/>
              <a:t>Some kind of strong (not too strong) cooling process required</a:t>
            </a:r>
          </a:p>
          <a:p>
            <a:pPr lvl="2"/>
            <a:r>
              <a:rPr lang="en-US" altLang="ja-JP" dirty="0"/>
              <a:t>C</a:t>
            </a:r>
            <a:r>
              <a:rPr lang="en-US" altLang="ja-JP" dirty="0" smtClean="0"/>
              <a:t>andidate: Neutron </a:t>
            </a:r>
            <a:r>
              <a:rPr lang="en-US" altLang="ja-JP" dirty="0" err="1" smtClean="0"/>
              <a:t>Superfluidity</a:t>
            </a:r>
            <a:r>
              <a:rPr lang="en-US" altLang="ja-JP" dirty="0" smtClean="0"/>
              <a:t> (</a:t>
            </a:r>
            <a:r>
              <a:rPr lang="en-US" altLang="ja-JP" baseline="30000" dirty="0" smtClean="0"/>
              <a:t>3</a:t>
            </a:r>
            <a:r>
              <a:rPr lang="en-US" altLang="ja-JP" i="1" dirty="0" smtClean="0"/>
              <a:t>P</a:t>
            </a:r>
            <a:r>
              <a:rPr lang="en-US" altLang="ja-JP" baseline="-25000" dirty="0" smtClean="0"/>
              <a:t>2</a:t>
            </a:r>
            <a:r>
              <a:rPr kumimoji="1" lang="en-US" altLang="ja-JP" dirty="0" smtClean="0"/>
              <a:t>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We need 3 super- phases?</a:t>
            </a:r>
          </a:p>
          <a:p>
            <a:pPr lvl="1"/>
            <a:r>
              <a:rPr lang="en-US" altLang="ja-JP" dirty="0" smtClean="0"/>
              <a:t>Proton </a:t>
            </a:r>
            <a:r>
              <a:rPr lang="en-US" altLang="ja-JP" dirty="0" err="1" smtClean="0"/>
              <a:t>Superfluidity</a:t>
            </a:r>
            <a:r>
              <a:rPr lang="en-US" altLang="ja-JP" dirty="0" smtClean="0"/>
              <a:t> to suppress D-URCA</a:t>
            </a:r>
          </a:p>
          <a:p>
            <a:pPr lvl="1"/>
            <a:r>
              <a:rPr lang="en-US" altLang="ja-JP" dirty="0" smtClean="0"/>
              <a:t>Neutron </a:t>
            </a:r>
            <a:r>
              <a:rPr lang="en-US" altLang="ja-JP" dirty="0" err="1" smtClean="0"/>
              <a:t>Superfluidity</a:t>
            </a:r>
            <a:r>
              <a:rPr lang="en-US" altLang="ja-JP" dirty="0" smtClean="0"/>
              <a:t> to fit the Vela data</a:t>
            </a:r>
          </a:p>
          <a:p>
            <a:pPr lvl="1"/>
            <a:r>
              <a:rPr lang="en-US" altLang="ja-JP" dirty="0" smtClean="0"/>
              <a:t>Color Superconductivity to suppress Quark Cooling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9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Considering CSC quark phase, </a:t>
            </a:r>
            <a:r>
              <a:rPr lang="en-US" altLang="ja-JP" u="sng" dirty="0" smtClean="0"/>
              <a:t>heavier stars cool slower</a:t>
            </a:r>
            <a:r>
              <a:rPr lang="en-US" altLang="ja-JP" dirty="0" smtClean="0"/>
              <a:t>, and </a:t>
            </a:r>
            <a:r>
              <a:rPr lang="en-US" altLang="ja-JP" u="sng" dirty="0" smtClean="0"/>
              <a:t>lighter stars cool faster</a:t>
            </a:r>
            <a:endParaRPr lang="en-US" altLang="ja-JP" u="sng" dirty="0"/>
          </a:p>
          <a:p>
            <a:pPr lvl="1"/>
            <a:r>
              <a:rPr lang="en-US" altLang="ja-JP" dirty="0" smtClean="0"/>
              <a:t>Different from conventional scenario</a:t>
            </a:r>
          </a:p>
          <a:p>
            <a:pPr lvl="1"/>
            <a:r>
              <a:rPr lang="en-US" altLang="ja-JP" dirty="0" smtClean="0"/>
              <a:t>Can</a:t>
            </a:r>
            <a:r>
              <a:rPr lang="en-US" altLang="ja-JP" dirty="0" smtClean="0"/>
              <a:t> </a:t>
            </a:r>
            <a:r>
              <a:rPr lang="en-US" altLang="ja-JP" u="sng" dirty="0" smtClean="0"/>
              <a:t>explain the </a:t>
            </a:r>
            <a:r>
              <a:rPr lang="en-US" altLang="ja-JP" u="sng" dirty="0" err="1" smtClean="0"/>
              <a:t>Cas</a:t>
            </a:r>
            <a:r>
              <a:rPr lang="en-US" altLang="ja-JP" u="sng" dirty="0" smtClean="0"/>
              <a:t> A temperature and mass</a:t>
            </a:r>
          </a:p>
          <a:p>
            <a:pPr lvl="1"/>
            <a:r>
              <a:rPr lang="en-US" altLang="ja-JP" dirty="0" smtClean="0"/>
              <a:t>Still difficult to fit Vela data (with lower limit)</a:t>
            </a:r>
          </a:p>
          <a:p>
            <a:r>
              <a:rPr lang="en-US" altLang="ja-JP" dirty="0" smtClean="0"/>
              <a:t>2</a:t>
            </a:r>
            <a:r>
              <a:rPr lang="en-US" altLang="ja-JP" i="1" dirty="0" smtClean="0"/>
              <a:t>M</a:t>
            </a:r>
            <a:r>
              <a:rPr lang="en-US" altLang="ja-JP" baseline="-25000" dirty="0" smtClean="0">
                <a:latin typeface="Wingdings 2" panose="05020102010507070707" pitchFamily="18" charset="2"/>
              </a:rPr>
              <a:t>8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EoS</a:t>
            </a:r>
            <a:endParaRPr lang="en-US" altLang="ja-JP" dirty="0" smtClean="0"/>
          </a:p>
          <a:p>
            <a:pPr lvl="1"/>
            <a:r>
              <a:rPr lang="en-US" altLang="ja-JP" dirty="0"/>
              <a:t>P</a:t>
            </a:r>
            <a:r>
              <a:rPr lang="en-US" altLang="ja-JP" dirty="0" smtClean="0"/>
              <a:t>reliminary result shows similar tendency</a:t>
            </a:r>
          </a:p>
          <a:p>
            <a:pPr lvl="1"/>
            <a:r>
              <a:rPr lang="en-US" altLang="ja-JP" dirty="0" smtClean="0"/>
              <a:t>Need to re-build a realistic </a:t>
            </a:r>
            <a:r>
              <a:rPr lang="en-US" altLang="ja-JP" dirty="0" smtClean="0"/>
              <a:t>model</a:t>
            </a:r>
          </a:p>
          <a:p>
            <a:pPr lvl="2"/>
            <a:r>
              <a:rPr lang="en-US" altLang="ja-JP" dirty="0" smtClean="0"/>
              <a:t>Some cold star require stronger cooling.</a:t>
            </a:r>
            <a:endParaRPr lang="en-US" altLang="ja-JP" dirty="0" smtClean="0"/>
          </a:p>
          <a:p>
            <a:pPr marL="914400" lvl="2" indent="0">
              <a:buNone/>
            </a:pPr>
            <a:r>
              <a:rPr lang="en-US" altLang="ja-JP" sz="1700" dirty="0" smtClean="0"/>
              <a:t>(incl. Direct URCA, </a:t>
            </a:r>
            <a:r>
              <a:rPr lang="en-US" altLang="ja-JP" sz="1700" u="sng" dirty="0" smtClean="0"/>
              <a:t>Neutron </a:t>
            </a:r>
            <a:r>
              <a:rPr lang="en-US" altLang="ja-JP" sz="1700" u="sng" dirty="0" err="1" smtClean="0"/>
              <a:t>Superfluidity</a:t>
            </a:r>
            <a:r>
              <a:rPr lang="en-US" altLang="ja-JP" sz="1700" dirty="0" smtClean="0"/>
              <a:t>, </a:t>
            </a:r>
            <a:r>
              <a:rPr lang="en-US" altLang="ja-JP" sz="1700" dirty="0" smtClean="0"/>
              <a:t>Surface Composition, etc</a:t>
            </a:r>
            <a:r>
              <a:rPr lang="en-US" altLang="ja-JP" sz="1700" dirty="0" smtClean="0"/>
              <a:t>…)</a:t>
            </a:r>
          </a:p>
          <a:p>
            <a:pPr lvl="1"/>
            <a:r>
              <a:rPr lang="en-US" altLang="ja-JP" dirty="0" smtClean="0"/>
              <a:t>3 Super- phases?</a:t>
            </a:r>
          </a:p>
          <a:p>
            <a:r>
              <a:rPr lang="en-US" altLang="ja-JP" dirty="0" err="1" smtClean="0"/>
              <a:t>Cas</a:t>
            </a:r>
            <a:r>
              <a:rPr lang="en-US" altLang="ja-JP" dirty="0" smtClean="0"/>
              <a:t> A rapid cooling</a:t>
            </a:r>
          </a:p>
          <a:p>
            <a:pPr lvl="1"/>
            <a:r>
              <a:rPr lang="en-US" altLang="ja-JP" dirty="0" smtClean="0"/>
              <a:t>Wait for further observation/analysis?</a:t>
            </a:r>
          </a:p>
          <a:p>
            <a:pPr marL="0" indent="0" algn="r">
              <a:buNone/>
            </a:pPr>
            <a:r>
              <a:rPr lang="en-US" altLang="ja-JP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528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Thermal </a:t>
            </a:r>
            <a:r>
              <a:rPr lang="en-US" altLang="ja-JP" dirty="0" smtClean="0"/>
              <a:t>History of </a:t>
            </a:r>
            <a:r>
              <a:rPr lang="en-US" altLang="ja-JP" dirty="0" smtClean="0"/>
              <a:t>Compact </a:t>
            </a:r>
            <a:r>
              <a:rPr lang="en-US" altLang="ja-JP" dirty="0" smtClean="0"/>
              <a:t>Stars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2736" y="2241607"/>
            <a:ext cx="5006149" cy="406908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ja-JP" sz="2800" dirty="0" smtClean="0"/>
              <a:t>Compact </a:t>
            </a:r>
            <a:r>
              <a:rPr lang="en-US" altLang="ja-JP" sz="2800" dirty="0" smtClean="0"/>
              <a:t>stars </a:t>
            </a:r>
            <a:r>
              <a:rPr lang="en-US" altLang="ja-JP" sz="2800" dirty="0"/>
              <a:t>are born from </a:t>
            </a:r>
            <a:r>
              <a:rPr lang="en-US" altLang="ja-JP" sz="2800" dirty="0" smtClean="0"/>
              <a:t>supernovae </a:t>
            </a:r>
            <a:r>
              <a:rPr lang="en-US" altLang="ja-JP" sz="2800" dirty="0"/>
              <a:t>explosions</a:t>
            </a:r>
            <a:r>
              <a:rPr lang="en-US" altLang="ja-JP" sz="2800" dirty="0" smtClean="0"/>
              <a:t>.</a:t>
            </a:r>
          </a:p>
          <a:p>
            <a:pPr lvl="1">
              <a:defRPr/>
            </a:pPr>
            <a:r>
              <a:rPr lang="en-US" altLang="ja-JP" sz="2600" dirty="0" smtClean="0"/>
              <a:t>Born at high temperature</a:t>
            </a:r>
            <a:r>
              <a:rPr lang="en-US" altLang="ja-JP" sz="1800" dirty="0" smtClean="0"/>
              <a:t> (~10</a:t>
            </a:r>
            <a:r>
              <a:rPr lang="en-US" altLang="ja-JP" sz="1800" baseline="30000" dirty="0" smtClean="0"/>
              <a:t>10</a:t>
            </a:r>
            <a:r>
              <a:rPr lang="en-US" altLang="ja-JP" sz="1800" dirty="0" smtClean="0"/>
              <a:t> K)</a:t>
            </a:r>
            <a:endParaRPr lang="en-US" altLang="ja-JP" sz="2600" dirty="0"/>
          </a:p>
          <a:p>
            <a:pPr>
              <a:defRPr/>
            </a:pPr>
            <a:r>
              <a:rPr lang="en-US" altLang="ja-JP" sz="2800" dirty="0" smtClean="0"/>
              <a:t>N</a:t>
            </a:r>
            <a:r>
              <a:rPr lang="en-US" altLang="ja-JP" sz="2800" dirty="0" smtClean="0"/>
              <a:t>o </a:t>
            </a:r>
            <a:r>
              <a:rPr lang="en-US" altLang="ja-JP" sz="2800" dirty="0"/>
              <a:t>internal heat </a:t>
            </a:r>
            <a:r>
              <a:rPr lang="en-US" altLang="ja-JP" sz="2800" dirty="0" smtClean="0"/>
              <a:t>source</a:t>
            </a:r>
          </a:p>
          <a:p>
            <a:pPr lvl="1">
              <a:defRPr/>
            </a:pPr>
            <a:r>
              <a:rPr lang="en-US" altLang="ja-JP" sz="2600" dirty="0" smtClean="0"/>
              <a:t>Emitting thermal energy by neutrinos</a:t>
            </a:r>
            <a:endParaRPr lang="en-US" altLang="ja-JP" sz="1800" dirty="0"/>
          </a:p>
          <a:p>
            <a:pPr lvl="1">
              <a:defRPr/>
            </a:pPr>
            <a:r>
              <a:rPr lang="en-US" altLang="ja-JP" sz="2400" dirty="0"/>
              <a:t>Isolated </a:t>
            </a:r>
            <a:r>
              <a:rPr lang="en-US" altLang="ja-JP" sz="2400" dirty="0" smtClean="0"/>
              <a:t>compact star </a:t>
            </a:r>
            <a:r>
              <a:rPr lang="en-US" altLang="ja-JP" sz="2400" dirty="0"/>
              <a:t>only cools down</a:t>
            </a:r>
            <a:r>
              <a:rPr lang="en-US" altLang="ja-JP" sz="2400" dirty="0" smtClean="0"/>
              <a:t>.</a:t>
            </a:r>
          </a:p>
          <a:p>
            <a:pPr lvl="2">
              <a:defRPr/>
            </a:pPr>
            <a:r>
              <a:rPr lang="en-US" altLang="ja-JP" sz="2200" i="1" dirty="0" smtClean="0"/>
              <a:t>t</a:t>
            </a:r>
            <a:r>
              <a:rPr lang="en-US" altLang="ja-JP" sz="2200" dirty="0" smtClean="0"/>
              <a:t> &lt; 10</a:t>
            </a:r>
            <a:r>
              <a:rPr lang="en-US" altLang="ja-JP" sz="2200" baseline="30000" dirty="0" smtClean="0"/>
              <a:t>5</a:t>
            </a:r>
            <a:r>
              <a:rPr lang="en-US" altLang="ja-JP" sz="2200" dirty="0" smtClean="0"/>
              <a:t> </a:t>
            </a:r>
            <a:r>
              <a:rPr lang="en-US" altLang="ja-JP" sz="2200" dirty="0" err="1" smtClean="0"/>
              <a:t>yr</a:t>
            </a:r>
            <a:r>
              <a:rPr lang="en-US" altLang="ja-JP" sz="2200" dirty="0" smtClean="0"/>
              <a:t>: Neutrino</a:t>
            </a:r>
          </a:p>
          <a:p>
            <a:pPr lvl="2">
              <a:defRPr/>
            </a:pPr>
            <a:r>
              <a:rPr lang="en-US" altLang="ja-JP" sz="2200" i="1" dirty="0" smtClean="0"/>
              <a:t>t</a:t>
            </a:r>
            <a:r>
              <a:rPr lang="en-US" altLang="ja-JP" sz="2200" dirty="0" smtClean="0"/>
              <a:t> &gt; 10</a:t>
            </a:r>
            <a:r>
              <a:rPr lang="en-US" altLang="ja-JP" sz="2200" baseline="30000" dirty="0" smtClean="0"/>
              <a:t>5</a:t>
            </a:r>
            <a:r>
              <a:rPr lang="en-US" altLang="ja-JP" sz="2200" dirty="0" smtClean="0"/>
              <a:t> </a:t>
            </a:r>
            <a:r>
              <a:rPr lang="en-US" altLang="ja-JP" sz="2200" dirty="0" err="1" smtClean="0"/>
              <a:t>yr</a:t>
            </a:r>
            <a:r>
              <a:rPr lang="en-US" altLang="ja-JP" sz="2200" dirty="0" smtClean="0"/>
              <a:t>: Photon</a:t>
            </a:r>
          </a:p>
        </p:txBody>
      </p:sp>
      <p:pic>
        <p:nvPicPr>
          <p:cNvPr id="5" name="Picture 5" descr="star-evol-to-ns-0-en-tri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14" y="2211849"/>
            <a:ext cx="3908425" cy="40345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078886" y="5964381"/>
            <a:ext cx="197715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 smtClean="0">
                <a:solidFill>
                  <a:schemeClr val="bg1"/>
                </a:solidFill>
              </a:rPr>
              <a:t>Compact Star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Cooling of Compact Stars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ja-JP" sz="2400" dirty="0"/>
              <a:t>The cooling process of </a:t>
            </a:r>
            <a:r>
              <a:rPr lang="en-US" altLang="ja-JP" sz="2400" dirty="0" smtClean="0"/>
              <a:t>compact stars </a:t>
            </a:r>
            <a:r>
              <a:rPr lang="en-US" altLang="ja-JP" sz="2400" dirty="0"/>
              <a:t>corresponds the internal matter state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ja-JP" dirty="0">
                <a:solidFill>
                  <a:schemeClr val="accent5"/>
                </a:solidFill>
              </a:rPr>
              <a:t>Normal nuclear matter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ja-JP" dirty="0">
                <a:solidFill>
                  <a:srgbClr val="00B0F0"/>
                </a:solidFill>
                <a:latin typeface="Symbol" pitchFamily="18" charset="2"/>
              </a:rPr>
              <a:t>p</a:t>
            </a:r>
            <a:r>
              <a:rPr lang="en-US" altLang="ja-JP" dirty="0">
                <a:solidFill>
                  <a:srgbClr val="00B0F0"/>
                </a:solidFill>
              </a:rPr>
              <a:t> condensation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ja-JP" dirty="0">
                <a:solidFill>
                  <a:srgbClr val="00B0F0"/>
                </a:solidFill>
              </a:rPr>
              <a:t>K condensation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ja-JP" dirty="0">
                <a:solidFill>
                  <a:srgbClr val="00B0F0"/>
                </a:solidFill>
              </a:rPr>
              <a:t>Quark matter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ja-JP" dirty="0" err="1"/>
              <a:t>Superfluidity</a:t>
            </a:r>
            <a:endParaRPr lang="en-US" altLang="ja-JP" dirty="0"/>
          </a:p>
          <a:p>
            <a:pPr lvl="1">
              <a:lnSpc>
                <a:spcPct val="80000"/>
              </a:lnSpc>
              <a:buNone/>
              <a:defRPr/>
            </a:pPr>
            <a:r>
              <a:rPr lang="en-US" altLang="ja-JP" dirty="0"/>
              <a:t>	etc…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2400" dirty="0" smtClean="0">
                <a:solidFill>
                  <a:srgbClr val="00B0F0"/>
                </a:solidFill>
              </a:rPr>
              <a:t>Exotic phase </a:t>
            </a:r>
            <a:r>
              <a:rPr lang="en-US" altLang="ja-JP" sz="2400" dirty="0" smtClean="0"/>
              <a:t>appears at higher density, and it cools star rapidly.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2400" dirty="0" smtClean="0"/>
              <a:t>Isolated </a:t>
            </a:r>
            <a:r>
              <a:rPr lang="en-US" altLang="ja-JP" sz="2400" dirty="0" smtClean="0"/>
              <a:t>compact stars </a:t>
            </a:r>
            <a:r>
              <a:rPr lang="en-US" altLang="ja-JP" sz="2400" dirty="0"/>
              <a:t>temperature observation give strict constraints</a:t>
            </a:r>
            <a:r>
              <a:rPr lang="en-US" altLang="ja-JP" sz="2400" dirty="0" smtClean="0"/>
              <a:t>.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Picture 7" descr="NSCool_FU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2300158"/>
            <a:ext cx="3908425" cy="38578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86401" y="6102605"/>
            <a:ext cx="3200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>
                <a:latin typeface="+mn-lt"/>
              </a:rPr>
              <a:t>TN+, </a:t>
            </a:r>
            <a:r>
              <a:rPr lang="en-US" altLang="ja-JP" dirty="0" err="1">
                <a:latin typeface="+mn-lt"/>
              </a:rPr>
              <a:t>PoS</a:t>
            </a:r>
            <a:r>
              <a:rPr lang="en-US" altLang="ja-JP" dirty="0">
                <a:latin typeface="+mn-lt"/>
              </a:rPr>
              <a:t> (NIC-IX) 153, 2006</a:t>
            </a:r>
          </a:p>
        </p:txBody>
      </p:sp>
    </p:spTree>
    <p:extLst>
      <p:ext uri="{BB962C8B-B14F-4D97-AF65-F5344CB8AC3E}">
        <p14:creationId xmlns:p14="http://schemas.microsoft.com/office/powerpoint/2010/main" val="10852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 Phase?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ja-JP" sz="2400" dirty="0" smtClean="0"/>
              <a:t>QCD phase transition in compact star?</a:t>
            </a:r>
          </a:p>
          <a:p>
            <a:pPr lvl="1">
              <a:defRPr/>
            </a:pPr>
            <a:r>
              <a:rPr lang="en-US" altLang="ja-JP" dirty="0" smtClean="0"/>
              <a:t>High density</a:t>
            </a:r>
          </a:p>
          <a:p>
            <a:pPr lvl="1">
              <a:defRPr/>
            </a:pPr>
            <a:r>
              <a:rPr lang="en-US" altLang="ja-JP" dirty="0" smtClean="0"/>
              <a:t>Low temperature</a:t>
            </a:r>
          </a:p>
          <a:p>
            <a:pPr lvl="1">
              <a:defRPr/>
            </a:pPr>
            <a:endParaRPr lang="en-US" altLang="ja-JP" dirty="0"/>
          </a:p>
          <a:p>
            <a:pPr lvl="1">
              <a:defRPr/>
            </a:pPr>
            <a:r>
              <a:rPr lang="en-US" altLang="ja-JP" dirty="0" smtClean="0"/>
              <a:t>Difficult to examine by colliders </a:t>
            </a:r>
          </a:p>
          <a:p>
            <a:pPr lvl="1">
              <a:defRPr/>
            </a:pPr>
            <a:endParaRPr lang="en-US" altLang="ja-JP" dirty="0"/>
          </a:p>
          <a:p>
            <a:pPr>
              <a:defRPr/>
            </a:pPr>
            <a:r>
              <a:rPr lang="en-US" altLang="ja-JP" dirty="0" smtClean="0"/>
              <a:t>Compact Star with quark matter</a:t>
            </a:r>
          </a:p>
          <a:p>
            <a:pPr lvl="1">
              <a:defRPr/>
            </a:pPr>
            <a:r>
              <a:rPr lang="en-US" altLang="ja-JP" dirty="0" smtClean="0"/>
              <a:t>Hybrid star</a:t>
            </a:r>
          </a:p>
          <a:p>
            <a:pPr lvl="1">
              <a:defRPr/>
            </a:pPr>
            <a:r>
              <a:rPr lang="en-US" altLang="ja-JP" dirty="0" smtClean="0"/>
              <a:t>Determining quark phase makes strong constraints to nuclear physics</a:t>
            </a:r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endParaRPr lang="en-US" altLang="ja-JP" dirty="0"/>
          </a:p>
        </p:txBody>
      </p:sp>
      <p:pic>
        <p:nvPicPr>
          <p:cNvPr id="5" name="Picture 6" descr="0211_grandcanyon_3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2984379"/>
            <a:ext cx="3908425" cy="24894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300788" y="5473603"/>
            <a:ext cx="266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/>
              <a:t>http://chandra.harvard.edu </a:t>
            </a:r>
          </a:p>
        </p:txBody>
      </p:sp>
    </p:spTree>
    <p:extLst>
      <p:ext uri="{BB962C8B-B14F-4D97-AF65-F5344CB8AC3E}">
        <p14:creationId xmlns:p14="http://schemas.microsoft.com/office/powerpoint/2010/main" val="15886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Important Observation for Cooling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Cassiopaia</a:t>
            </a:r>
            <a:r>
              <a:rPr kumimoji="1" lang="en-US" altLang="ja-JP" dirty="0" smtClean="0"/>
              <a:t> A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 smtClean="0"/>
              <a:t>Hot, young and heavy</a:t>
            </a:r>
          </a:p>
          <a:p>
            <a:r>
              <a:rPr lang="en-US" altLang="ja-JP" dirty="0" smtClean="0"/>
              <a:t>Isolated compact star with </a:t>
            </a:r>
            <a:r>
              <a:rPr lang="en-US" altLang="ja-JP" dirty="0" smtClean="0"/>
              <a:t>known mass </a:t>
            </a:r>
            <a:r>
              <a:rPr lang="en-US" altLang="ja-JP" dirty="0" smtClean="0"/>
              <a:t>range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3C58 / Vela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kumimoji="1" lang="en-US" altLang="ja-JP" dirty="0" smtClean="0"/>
              <a:t>Cold compact stars</a:t>
            </a:r>
          </a:p>
          <a:p>
            <a:pPr lvl="1"/>
            <a:r>
              <a:rPr lang="en-US" altLang="ja-JP" dirty="0" smtClean="0"/>
              <a:t>Older than </a:t>
            </a:r>
            <a:r>
              <a:rPr lang="en-US" altLang="ja-JP" dirty="0" err="1" smtClean="0"/>
              <a:t>Cas</a:t>
            </a:r>
            <a:r>
              <a:rPr lang="en-US" altLang="ja-JP" dirty="0" smtClean="0"/>
              <a:t> A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Lower temperature</a:t>
            </a:r>
            <a:endParaRPr kumimoji="1" lang="en-US" altLang="ja-JP" dirty="0" smtClean="0"/>
          </a:p>
          <a:p>
            <a:r>
              <a:rPr lang="en-US" altLang="ja-JP" dirty="0" smtClean="0"/>
              <a:t>Isolated compact stars</a:t>
            </a:r>
          </a:p>
          <a:p>
            <a:pPr marL="457200" lvl="1" indent="0">
              <a:buNone/>
            </a:pPr>
            <a:r>
              <a:rPr kumimoji="1" lang="en-US" altLang="ja-JP" dirty="0" smtClean="0"/>
              <a:t>(mass range </a:t>
            </a:r>
            <a:r>
              <a:rPr lang="en-US" altLang="ja-JP" dirty="0" smtClean="0"/>
              <a:t>unknown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/>
          </a:p>
        </p:txBody>
      </p:sp>
      <p:sp>
        <p:nvSpPr>
          <p:cNvPr id="10" name="右中かっこ 9"/>
          <p:cNvSpPr/>
          <p:nvPr/>
        </p:nvSpPr>
        <p:spPr>
          <a:xfrm rot="5400000">
            <a:off x="4361878" y="1762428"/>
            <a:ext cx="560439" cy="7064480"/>
          </a:xfrm>
          <a:prstGeom prst="rightBrac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1416" y="5648632"/>
            <a:ext cx="804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Should be explained by a single model</a:t>
            </a:r>
            <a:r>
              <a:rPr lang="en-US" altLang="ja-JP" sz="2400" dirty="0"/>
              <a:t>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555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Cassiopeia A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half" idx="1"/>
          </p:nvPr>
        </p:nvSpPr>
        <p:spPr>
          <a:xfrm>
            <a:off x="-1" y="1571612"/>
            <a:ext cx="5112327" cy="2376933"/>
          </a:xfrm>
        </p:spPr>
        <p:txBody>
          <a:bodyPr>
            <a:noAutofit/>
          </a:bodyPr>
          <a:lstStyle/>
          <a:p>
            <a:r>
              <a:rPr kumimoji="1" lang="en-US" altLang="ja-JP" sz="2000" dirty="0" smtClean="0"/>
              <a:t>Supernova remnant ~1680</a:t>
            </a:r>
          </a:p>
          <a:p>
            <a:pPr lvl="1"/>
            <a:r>
              <a:rPr lang="en-US" altLang="ja-JP" sz="1800" dirty="0" smtClean="0"/>
              <a:t>Central source has been observed by </a:t>
            </a:r>
            <a:r>
              <a:rPr lang="en-US" altLang="ja-JP" sz="1800" i="1" dirty="0" smtClean="0"/>
              <a:t>Chandra</a:t>
            </a:r>
            <a:endParaRPr kumimoji="1" lang="en-US" altLang="ja-JP" sz="1800" dirty="0" smtClean="0"/>
          </a:p>
          <a:p>
            <a:r>
              <a:rPr kumimoji="1" lang="en-US" altLang="ja-JP" sz="2000" dirty="0" smtClean="0"/>
              <a:t>Ho &amp; </a:t>
            </a:r>
            <a:r>
              <a:rPr kumimoji="1" lang="en-US" altLang="ja-JP" sz="2000" dirty="0" err="1" smtClean="0"/>
              <a:t>Heinke</a:t>
            </a:r>
            <a:r>
              <a:rPr kumimoji="1" lang="en-US" altLang="ja-JP" sz="2000" dirty="0" smtClean="0"/>
              <a:t> </a:t>
            </a:r>
            <a:endParaRPr lang="en-US" altLang="ja-JP" sz="2000" dirty="0" smtClean="0"/>
          </a:p>
          <a:p>
            <a:pPr algn="r">
              <a:buNone/>
            </a:pPr>
            <a:r>
              <a:rPr kumimoji="1" lang="en-US" altLang="ja-JP" sz="2000" dirty="0" smtClean="0"/>
              <a:t>		Nature 462, 71 (2009)</a:t>
            </a:r>
          </a:p>
          <a:p>
            <a:pPr lvl="1"/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2.4</a:t>
            </a:r>
            <a:r>
              <a:rPr lang="en-US" altLang="ja-JP" sz="1800" dirty="0" smtClean="0"/>
              <a:t> </a:t>
            </a:r>
            <a:r>
              <a:rPr lang="en-US" altLang="ja-JP" sz="1800" i="1" dirty="0" smtClean="0"/>
              <a:t>M</a:t>
            </a:r>
            <a:r>
              <a:rPr lang="en-US" altLang="ja-JP" sz="1800" baseline="-25000" dirty="0" smtClean="0">
                <a:latin typeface="Wingdings 2" pitchFamily="18" charset="2"/>
              </a:rPr>
              <a:t>8</a:t>
            </a:r>
            <a:r>
              <a:rPr lang="en-US" altLang="ja-JP" sz="1800" dirty="0" smtClean="0"/>
              <a:t>&gt;</a:t>
            </a:r>
            <a:r>
              <a:rPr lang="en-US" altLang="ja-JP" sz="1800" i="1" dirty="0" smtClean="0"/>
              <a:t>M</a:t>
            </a:r>
            <a:r>
              <a:rPr lang="en-US" altLang="ja-JP" sz="1800" dirty="0" smtClean="0"/>
              <a:t>&gt;</a:t>
            </a:r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1.5</a:t>
            </a:r>
            <a:r>
              <a:rPr lang="en-US" altLang="ja-JP" sz="1800" dirty="0" smtClean="0"/>
              <a:t> </a:t>
            </a:r>
            <a:r>
              <a:rPr lang="en-US" altLang="ja-JP" sz="1800" i="1" dirty="0" smtClean="0"/>
              <a:t>M</a:t>
            </a:r>
            <a:r>
              <a:rPr lang="en-US" altLang="ja-JP" sz="1800" baseline="-25000" dirty="0" smtClean="0">
                <a:latin typeface="Wingdings 2" pitchFamily="18" charset="2"/>
              </a:rPr>
              <a:t>8</a:t>
            </a:r>
          </a:p>
          <a:p>
            <a:pPr lvl="1"/>
            <a:r>
              <a:rPr kumimoji="1"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1.75x10</a:t>
            </a:r>
            <a:r>
              <a:rPr kumimoji="1" lang="en-US" altLang="ja-JP" sz="1800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</a:t>
            </a:r>
            <a:r>
              <a:rPr kumimoji="1"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kumimoji="1" lang="en-US" altLang="ja-JP" sz="1800" dirty="0" smtClean="0"/>
              <a:t>K&gt; </a:t>
            </a:r>
            <a:r>
              <a:rPr kumimoji="1" lang="en-US" altLang="ja-JP" sz="1800" i="1" dirty="0" smtClean="0"/>
              <a:t>T</a:t>
            </a:r>
            <a:r>
              <a:rPr kumimoji="1" lang="en-US" altLang="ja-JP" sz="1800" baseline="-25000" dirty="0" smtClean="0"/>
              <a:t>eff</a:t>
            </a:r>
            <a:r>
              <a:rPr kumimoji="1" lang="en-US" altLang="ja-JP" sz="1800" dirty="0" smtClean="0"/>
              <a:t> &gt;</a:t>
            </a:r>
            <a:r>
              <a:rPr lang="en-US" altLang="ja-JP" sz="1800" dirty="0" smtClean="0"/>
              <a:t> </a:t>
            </a:r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1.56x10</a:t>
            </a:r>
            <a:r>
              <a:rPr lang="en-US" altLang="ja-JP" sz="1800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</a:t>
            </a:r>
            <a:r>
              <a:rPr lang="en-US" altLang="ja-JP" sz="1800" dirty="0" smtClean="0"/>
              <a:t> K</a:t>
            </a:r>
          </a:p>
        </p:txBody>
      </p:sp>
      <p:pic>
        <p:nvPicPr>
          <p:cNvPr id="6" name="コンテンツ プレースホルダ 5" descr="f3-wback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56162" y="3896589"/>
            <a:ext cx="2961411" cy="2961411"/>
          </a:xfrm>
        </p:spPr>
      </p:pic>
      <p:sp>
        <p:nvSpPr>
          <p:cNvPr id="2" name="テキスト ボックス 1"/>
          <p:cNvSpPr txBox="1"/>
          <p:nvPr/>
        </p:nvSpPr>
        <p:spPr>
          <a:xfrm>
            <a:off x="5517573" y="6499895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Nature 462, 71 (2009)</a:t>
            </a:r>
            <a:endParaRPr kumimoji="1" lang="ja-JP" altLang="en-US" sz="1400" dirty="0"/>
          </a:p>
        </p:txBody>
      </p:sp>
      <p:pic>
        <p:nvPicPr>
          <p:cNvPr id="8" name="コンテンツ プレースホルダ 5" descr="casacool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0925" y="1833261"/>
            <a:ext cx="2944702" cy="294025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円/楕円 3"/>
          <p:cNvSpPr/>
          <p:nvPr/>
        </p:nvSpPr>
        <p:spPr>
          <a:xfrm>
            <a:off x="6655072" y="2174757"/>
            <a:ext cx="592282" cy="4364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297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Cassiopeia A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645836"/>
          </a:xfrm>
        </p:spPr>
        <p:txBody>
          <a:bodyPr>
            <a:normAutofit fontScale="92500"/>
          </a:bodyPr>
          <a:lstStyle/>
          <a:p>
            <a:r>
              <a:rPr kumimoji="1" lang="en-US" altLang="ja-JP" sz="2800" dirty="0" smtClean="0"/>
              <a:t>Hot &amp; Heavy Compact Star</a:t>
            </a:r>
          </a:p>
          <a:p>
            <a:pPr lvl="1"/>
            <a:r>
              <a:rPr kumimoji="1" lang="en-US" altLang="ja-JP" sz="2400" i="1" dirty="0" smtClean="0"/>
              <a:t>M</a:t>
            </a:r>
            <a:r>
              <a:rPr kumimoji="1" lang="en-US" altLang="ja-JP" sz="2400" baseline="-25000" dirty="0" smtClean="0"/>
              <a:t>Cas A</a:t>
            </a:r>
            <a:r>
              <a:rPr kumimoji="1" lang="en-US" altLang="ja-JP" sz="2400" dirty="0" smtClean="0"/>
              <a:t> &gt; </a:t>
            </a:r>
            <a:r>
              <a:rPr kumimoji="1"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1.5 </a:t>
            </a:r>
            <a:r>
              <a:rPr kumimoji="1" lang="en-US" altLang="ja-JP" sz="2400" i="1" dirty="0" smtClean="0"/>
              <a:t>M</a:t>
            </a:r>
            <a:r>
              <a:rPr kumimoji="1" lang="en-US" altLang="ja-JP" sz="2400" baseline="-25000" dirty="0" smtClean="0">
                <a:latin typeface="Wingdings 2" pitchFamily="18" charset="2"/>
              </a:rPr>
              <a:t>8</a:t>
            </a:r>
          </a:p>
          <a:p>
            <a:pPr lvl="1"/>
            <a:r>
              <a:rPr lang="en-US" altLang="ja-JP" sz="2400" dirty="0" smtClean="0"/>
              <a:t>Having large central density</a:t>
            </a:r>
          </a:p>
          <a:p>
            <a:pPr lvl="1"/>
            <a:r>
              <a:rPr lang="en-US" altLang="ja-JP" sz="2400" dirty="0" smtClean="0"/>
              <a:t>Keeping warm (comparing with its age)</a:t>
            </a:r>
          </a:p>
          <a:p>
            <a:endParaRPr lang="en-US" altLang="ja-JP" sz="2800" dirty="0" smtClean="0"/>
          </a:p>
          <a:p>
            <a:r>
              <a:rPr lang="en-US" altLang="ja-JP" sz="2800" dirty="0"/>
              <a:t>T</a:t>
            </a:r>
            <a:r>
              <a:rPr lang="en-US" altLang="ja-JP" sz="2800" dirty="0" smtClean="0"/>
              <a:t>he mass of </a:t>
            </a:r>
            <a:r>
              <a:rPr lang="en-US" altLang="ja-JP" sz="2800" dirty="0" err="1" smtClean="0"/>
              <a:t>Cas</a:t>
            </a:r>
            <a:r>
              <a:rPr lang="en-US" altLang="ja-JP" sz="2800" dirty="0" smtClean="0"/>
              <a:t> A?</a:t>
            </a:r>
            <a:endParaRPr kumimoji="1" lang="en-US" altLang="ja-JP" sz="2800" dirty="0" smtClean="0"/>
          </a:p>
          <a:p>
            <a:pPr lvl="1"/>
            <a:r>
              <a:rPr lang="en-US" altLang="ja-JP" sz="2400" dirty="0" err="1" smtClean="0"/>
              <a:t>Cas</a:t>
            </a:r>
            <a:r>
              <a:rPr lang="en-US" altLang="ja-JP" sz="2400" dirty="0" smtClean="0"/>
              <a:t> A is a standard neutron star, cooled other are much heavier.</a:t>
            </a:r>
          </a:p>
          <a:p>
            <a:pPr lvl="1">
              <a:buNone/>
            </a:pPr>
            <a:r>
              <a:rPr lang="en-US" altLang="ja-JP" sz="2400" dirty="0" smtClean="0"/>
              <a:t>			</a:t>
            </a:r>
            <a:r>
              <a:rPr lang="ja-JP" altLang="en-US" sz="2400" dirty="0" smtClean="0"/>
              <a:t>⇒ </a:t>
            </a:r>
            <a:r>
              <a:rPr lang="en-US" altLang="ja-JP" sz="2400" dirty="0" smtClean="0"/>
              <a:t>Conflict with other mass observation</a:t>
            </a:r>
            <a:r>
              <a:rPr lang="en-US" altLang="ja-JP" sz="2400" dirty="0"/>
              <a:t>s</a:t>
            </a:r>
            <a:endParaRPr lang="en-US" altLang="ja-JP" sz="2400" dirty="0" smtClean="0"/>
          </a:p>
          <a:p>
            <a:pPr lvl="1"/>
            <a:r>
              <a:rPr kumimoji="1" lang="en-US" altLang="ja-JP" sz="2400" dirty="0" err="1" smtClean="0"/>
              <a:t>Cas</a:t>
            </a:r>
            <a:r>
              <a:rPr kumimoji="1" lang="en-US" altLang="ja-JP" sz="2400" dirty="0" smtClean="0"/>
              <a:t> A is heavy, and has an exotic phase, but not cooled down</a:t>
            </a:r>
            <a:endParaRPr lang="en-US" altLang="ja-JP" sz="2400" dirty="0" smtClean="0"/>
          </a:p>
          <a:p>
            <a:pPr lvl="1">
              <a:buNone/>
            </a:pPr>
            <a:r>
              <a:rPr lang="en-US" altLang="ja-JP" sz="2400" dirty="0" smtClean="0"/>
              <a:t>			</a:t>
            </a:r>
            <a:r>
              <a:rPr lang="ja-JP" altLang="en-US" sz="2400" dirty="0" smtClean="0"/>
              <a:t>⇒ </a:t>
            </a:r>
            <a:r>
              <a:rPr lang="en-US" altLang="ja-JP" sz="2400" dirty="0" smtClean="0"/>
              <a:t>Color Superconductivity in </a:t>
            </a:r>
            <a:r>
              <a:rPr lang="en-US" altLang="ja-JP" sz="2400" dirty="0"/>
              <a:t>q</a:t>
            </a:r>
            <a:r>
              <a:rPr lang="en-US" altLang="ja-JP" sz="2400" dirty="0" smtClean="0"/>
              <a:t>uark phase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361209" y="5278582"/>
            <a:ext cx="7325591" cy="115081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6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Cassiopeia A</a:t>
            </a:r>
            <a:br>
              <a:rPr kumimoji="1" lang="en-US" altLang="ja-JP" dirty="0" smtClean="0"/>
            </a:br>
            <a:r>
              <a:rPr kumimoji="1" lang="en-US" altLang="ja-JP" dirty="0" smtClean="0"/>
              <a:t>Rapid Cooling?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err="1" smtClean="0"/>
              <a:t>Heinke</a:t>
            </a:r>
            <a:r>
              <a:rPr kumimoji="1" lang="en-US" altLang="ja-JP" dirty="0" smtClean="0"/>
              <a:t> &amp; Ho (2010) reported rapid temperature drop</a:t>
            </a:r>
          </a:p>
          <a:p>
            <a:pPr marL="457200" lvl="1" indent="0">
              <a:buNone/>
            </a:pPr>
            <a:r>
              <a:rPr lang="en-US" altLang="ja-JP" dirty="0" smtClean="0"/>
              <a:t>(</a:t>
            </a:r>
            <a:r>
              <a:rPr lang="en-US" altLang="ja-JP" dirty="0" err="1" smtClean="0"/>
              <a:t>ApJL</a:t>
            </a:r>
            <a:r>
              <a:rPr lang="en-US" altLang="ja-JP" dirty="0" smtClean="0"/>
              <a:t>, 719, L167)</a:t>
            </a:r>
            <a:endParaRPr lang="en-US" altLang="ja-JP" dirty="0"/>
          </a:p>
          <a:p>
            <a:pPr lvl="1"/>
            <a:r>
              <a:rPr lang="en-US" altLang="ja-JP" dirty="0" smtClean="0"/>
              <a:t>Neutron </a:t>
            </a:r>
            <a:r>
              <a:rPr lang="en-US" altLang="ja-JP" dirty="0" err="1" smtClean="0"/>
              <a:t>superfluidity</a:t>
            </a:r>
            <a:r>
              <a:rPr lang="en-US" altLang="ja-JP" dirty="0" smtClean="0"/>
              <a:t> can fit observations</a:t>
            </a:r>
          </a:p>
          <a:p>
            <a:pPr lvl="2"/>
            <a:r>
              <a:rPr lang="en-US" altLang="ja-JP" b="1" u="sng" dirty="0" smtClean="0"/>
              <a:t>TN+(2013) </a:t>
            </a:r>
            <a:r>
              <a:rPr lang="en-US" altLang="ja-JP" sz="1700" b="1" u="sng" dirty="0"/>
              <a:t>(</a:t>
            </a:r>
            <a:r>
              <a:rPr lang="en-US" altLang="ja-JP" sz="1700" b="1" u="sng" dirty="0" err="1"/>
              <a:t>ApJ</a:t>
            </a:r>
            <a:r>
              <a:rPr lang="en-US" altLang="ja-JP" sz="1700" b="1" u="sng" dirty="0"/>
              <a:t>, </a:t>
            </a:r>
            <a:r>
              <a:rPr lang="en-US" altLang="ja-JP" sz="1700" b="1" u="sng" dirty="0" smtClean="0"/>
              <a:t>765,1)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Shternin</a:t>
            </a:r>
            <a:r>
              <a:rPr lang="en-US" altLang="ja-JP" dirty="0" smtClean="0"/>
              <a:t>+(2011)</a:t>
            </a:r>
            <a:r>
              <a:rPr lang="en-US" altLang="ja-JP" sz="1700" dirty="0" smtClean="0"/>
              <a:t> </a:t>
            </a:r>
            <a:r>
              <a:rPr lang="en-US" altLang="ja-JP" sz="1700" dirty="0"/>
              <a:t>(MNRAS, </a:t>
            </a:r>
            <a:r>
              <a:rPr lang="en-US" altLang="ja-JP" sz="1700" dirty="0" smtClean="0"/>
              <a:t>412, L108)</a:t>
            </a:r>
            <a:r>
              <a:rPr lang="en-US" altLang="ja-JP" dirty="0" smtClean="0"/>
              <a:t> </a:t>
            </a:r>
            <a:r>
              <a:rPr lang="en-US" altLang="ja-JP" dirty="0"/>
              <a:t>etc</a:t>
            </a:r>
            <a:r>
              <a:rPr lang="en-US" altLang="ja-JP" dirty="0" smtClean="0"/>
              <a:t>…</a:t>
            </a:r>
          </a:p>
          <a:p>
            <a:r>
              <a:rPr lang="en-US" altLang="ja-JP" dirty="0" smtClean="0"/>
              <a:t>Re-analysis of observational data</a:t>
            </a:r>
          </a:p>
          <a:p>
            <a:pPr lvl="1"/>
            <a:r>
              <a:rPr kumimoji="1" lang="en-US" altLang="ja-JP" dirty="0" err="1" smtClean="0"/>
              <a:t>Elshamouty</a:t>
            </a:r>
            <a:r>
              <a:rPr kumimoji="1" lang="en-US" altLang="ja-JP" dirty="0" smtClean="0"/>
              <a:t> et al. (2013)</a:t>
            </a:r>
          </a:p>
          <a:p>
            <a:pPr marL="914400" lvl="2" indent="0">
              <a:buNone/>
            </a:pPr>
            <a:r>
              <a:rPr lang="en-US" altLang="ja-JP" dirty="0" smtClean="0"/>
              <a:t>(</a:t>
            </a:r>
            <a:r>
              <a:rPr lang="en-US" altLang="ja-JP" dirty="0" err="1" smtClean="0"/>
              <a:t>ApJ</a:t>
            </a:r>
            <a:r>
              <a:rPr lang="en-US" altLang="ja-JP" dirty="0" smtClean="0"/>
              <a:t>, 777, 22)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Temperature drop is a bit slower</a:t>
            </a:r>
          </a:p>
          <a:p>
            <a:pPr lvl="1"/>
            <a:r>
              <a:rPr kumimoji="1" lang="en-US" altLang="ja-JP" dirty="0" err="1" smtClean="0"/>
              <a:t>Posselt</a:t>
            </a:r>
            <a:r>
              <a:rPr kumimoji="1" lang="en-US" altLang="ja-JP" dirty="0" smtClean="0"/>
              <a:t> et al. (2013)</a:t>
            </a:r>
          </a:p>
          <a:p>
            <a:pPr marL="914400" lvl="2" indent="0">
              <a:buNone/>
            </a:pPr>
            <a:r>
              <a:rPr lang="en-US" altLang="ja-JP" dirty="0" smtClean="0"/>
              <a:t>(</a:t>
            </a:r>
            <a:r>
              <a:rPr lang="en-US" altLang="ja-JP" dirty="0" err="1" smtClean="0"/>
              <a:t>ApJ</a:t>
            </a:r>
            <a:r>
              <a:rPr lang="en-US" altLang="ja-JP" dirty="0" smtClean="0"/>
              <a:t>, 779, 186)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No statistically significant temperature drop</a:t>
            </a:r>
          </a:p>
          <a:p>
            <a:pPr lvl="2"/>
            <a:r>
              <a:rPr lang="en-US" altLang="ja-JP" dirty="0" smtClean="0"/>
              <a:t>Contamination of detectors?</a:t>
            </a:r>
            <a:endParaRPr kumimoji="1"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The rapid cooling is question under debate.</a:t>
            </a:r>
          </a:p>
          <a:p>
            <a:r>
              <a:rPr kumimoji="1" lang="en-US" altLang="ja-JP" dirty="0" smtClean="0"/>
              <a:t>Here, we focus onto the mass and temperature (not drop)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0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1_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2_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3_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5.xml><?xml version="1.0" encoding="utf-8"?>
<a:theme xmlns:a="http://schemas.openxmlformats.org/drawingml/2006/main" name="4_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E94C1726CC58F4A8C53963C21C47938" ma:contentTypeVersion="0" ma:contentTypeDescription="新しいドキュメントを作成します。" ma:contentTypeScope="" ma:versionID="0fde502eed077da625906fa0a68461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6c6b34218566b9770acc39bd5268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1ED849-0E10-411E-B843-F8202B6031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116D6E-EFF3-40C6-AF0D-FB8A2658859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BE5CE4-D0B1-4D7A-913C-EA724C6F44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飛行機雲</Template>
  <TotalTime>4386</TotalTime>
  <Words>1282</Words>
  <Application>Microsoft Office PowerPoint</Application>
  <PresentationFormat>画面に合わせる (4:3)</PresentationFormat>
  <Paragraphs>340</Paragraphs>
  <Slides>26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26</vt:i4>
      </vt:variant>
    </vt:vector>
  </HeadingPairs>
  <TitlesOfParts>
    <vt:vector size="42" baseType="lpstr">
      <vt:lpstr>Arial Unicode MS</vt:lpstr>
      <vt:lpstr>HG明朝B</vt:lpstr>
      <vt:lpstr>ＭＳ Ｐゴシック</vt:lpstr>
      <vt:lpstr>Arial</vt:lpstr>
      <vt:lpstr>Calibri</vt:lpstr>
      <vt:lpstr>Cambria Math</vt:lpstr>
      <vt:lpstr>Century Gothic</vt:lpstr>
      <vt:lpstr>Symbol</vt:lpstr>
      <vt:lpstr>Times New Roman</vt:lpstr>
      <vt:lpstr>Wingdings</vt:lpstr>
      <vt:lpstr>Wingdings 2</vt:lpstr>
      <vt:lpstr>飛行機雲</vt:lpstr>
      <vt:lpstr>1_飛行機雲</vt:lpstr>
      <vt:lpstr>2_飛行機雲</vt:lpstr>
      <vt:lpstr>3_飛行機雲</vt:lpstr>
      <vt:lpstr>4_飛行機雲</vt:lpstr>
      <vt:lpstr>Cooling of Compact Stars with Color Superconducting Quark Matter</vt:lpstr>
      <vt:lpstr>Background</vt:lpstr>
      <vt:lpstr>Thermal History of Compact Stars</vt:lpstr>
      <vt:lpstr>Cooling of Compact Stars</vt:lpstr>
      <vt:lpstr>Quark Phase?</vt:lpstr>
      <vt:lpstr>Important Observation for Cooling</vt:lpstr>
      <vt:lpstr>Cassiopeia A</vt:lpstr>
      <vt:lpstr>Cassiopeia A</vt:lpstr>
      <vt:lpstr>Cassiopeia A Rapid Cooling?</vt:lpstr>
      <vt:lpstr>Cooling Calculation of Compact Stars</vt:lpstr>
      <vt:lpstr>Motivation</vt:lpstr>
      <vt:lpstr>Models</vt:lpstr>
      <vt:lpstr>Mixed Phase</vt:lpstr>
      <vt:lpstr>Color Superconductivity (CSC)</vt:lpstr>
      <vt:lpstr>CSC Threshold</vt:lpstr>
      <vt:lpstr>Star Structure</vt:lpstr>
      <vt:lpstr>Results &amp; Discussions</vt:lpstr>
      <vt:lpstr>Results</vt:lpstr>
      <vt:lpstr>Results</vt:lpstr>
      <vt:lpstr>2M8 Compact Stars</vt:lpstr>
      <vt:lpstr>EoS for 2M8 Compact Stars (2M8CS-EoS)</vt:lpstr>
      <vt:lpstr>Cooling Processes</vt:lpstr>
      <vt:lpstr>Cooling Models</vt:lpstr>
      <vt:lpstr>Cooling Results with 2M8CS-EoS</vt:lpstr>
      <vt:lpstr>Cooling Results with 2M8CS-EoS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Evolution of Compact Stars with Color Superconducting Quark Matter</dc:title>
  <dc:creator>野田常雄</dc:creator>
  <cp:lastModifiedBy>常雄</cp:lastModifiedBy>
  <cp:revision>87</cp:revision>
  <cp:lastPrinted>2014-03-21T14:53:43Z</cp:lastPrinted>
  <dcterms:created xsi:type="dcterms:W3CDTF">2014-03-17T07:39:41Z</dcterms:created>
  <dcterms:modified xsi:type="dcterms:W3CDTF">2014-10-20T15:08:11Z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0x010100CE94C1726CC58F4A8C53963C21C47938</vt:lpwstr>
  </property>
  <property fmtid="{D5CDD505-2E9C-101B-9397-08002B2CF9AE}" pid="3" name="IsMyDocuments">
    <vt:bool>true</vt:bool>
  </property>
</Properties>
</file>