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21"/>
  </p:notesMasterIdLst>
  <p:sldIdLst>
    <p:sldId id="256" r:id="rId2"/>
    <p:sldId id="284" r:id="rId3"/>
    <p:sldId id="276" r:id="rId4"/>
    <p:sldId id="257" r:id="rId5"/>
    <p:sldId id="278" r:id="rId6"/>
    <p:sldId id="286" r:id="rId7"/>
    <p:sldId id="268" r:id="rId8"/>
    <p:sldId id="262" r:id="rId9"/>
    <p:sldId id="260" r:id="rId10"/>
    <p:sldId id="261" r:id="rId11"/>
    <p:sldId id="263" r:id="rId12"/>
    <p:sldId id="283" r:id="rId13"/>
    <p:sldId id="266" r:id="rId14"/>
    <p:sldId id="287" r:id="rId15"/>
    <p:sldId id="277" r:id="rId16"/>
    <p:sldId id="271" r:id="rId17"/>
    <p:sldId id="265" r:id="rId18"/>
    <p:sldId id="264" r:id="rId19"/>
    <p:sldId id="279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FF47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89" autoAdjust="0"/>
    <p:restoredTop sz="94660"/>
  </p:normalViewPr>
  <p:slideViewPr>
    <p:cSldViewPr snapToGrid="0">
      <p:cViewPr varScale="1">
        <p:scale>
          <a:sx n="80" d="100"/>
          <a:sy n="80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E736A-76B8-4D66-83A8-EB9C2EC0C630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1393B-A6E2-48E6-B3F6-DFDFEAAC2F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45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1393B-A6E2-48E6-B3F6-DFDFEAAC2F5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1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1393B-A6E2-48E6-B3F6-DFDFEAAC2F5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17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86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54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23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450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80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036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325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79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51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12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00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67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21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6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00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16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1E593C7-95A5-46E6-92E7-F707E55300BF}" type="datetimeFigureOut">
              <a:rPr kumimoji="1" lang="ja-JP" altLang="en-US" smtClean="0"/>
              <a:t>2014/10/21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0D15A80-9B20-4EBC-9F23-743DF73D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026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0.png"/><Relationship Id="rId3" Type="http://schemas.openxmlformats.org/officeDocument/2006/relationships/image" Target="../media/image44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440.png"/><Relationship Id="rId5" Type="http://schemas.openxmlformats.org/officeDocument/2006/relationships/image" Target="../media/image46.png"/><Relationship Id="rId10" Type="http://schemas.openxmlformats.org/officeDocument/2006/relationships/image" Target="../media/image430.png"/><Relationship Id="rId4" Type="http://schemas.openxmlformats.org/officeDocument/2006/relationships/image" Target="../media/image45.png"/><Relationship Id="rId9" Type="http://schemas.openxmlformats.org/officeDocument/2006/relationships/image" Target="../media/image420.png"/><Relationship Id="rId14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0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064212" y="5517195"/>
            <a:ext cx="3180945" cy="11165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6617" y="1013152"/>
            <a:ext cx="7772400" cy="1669475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400" dirty="0" smtClean="0"/>
              <a:t>Hybrid condensate</a:t>
            </a:r>
            <a:br>
              <a:rPr kumimoji="1" lang="en-US" altLang="ja-JP" sz="4400" dirty="0" smtClean="0"/>
            </a:br>
            <a:r>
              <a:rPr kumimoji="1" lang="en-US" altLang="ja-JP" sz="4400" dirty="0" smtClean="0"/>
              <a:t>in the external magnetic field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13134" y="2847850"/>
            <a:ext cx="8059366" cy="1655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kumimoji="1" lang="en-US" altLang="ja-JP" sz="3000" dirty="0" smtClean="0">
                <a:solidFill>
                  <a:schemeClr val="tx1"/>
                </a:solidFill>
              </a:rPr>
              <a:t>Kazuya Nishiyama</a:t>
            </a: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Kyoto University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Collaborator: </a:t>
            </a:r>
            <a:r>
              <a:rPr lang="en-US" altLang="ja-JP" dirty="0" err="1" smtClean="0">
                <a:solidFill>
                  <a:schemeClr val="tx1"/>
                </a:solidFill>
              </a:rPr>
              <a:t>Toshitaka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Tatsumi</a:t>
            </a:r>
            <a:r>
              <a:rPr lang="en-US" altLang="ja-JP" dirty="0" smtClean="0">
                <a:solidFill>
                  <a:schemeClr val="tx1"/>
                </a:solidFill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</a:rPr>
              <a:t>Shintaro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Karasawa</a:t>
            </a:r>
            <a:r>
              <a:rPr lang="en-US" altLang="ja-JP" dirty="0" smtClean="0">
                <a:solidFill>
                  <a:schemeClr val="tx1"/>
                </a:solidFill>
              </a:rPr>
              <a:t>, Ryo </a:t>
            </a:r>
            <a:r>
              <a:rPr lang="en-US" altLang="ja-JP" dirty="0" err="1" smtClean="0">
                <a:solidFill>
                  <a:schemeClr val="tx1"/>
                </a:solidFill>
              </a:rPr>
              <a:t>Yoshiike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99611" y="4705756"/>
            <a:ext cx="3300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Quarks and Compact Stars 2014</a:t>
            </a:r>
          </a:p>
          <a:p>
            <a:pPr algn="ctr"/>
            <a:r>
              <a:rPr lang="en-US" altLang="ja-JP" dirty="0" smtClean="0"/>
              <a:t>October 2014, PKU, Beijing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87" y="5719339"/>
            <a:ext cx="2801018" cy="7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7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18"/>
    </mc:Choice>
    <mc:Fallback xmlns="">
      <p:transition spd="slow" advTm="141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149474" y="1215958"/>
            <a:ext cx="8891799" cy="5500816"/>
          </a:xfrm>
          <a:prstGeom prst="roundRect">
            <a:avLst>
              <a:gd name="adj" fmla="val 48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2281316" y="2684457"/>
            <a:ext cx="3269813" cy="7516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09734"/>
            <a:ext cx="7886700" cy="60764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Anomalous Quark density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2274" y="1315115"/>
            <a:ext cx="7886700" cy="714604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Quark</a:t>
            </a:r>
            <a:r>
              <a:rPr kumimoji="1" lang="en-US" altLang="ja-JP" dirty="0" smtClean="0">
                <a:solidFill>
                  <a:schemeClr val="bg1"/>
                </a:solidFill>
              </a:rPr>
              <a:t> Density at T=0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8182" y="4144129"/>
            <a:ext cx="2397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For DCDW</a:t>
            </a:r>
            <a:r>
              <a:rPr lang="ja-JP" altLang="en-US" sz="2000" dirty="0" smtClean="0">
                <a:solidFill>
                  <a:schemeClr val="bg1"/>
                </a:solidFill>
              </a:rPr>
              <a:t>　</a:t>
            </a:r>
            <a:r>
              <a:rPr lang="en-US" altLang="ja-JP" sz="2000" dirty="0" smtClean="0">
                <a:solidFill>
                  <a:schemeClr val="bg1"/>
                </a:solidFill>
              </a:rPr>
              <a:t>(m&gt;q/2)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2274" y="5695118"/>
            <a:ext cx="83774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This ter</a:t>
            </a:r>
            <a:r>
              <a:rPr lang="en-US" altLang="ja-JP" sz="2000" dirty="0" smtClean="0">
                <a:solidFill>
                  <a:schemeClr val="bg1"/>
                </a:solidFill>
              </a:rPr>
              <a:t>m is first order of q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 smtClean="0">
                <a:solidFill>
                  <a:schemeClr val="bg1"/>
                </a:solidFill>
              </a:rPr>
              <a:t>→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q=0 is not </a:t>
            </a:r>
            <a:r>
              <a:rPr lang="en-US" altLang="ja-JP" sz="2000" dirty="0" smtClean="0">
                <a:solidFill>
                  <a:schemeClr val="bg1"/>
                </a:solidFill>
              </a:rPr>
              <a:t>minimum point</a:t>
            </a:r>
          </a:p>
          <a:p>
            <a:r>
              <a:rPr kumimoji="1" lang="ja-JP" altLang="en-US" sz="2000" dirty="0" smtClean="0">
                <a:solidFill>
                  <a:schemeClr val="bg1"/>
                </a:solidFill>
              </a:rPr>
              <a:t>→</a:t>
            </a:r>
            <a:r>
              <a:rPr lang="en-US" altLang="ja-JP" sz="2000" dirty="0" smtClean="0">
                <a:solidFill>
                  <a:schemeClr val="bg1"/>
                </a:solidFill>
              </a:rPr>
              <a:t>Inhomogeneous phase is more favorable than homogeneous broken phase.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38044" y="3381389"/>
            <a:ext cx="355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>
                <a:solidFill>
                  <a:schemeClr val="bg1"/>
                </a:solidFill>
              </a:rPr>
              <a:t>Anomalous Quark Number Density</a:t>
            </a:r>
            <a:r>
              <a:rPr lang="ja-JP" altLang="en-US" dirty="0" smtClean="0">
                <a:solidFill>
                  <a:schemeClr val="bg1"/>
                </a:solidFill>
              </a:rPr>
              <a:t> 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r"/>
            <a:r>
              <a:rPr lang="en-US" altLang="ja-JP" dirty="0" smtClean="0">
                <a:solidFill>
                  <a:schemeClr val="bg1"/>
                </a:solidFill>
              </a:rPr>
              <a:t>by Spectral Asymmetry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826005" y="1724560"/>
                <a:ext cx="5769143" cy="788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kumimoji="1" lang="ja-JP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𝜕𝜇</m:t>
                          </m:r>
                        </m:den>
                      </m:f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e>
                              </m:nary>
                              <m:r>
                                <a:rPr lang="ja-JP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ja-JP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ja-JP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  <m:r>
                                    <a:rPr lang="en-US" altLang="ja-JP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ja-JP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ja-JP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ja-JP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  <m:r>
                                    <a:rPr lang="en-US" altLang="ja-JP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05" y="1724560"/>
                <a:ext cx="5769143" cy="7888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916529" y="4472753"/>
                <a:ext cx="2655471" cy="841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𝑎𝑛𝑜𝑚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ja-JP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29" y="4472753"/>
                <a:ext cx="2655471" cy="8410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6981436" y="3119350"/>
            <a:ext cx="1636977" cy="772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991908" y="4704140"/>
            <a:ext cx="1626506" cy="44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flipH="1" flipV="1">
            <a:off x="6977478" y="2979802"/>
            <a:ext cx="14430" cy="21708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842374" y="4459800"/>
            <a:ext cx="20768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614604" y="426671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  <a:latin typeface="+mn-ea"/>
              </a:rPr>
              <a:t>0</a:t>
            </a:r>
            <a:endParaRPr kumimoji="1" lang="ja-JP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95842" y="4529033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  <a:latin typeface="+mn-ea"/>
              </a:rPr>
              <a:t>q/2-m</a:t>
            </a:r>
            <a:endParaRPr kumimoji="1" lang="ja-JP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65790" y="3726967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  <a:latin typeface="+mn-ea"/>
              </a:rPr>
              <a:t>q/2+m</a:t>
            </a:r>
            <a:endParaRPr kumimoji="1" lang="ja-JP" altLang="en-US" sz="16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6901862" y="3502926"/>
            <a:ext cx="20768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460716" y="329537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  <a:latin typeface="+mn-ea"/>
              </a:rPr>
              <a:t>μ</a:t>
            </a:r>
            <a:endParaRPr kumimoji="1" lang="ja-JP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55518" y="255990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+mn-ea"/>
              </a:rPr>
              <a:t>E</a:t>
            </a:r>
            <a:endParaRPr kumimoji="1" lang="ja-JP" altLang="en-US" dirty="0">
              <a:solidFill>
                <a:schemeClr val="bg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1962305" y="2619838"/>
                <a:ext cx="3907836" cy="841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ja-JP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sgn</m:t>
                          </m:r>
                          <m: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ja-JP" altLang="en-US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305" y="2619838"/>
                <a:ext cx="3907836" cy="8410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4704124" y="801352"/>
            <a:ext cx="43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T.Tatsumi</a:t>
            </a:r>
            <a:r>
              <a:rPr kumimoji="1" lang="en-US" altLang="ja-JP" dirty="0" smtClean="0"/>
              <a:t>, K.N, </a:t>
            </a:r>
            <a:r>
              <a:rPr kumimoji="1" lang="en-US" altLang="ja-JP" dirty="0" err="1" smtClean="0"/>
              <a:t>S.Karasawa</a:t>
            </a:r>
            <a:r>
              <a:rPr lang="en-US" altLang="ja-JP" dirty="0"/>
              <a:t> </a:t>
            </a:r>
            <a:r>
              <a:rPr kumimoji="1" lang="en-US" altLang="ja-JP" dirty="0" smtClean="0"/>
              <a:t>arXiv:1405.2155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78586" y="3958942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chemeClr val="bg1"/>
                </a:solidFill>
              </a:rPr>
              <a:t>A.J.Niemi</a:t>
            </a:r>
            <a:r>
              <a:rPr lang="en-US" altLang="ja-JP" sz="1400" dirty="0">
                <a:solidFill>
                  <a:schemeClr val="bg1"/>
                </a:solidFill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</a:rPr>
              <a:t>(1985)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916529" y="5263077"/>
                <a:ext cx="1686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ja-JP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𝑎𝑛𝑜𝑚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𝑒𝐵𝑞</m:t>
                      </m:r>
                      <m:r>
                        <a:rPr lang="ja-JP" alt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29" y="5263077"/>
                <a:ext cx="168610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0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73"/>
    </mc:Choice>
    <mc:Fallback xmlns="">
      <p:transition spd="slow" advTm="8207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115097" y="939076"/>
            <a:ext cx="8891799" cy="5764992"/>
          </a:xfrm>
          <a:prstGeom prst="roundRect">
            <a:avLst>
              <a:gd name="adj" fmla="val 48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20" y="1998167"/>
            <a:ext cx="5034135" cy="35341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7647" y="222208"/>
            <a:ext cx="7886700" cy="729574"/>
          </a:xfrm>
        </p:spPr>
        <p:txBody>
          <a:bodyPr/>
          <a:lstStyle/>
          <a:p>
            <a:r>
              <a:rPr kumimoji="1" lang="en-US" altLang="ja-JP" dirty="0" smtClean="0"/>
              <a:t>Phase diagram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7976" y="5753961"/>
            <a:ext cx="7546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B=0, the order parameter is real. Homogeneous phase and RKC phase appear.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Weak </a:t>
            </a:r>
            <a:r>
              <a:rPr kumimoji="1" lang="en-US" altLang="ja-JP" dirty="0" smtClean="0">
                <a:solidFill>
                  <a:schemeClr val="bg1"/>
                </a:solidFill>
              </a:rPr>
              <a:t>B, the order parameter is complex but q is small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Strong B, DCDW is favored everywhere.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56797" y="4375562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A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04681" y="4389649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B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48043" y="264934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53612" y="4375562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D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18143" y="2421819"/>
            <a:ext cx="2624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A: Weak DCDW phase</a:t>
            </a:r>
          </a:p>
          <a:p>
            <a:r>
              <a:rPr kumimoji="1" lang="en-US" altLang="ja-JP" sz="2000" dirty="0" smtClean="0">
                <a:solidFill>
                  <a:schemeClr val="bg1"/>
                </a:solidFill>
              </a:rPr>
              <a:t>B: Hybrid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C: Strong DCDW phase</a:t>
            </a:r>
          </a:p>
          <a:p>
            <a:r>
              <a:rPr kumimoji="1" lang="en-US" altLang="ja-JP" sz="2000" dirty="0" smtClean="0">
                <a:solidFill>
                  <a:schemeClr val="bg1"/>
                </a:solidFill>
              </a:rPr>
              <a:t>D Restored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7647" y="1002217"/>
            <a:ext cx="7886700" cy="62916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Phase Diagram at T=0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263428" y="5445071"/>
                <a:ext cx="905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[MeV]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428" y="5445071"/>
                <a:ext cx="905825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6040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 rot="16200000">
                <a:off x="424121" y="3461472"/>
                <a:ext cx="1196866" cy="39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ja-JP" alt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𝑒𝐵</m:t>
                        </m:r>
                      </m:e>
                    </m:rad>
                  </m:oMath>
                </a14:m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[MeV]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4121" y="3461472"/>
                <a:ext cx="1196866" cy="394532"/>
              </a:xfrm>
              <a:prstGeom prst="rect">
                <a:avLst/>
              </a:prstGeom>
              <a:blipFill rotWithShape="0">
                <a:blip r:embed="rId4"/>
                <a:stretch>
                  <a:fillRect t="-4082" r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7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19"/>
    </mc:Choice>
    <mc:Fallback xmlns="">
      <p:transition spd="slow" advTm="8561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149474" y="865254"/>
            <a:ext cx="8891799" cy="5851520"/>
          </a:xfrm>
          <a:prstGeom prst="roundRect">
            <a:avLst>
              <a:gd name="adj" fmla="val 48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79357"/>
            <a:ext cx="7886700" cy="696589"/>
          </a:xfrm>
        </p:spPr>
        <p:txBody>
          <a:bodyPr/>
          <a:lstStyle/>
          <a:p>
            <a:r>
              <a:rPr kumimoji="1" lang="en-US" altLang="ja-JP" dirty="0" smtClean="0"/>
              <a:t>Order Parameter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89" y="4661508"/>
            <a:ext cx="2696256" cy="18928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88" y="1379540"/>
            <a:ext cx="3072338" cy="21506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23" y="1319850"/>
            <a:ext cx="3104111" cy="217287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39" y="4156965"/>
            <a:ext cx="3115649" cy="2180954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1276939" y="6416015"/>
            <a:ext cx="27051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276939" y="5607952"/>
            <a:ext cx="27051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276939" y="4975817"/>
            <a:ext cx="27051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946852" y="618506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(a)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46852" y="5395775"/>
            <a:ext cx="44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(b)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84920" y="4791151"/>
            <a:ext cx="41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(c)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948906" y="865254"/>
                <a:ext cx="10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06" y="865254"/>
                <a:ext cx="107093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143" t="-9836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968815" y="971342"/>
                <a:ext cx="3720890" cy="39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(b)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𝑒𝐵</m:t>
                        </m:r>
                      </m:e>
                    </m:rad>
                    <m:r>
                      <a:rPr kumimoji="1" lang="en-US" altLang="ja-JP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=70</m:t>
                    </m:r>
                  </m:oMath>
                </a14:m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MeV (</a:t>
                </a:r>
                <a:r>
                  <a:rPr kumimoji="1" lang="ja-JP" altLang="en-US" dirty="0" smtClean="0">
                    <a:solidFill>
                      <a:schemeClr val="bg1"/>
                    </a:solidFill>
                  </a:rPr>
                  <a:t>～</a:t>
                </a:r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5×10</a:t>
                </a:r>
                <a:r>
                  <a:rPr kumimoji="1" lang="en-US" altLang="ja-JP" baseline="30000" dirty="0" smtClean="0">
                    <a:solidFill>
                      <a:schemeClr val="bg1"/>
                    </a:solidFill>
                  </a:rPr>
                  <a:t>16</a:t>
                </a:r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 Gauss)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815" y="971342"/>
                <a:ext cx="3720890" cy="394532"/>
              </a:xfrm>
              <a:prstGeom prst="rect">
                <a:avLst/>
              </a:prstGeom>
              <a:blipFill rotWithShape="0">
                <a:blip r:embed="rId7"/>
                <a:stretch>
                  <a:fillRect l="-1311" t="-6154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968276" y="3862558"/>
                <a:ext cx="3882986" cy="39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(b)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𝑒𝐵</m:t>
                        </m:r>
                      </m:e>
                    </m:rad>
                    <m:r>
                      <a:rPr kumimoji="1" lang="en-US" altLang="ja-JP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MeV (</a:t>
                </a:r>
                <a:r>
                  <a:rPr kumimoji="1" lang="ja-JP" altLang="en-US" dirty="0" smtClean="0">
                    <a:solidFill>
                      <a:schemeClr val="bg1"/>
                    </a:solidFill>
                  </a:rPr>
                  <a:t>～</a:t>
                </a:r>
                <a:r>
                  <a:rPr lang="en-US" altLang="ja-JP" dirty="0" smtClean="0">
                    <a:solidFill>
                      <a:schemeClr val="bg1"/>
                    </a:solidFill>
                  </a:rPr>
                  <a:t>1.4</a:t>
                </a:r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×10</a:t>
                </a:r>
                <a:r>
                  <a:rPr kumimoji="1" lang="en-US" altLang="ja-JP" baseline="30000" dirty="0" smtClean="0">
                    <a:solidFill>
                      <a:schemeClr val="bg1"/>
                    </a:solidFill>
                  </a:rPr>
                  <a:t>17</a:t>
                </a:r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 Gauss)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276" y="3862558"/>
                <a:ext cx="3882986" cy="394532"/>
              </a:xfrm>
              <a:prstGeom prst="rect">
                <a:avLst/>
              </a:prstGeom>
              <a:blipFill rotWithShape="0">
                <a:blip r:embed="rId8"/>
                <a:stretch>
                  <a:fillRect l="-1256" t="-7813" r="-785" b="-26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1109232" y="2091981"/>
            <a:ext cx="866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Homo.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Broken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91332" y="2245944"/>
            <a:ext cx="58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RKC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98502" y="2309058"/>
            <a:ext cx="104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Restored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91007" y="2430799"/>
            <a:ext cx="104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Restored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85401" y="221846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DCDW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68350" y="208552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DCDW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5142825">
            <a:off x="5919145" y="264010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Hybrid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504467" y="5160483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DCDW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3664" y="524855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DCDW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3034603" y="1328696"/>
                <a:ext cx="1135183" cy="108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>
                    <a:solidFill>
                      <a:srgbClr val="FF0000"/>
                    </a:solidFill>
                  </a:rPr>
                  <a:t>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altLang="ja-JP" sz="1600" dirty="0">
                  <a:solidFill>
                    <a:srgbClr val="FF0000"/>
                  </a:solidFill>
                </a:endParaRPr>
              </a:p>
              <a:p>
                <a:r>
                  <a:rPr lang="ja-JP" altLang="en-US" sz="1600" dirty="0">
                    <a:solidFill>
                      <a:srgbClr val="0066FF"/>
                    </a:solidFill>
                  </a:rPr>
                  <a:t>■</a:t>
                </a:r>
                <a:r>
                  <a:rPr lang="en-US" altLang="ja-JP" sz="1600" dirty="0">
                    <a:solidFill>
                      <a:srgbClr val="0066FF"/>
                    </a:solidFill>
                  </a:rPr>
                  <a:t>k</a:t>
                </a:r>
              </a:p>
              <a:p>
                <a:r>
                  <a:rPr lang="ja-JP" altLang="en-US" sz="1600" dirty="0">
                    <a:solidFill>
                      <a:srgbClr val="61FF47"/>
                    </a:solidFill>
                  </a:rPr>
                  <a:t>■ </a:t>
                </a:r>
                <a:r>
                  <a:rPr lang="en-US" altLang="ja-JP" sz="1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q/2</a:t>
                </a:r>
                <a:endParaRPr lang="ja-JP" altLang="en-US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endParaRPr kumimoji="1" lang="ja-JP" altLang="en-US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603" y="1328696"/>
                <a:ext cx="1135183" cy="1086451"/>
              </a:xfrm>
              <a:prstGeom prst="rect">
                <a:avLst/>
              </a:prstGeom>
              <a:blipFill rotWithShape="0">
                <a:blip r:embed="rId9"/>
                <a:stretch>
                  <a:fillRect l="-3226" t="-22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7595864" y="1375759"/>
                <a:ext cx="1278681" cy="84023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r>
                  <a:rPr lang="ja-JP" altLang="en-US" sz="1600" dirty="0">
                    <a:solidFill>
                      <a:srgbClr val="FF0000"/>
                    </a:solidFill>
                  </a:rPr>
                  <a:t>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altLang="ja-JP" sz="1600" dirty="0">
                  <a:solidFill>
                    <a:srgbClr val="FF0000"/>
                  </a:solidFill>
                </a:endParaRPr>
              </a:p>
              <a:p>
                <a:r>
                  <a:rPr lang="ja-JP" altLang="en-US" sz="1600" dirty="0">
                    <a:solidFill>
                      <a:srgbClr val="0066FF"/>
                    </a:solidFill>
                  </a:rPr>
                  <a:t>■</a:t>
                </a:r>
                <a:r>
                  <a:rPr lang="en-US" altLang="ja-JP" sz="1600" dirty="0">
                    <a:solidFill>
                      <a:srgbClr val="0066FF"/>
                    </a:solidFill>
                  </a:rPr>
                  <a:t>k</a:t>
                </a:r>
              </a:p>
              <a:p>
                <a:r>
                  <a:rPr lang="ja-JP" altLang="en-US" sz="1600" dirty="0">
                    <a:solidFill>
                      <a:srgbClr val="61FF47"/>
                    </a:solidFill>
                  </a:rPr>
                  <a:t>■</a:t>
                </a:r>
                <a:r>
                  <a:rPr lang="en-US" altLang="ja-JP" sz="1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q/2</a:t>
                </a:r>
                <a:endParaRPr lang="ja-JP" altLang="en-US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864" y="1375759"/>
                <a:ext cx="1278681" cy="840230"/>
              </a:xfrm>
              <a:prstGeom prst="rect">
                <a:avLst/>
              </a:prstGeom>
              <a:blipFill rotWithShape="0">
                <a:blip r:embed="rId10"/>
                <a:stretch>
                  <a:fillRect l="-2381" t="-2899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7886766" y="4273937"/>
                <a:ext cx="1142867" cy="84023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r>
                  <a:rPr lang="ja-JP" altLang="en-US" sz="1600" dirty="0">
                    <a:solidFill>
                      <a:srgbClr val="FF0000"/>
                    </a:solidFill>
                  </a:rPr>
                  <a:t>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altLang="ja-JP" sz="1600" dirty="0">
                  <a:solidFill>
                    <a:srgbClr val="FF0000"/>
                  </a:solidFill>
                </a:endParaRPr>
              </a:p>
              <a:p>
                <a:r>
                  <a:rPr lang="ja-JP" altLang="en-US" sz="1600" dirty="0">
                    <a:solidFill>
                      <a:srgbClr val="0066FF"/>
                    </a:solidFill>
                  </a:rPr>
                  <a:t>■</a:t>
                </a:r>
                <a:r>
                  <a:rPr lang="en-US" altLang="ja-JP" sz="1600" dirty="0">
                    <a:solidFill>
                      <a:srgbClr val="0066FF"/>
                    </a:solidFill>
                  </a:rPr>
                  <a:t>k</a:t>
                </a:r>
              </a:p>
              <a:p>
                <a:r>
                  <a:rPr lang="ja-JP" altLang="en-US" sz="1600" dirty="0">
                    <a:solidFill>
                      <a:srgbClr val="61FF47"/>
                    </a:solidFill>
                  </a:rPr>
                  <a:t>■ </a:t>
                </a:r>
                <a:r>
                  <a:rPr lang="en-US" altLang="ja-JP" sz="1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q/2</a:t>
                </a:r>
                <a:endParaRPr lang="ja-JP" altLang="en-US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66" y="4273937"/>
                <a:ext cx="1142867" cy="840230"/>
              </a:xfrm>
              <a:prstGeom prst="rect">
                <a:avLst/>
              </a:prstGeom>
              <a:blipFill rotWithShape="0">
                <a:blip r:embed="rId11"/>
                <a:stretch>
                  <a:fillRect l="-3209" t="-2899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84705" y="3950356"/>
                <a:ext cx="4261103" cy="649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k</a:t>
                </a:r>
                <a:r>
                  <a:rPr kumimoji="1" lang="en-US" altLang="ja-JP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is wavenumber of amplitude modulation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b="0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ja-JP" altLang="en-US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rad>
                        </m:e>
                      </m:d>
                      <m:r>
                        <m:rPr>
                          <m:sty m:val="p"/>
                        </m:rPr>
                        <a:rPr lang="en-US" altLang="ja-JP" i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kumimoji="1" lang="en-US" altLang="ja-JP" b="0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b="0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b="0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kumimoji="1" lang="en-US" altLang="ja-JP" b="0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1" lang="ja-JP" altLang="en-US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05" y="3950356"/>
                <a:ext cx="4261103" cy="649793"/>
              </a:xfrm>
              <a:prstGeom prst="rect">
                <a:avLst/>
              </a:prstGeom>
              <a:blipFill rotWithShape="0">
                <a:blip r:embed="rId12"/>
                <a:stretch>
                  <a:fillRect l="-1288" t="-4673" b="-74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2240015" y="3529381"/>
                <a:ext cx="905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[MeV]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15" y="3529381"/>
                <a:ext cx="905825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9836" r="-6040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6515106" y="6356851"/>
                <a:ext cx="905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[MeV]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6" y="6356851"/>
                <a:ext cx="905825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10000" r="-6081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6228699" y="3435518"/>
                <a:ext cx="905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[MeV]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99" y="3435518"/>
                <a:ext cx="905825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10000" r="-6081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4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859"/>
    </mc:Choice>
    <mc:Fallback xmlns="">
      <p:transition spd="slow" advTm="16385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49474" y="1215958"/>
            <a:ext cx="8891799" cy="5500816"/>
          </a:xfrm>
          <a:prstGeom prst="roundRect">
            <a:avLst>
              <a:gd name="adj" fmla="val 48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21935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Summary and outlook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6407" y="1447498"/>
            <a:ext cx="8151541" cy="5018616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Summary</a:t>
            </a:r>
          </a:p>
          <a:p>
            <a:pPr lvl="1"/>
            <a:r>
              <a:rPr lang="en-US" altLang="ja-JP" sz="2800" dirty="0" smtClean="0">
                <a:solidFill>
                  <a:schemeClr val="bg1"/>
                </a:solidFill>
              </a:rPr>
              <a:t>Hybrid type configuration is used</a:t>
            </a:r>
          </a:p>
          <a:p>
            <a:pPr lvl="1"/>
            <a:endParaRPr lang="en-US" altLang="ja-JP" sz="2800" dirty="0" smtClean="0">
              <a:solidFill>
                <a:schemeClr val="bg1"/>
              </a:solidFill>
            </a:endParaRPr>
          </a:p>
          <a:p>
            <a:pPr lvl="1"/>
            <a:endParaRPr lang="en-US" altLang="ja-JP" sz="2800" dirty="0">
              <a:solidFill>
                <a:schemeClr val="bg1"/>
              </a:solidFill>
            </a:endParaRPr>
          </a:p>
          <a:p>
            <a:pPr lvl="1"/>
            <a:endParaRPr lang="en-US" altLang="ja-JP" sz="2800" dirty="0" smtClean="0">
              <a:solidFill>
                <a:schemeClr val="bg1"/>
              </a:solidFill>
            </a:endParaRPr>
          </a:p>
          <a:p>
            <a:pPr lvl="1"/>
            <a:r>
              <a:rPr lang="en-US" altLang="ja-JP" sz="2400" dirty="0" smtClean="0">
                <a:solidFill>
                  <a:schemeClr val="bg1"/>
                </a:solidFill>
              </a:rPr>
              <a:t>In magnetic field, DCDW is favored due to Spectral asymmetry</a:t>
            </a:r>
          </a:p>
          <a:p>
            <a:pPr lvl="1"/>
            <a:r>
              <a:rPr kumimoji="1" lang="en-US" altLang="ja-JP" sz="2400" dirty="0" smtClean="0">
                <a:solidFill>
                  <a:schemeClr val="bg1"/>
                </a:solidFill>
              </a:rPr>
              <a:t>Magnetic field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causes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inhomogeneity of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phase</a:t>
            </a:r>
          </a:p>
          <a:p>
            <a:pPr lvl="1"/>
            <a:r>
              <a:rPr lang="en-US" altLang="ja-JP" sz="2400" dirty="0" smtClean="0">
                <a:solidFill>
                  <a:schemeClr val="bg1"/>
                </a:solidFill>
              </a:rPr>
              <a:t>H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ybrid phase appears in the magnetic field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lvl="1"/>
            <a:r>
              <a:rPr lang="en-US" altLang="ja-JP" sz="2400" dirty="0" smtClean="0">
                <a:solidFill>
                  <a:schemeClr val="bg1"/>
                </a:solidFill>
              </a:rPr>
              <a:t>Broken Phase expands by magnetic field</a:t>
            </a:r>
          </a:p>
          <a:p>
            <a:endParaRPr lang="en-US" altLang="ja-JP" sz="3200" dirty="0">
              <a:solidFill>
                <a:schemeClr val="bg1"/>
              </a:solidFill>
            </a:endParaRPr>
          </a:p>
          <a:p>
            <a:r>
              <a:rPr lang="en-US" altLang="ja-JP" sz="3200" dirty="0" smtClean="0">
                <a:solidFill>
                  <a:schemeClr val="bg1"/>
                </a:solidFill>
              </a:rPr>
              <a:t>Outlook</a:t>
            </a:r>
          </a:p>
          <a:p>
            <a:pPr lvl="1"/>
            <a:r>
              <a:rPr lang="en-US" altLang="ja-JP" sz="2400" dirty="0" smtClean="0">
                <a:solidFill>
                  <a:schemeClr val="bg1"/>
                </a:solidFill>
              </a:rPr>
              <a:t>Phase diagram at T</a:t>
            </a:r>
            <a:r>
              <a:rPr lang="ja-JP" altLang="en-US" sz="2400" dirty="0" smtClean="0">
                <a:solidFill>
                  <a:schemeClr val="bg1"/>
                </a:solidFill>
              </a:rPr>
              <a:t>≠</a:t>
            </a:r>
            <a:r>
              <a:rPr lang="en-US" altLang="ja-JP" sz="2400" dirty="0" smtClean="0">
                <a:solidFill>
                  <a:schemeClr val="bg1"/>
                </a:solidFill>
              </a:rPr>
              <a:t>0</a:t>
            </a:r>
          </a:p>
          <a:p>
            <a:pPr lvl="1"/>
            <a:r>
              <a:rPr lang="en-US" altLang="ja-JP" sz="2400" dirty="0" smtClean="0">
                <a:solidFill>
                  <a:schemeClr val="bg1"/>
                </a:solidFill>
              </a:rPr>
              <a:t>Strangeness</a:t>
            </a:r>
          </a:p>
          <a:p>
            <a:pPr lvl="1"/>
            <a:r>
              <a:rPr lang="en-US" altLang="ja-JP" sz="2400" dirty="0" err="1" smtClean="0">
                <a:solidFill>
                  <a:schemeClr val="bg1"/>
                </a:solidFill>
              </a:rPr>
              <a:t>Isospin</a:t>
            </a:r>
            <a:r>
              <a:rPr lang="en-US" altLang="ja-JP" sz="2400" dirty="0" smtClean="0">
                <a:solidFill>
                  <a:schemeClr val="bg1"/>
                </a:solidFill>
              </a:rPr>
              <a:t> chemical potential</a:t>
            </a:r>
          </a:p>
          <a:p>
            <a:pPr lvl="1"/>
            <a:endParaRPr lang="en-US" altLang="ja-JP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863053" y="2290146"/>
                <a:ext cx="5417893" cy="70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altLang="ja-JP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𝑖𝑞</m:t>
                          </m:r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ja-JP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rad>
                        </m:num>
                        <m:den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ja-JP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sn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𝑚𝑧</m:t>
                                  </m:r>
                                </m:num>
                                <m:den>
                                  <m: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ja-JP" alt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ja-JP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e>
                      </m:func>
                      <m:r>
                        <a:rPr lang="en-US" altLang="ja-JP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𝑖𝑞</m:t>
                          </m:r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053" y="2290146"/>
                <a:ext cx="5417893" cy="7024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4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92"/>
    </mc:Choice>
    <mc:Fallback xmlns="">
      <p:transition spd="slow" advTm="4629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94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288" y="2777585"/>
            <a:ext cx="78867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Generalized </a:t>
            </a:r>
            <a:r>
              <a:rPr kumimoji="1" lang="en-US" altLang="ja-JP" dirty="0" err="1" smtClean="0"/>
              <a:t>Ginzburg</a:t>
            </a:r>
            <a:r>
              <a:rPr lang="en-US" altLang="ja-JP" dirty="0" smtClean="0"/>
              <a:t>-Landau approach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136884" y="1224356"/>
            <a:ext cx="8891799" cy="5500816"/>
          </a:xfrm>
          <a:prstGeom prst="roundRect">
            <a:avLst>
              <a:gd name="adj" fmla="val 48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9433" y="267908"/>
            <a:ext cx="7886700" cy="695189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Generalized </a:t>
            </a:r>
            <a:r>
              <a:rPr lang="en-US" altLang="ja-JP" dirty="0" err="1"/>
              <a:t>Ginzburg</a:t>
            </a:r>
            <a:r>
              <a:rPr lang="en-US" altLang="ja-JP" dirty="0"/>
              <a:t> Landau Expansion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11544" y="4436078"/>
                <a:ext cx="7915835" cy="1168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𝐺𝐿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ja-JP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</m:e>
                        <m:sup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ja-JP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ja-JP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ja-JP" sz="2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20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US" altLang="ja-JP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ja-JP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sSup>
                            <m:sSupPr>
                              <m:ctrlPr>
                                <a:rPr lang="el-GR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ja-JP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2000" b="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:r>
                  <a:rPr lang="ja-JP" altLang="en-US" sz="2000" b="0" dirty="0" smtClean="0">
                    <a:solidFill>
                      <a:schemeClr val="bg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altLang="ja-JP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ja-JP" sz="20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US" altLang="ja-JP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Im</m:t>
                        </m:r>
                        <m:d>
                          <m:dPr>
                            <m:ctrlP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  <m:sSup>
                                      <m:sSupPr>
                                        <m:ctrlPr>
                                          <a:rPr lang="en-US" altLang="ja-JP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ja-JP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p>
                                        <m:r>
                                          <a:rPr lang="en-US" altLang="ja-JP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sSup>
                          <m:sSup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2000" b="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44" y="4436078"/>
                <a:ext cx="7915835" cy="1168012"/>
              </a:xfrm>
              <a:prstGeom prst="rect">
                <a:avLst/>
              </a:prstGeom>
              <a:blipFill rotWithShape="0">
                <a:blip r:embed="rId2"/>
                <a:stretch>
                  <a:fillRect b="-31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791900" y="4088766"/>
            <a:ext cx="299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→</a:t>
            </a:r>
            <a:r>
              <a:rPr lang="en-US" altLang="ja-JP" sz="2000" dirty="0" smtClean="0">
                <a:solidFill>
                  <a:schemeClr val="bg1"/>
                </a:solidFill>
              </a:rPr>
              <a:t>Odd order term appears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3867" y="1403823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・</a:t>
            </a:r>
            <a:r>
              <a:rPr lang="en-US" altLang="ja-JP" sz="2400" dirty="0" smtClean="0">
                <a:solidFill>
                  <a:schemeClr val="bg1"/>
                </a:solidFill>
              </a:rPr>
              <a:t>B=0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53867" y="2261697"/>
                <a:ext cx="7631190" cy="6677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𝐺𝐿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ja-JP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</m:e>
                        <m:sup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ja-JP" sz="2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20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r"/>
                <a:r>
                  <a:rPr lang="en-US" altLang="ja-JP" sz="2000" b="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altLang="ja-JP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ja-JP" sz="20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US" altLang="ja-JP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Im</m:t>
                        </m:r>
                        <m:d>
                          <m:dPr>
                            <m:ctrlP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  <m:sSup>
                                      <m:sSupPr>
                                        <m:ctrlPr>
                                          <a:rPr lang="en-US" altLang="ja-JP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ja-JP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p>
                                        <m:r>
                                          <a:rPr lang="en-US" altLang="ja-JP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sSup>
                          <m:sSup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2000" b="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67" y="2261697"/>
                <a:ext cx="7631190" cy="667747"/>
              </a:xfrm>
              <a:prstGeom prst="rect">
                <a:avLst/>
              </a:prstGeom>
              <a:blipFill rotWithShape="0"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911055" y="3774709"/>
                <a:ext cx="73934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altLang="ja-JP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</a:rPr>
                  <a:t>symmetry is </a:t>
                </a:r>
                <a:r>
                  <a:rPr lang="en-US" altLang="ja-JP" sz="2000" dirty="0" smtClean="0">
                    <a:solidFill>
                      <a:schemeClr val="bg1"/>
                    </a:solidFill>
                  </a:rPr>
                  <a:t>broken.</a:t>
                </a:r>
                <a:endParaRPr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55" y="3774709"/>
                <a:ext cx="739343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911055" y="2919994"/>
                <a:ext cx="31951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000" dirty="0" smtClean="0">
                    <a:solidFill>
                      <a:schemeClr val="bg1"/>
                    </a:solidFill>
                  </a:rPr>
                  <a:t> is </a:t>
                </a:r>
                <a:r>
                  <a:rPr kumimoji="1" lang="en-US" altLang="ja-JP" sz="2000" dirty="0" err="1" smtClean="0">
                    <a:solidFill>
                      <a:schemeClr val="bg1"/>
                    </a:solidFill>
                  </a:rPr>
                  <a:t>Lifshitz</a:t>
                </a:r>
                <a:r>
                  <a:rPr kumimoji="1" lang="en-US" altLang="ja-JP" sz="2000" dirty="0" smtClean="0">
                    <a:solidFill>
                      <a:schemeClr val="bg1"/>
                    </a:solidFill>
                  </a:rPr>
                  <a:t> point</a:t>
                </a:r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55" y="2919994"/>
                <a:ext cx="3195170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7576" r="-1143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986921" y="6137567"/>
                <a:ext cx="4228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New </a:t>
                </a:r>
                <a:r>
                  <a:rPr lang="en-US" altLang="ja-JP" dirty="0" err="1" smtClean="0">
                    <a:solidFill>
                      <a:schemeClr val="bg1"/>
                    </a:solidFill>
                  </a:rPr>
                  <a:t>Lifshitz</a:t>
                </a:r>
                <a:r>
                  <a:rPr lang="en-US" altLang="ja-JP" dirty="0" smtClean="0">
                    <a:solidFill>
                      <a:schemeClr val="bg1"/>
                    </a:solidFill>
                  </a:rPr>
                  <a:t> point appears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21" y="6137567"/>
                <a:ext cx="422891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97" t="-1000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867006" y="1843572"/>
                <a:ext cx="38050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smtClean="0">
                    <a:solidFill>
                      <a:schemeClr val="bg1"/>
                    </a:solidFill>
                  </a:rPr>
                  <a:t>Hamiltonian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altLang="ja-JP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 smtClean="0">
                    <a:solidFill>
                      <a:schemeClr val="bg1"/>
                    </a:solidFill>
                  </a:rPr>
                  <a:t>symmetry</a:t>
                </a: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06" y="1843572"/>
                <a:ext cx="3805081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603" t="-7576" r="-1122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552330" y="3440936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・</a:t>
            </a:r>
            <a:r>
              <a:rPr lang="en-US" altLang="ja-JP" sz="2400" dirty="0" smtClean="0">
                <a:solidFill>
                  <a:schemeClr val="bg1"/>
                </a:solidFill>
              </a:rPr>
              <a:t>B</a:t>
            </a:r>
            <a:r>
              <a:rPr lang="ja-JP" altLang="en-US" sz="2400" dirty="0" smtClean="0">
                <a:solidFill>
                  <a:schemeClr val="bg1"/>
                </a:solidFill>
              </a:rPr>
              <a:t>≠</a:t>
            </a:r>
            <a:r>
              <a:rPr lang="en-US" altLang="ja-JP" sz="2400" dirty="0" smtClean="0">
                <a:solidFill>
                  <a:schemeClr val="bg1"/>
                </a:solidFill>
              </a:rPr>
              <a:t>0 case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986921" y="5604090"/>
            <a:ext cx="329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B=0 or μ=0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ja-JP" altLang="en-US" dirty="0" smtClean="0">
                <a:solidFill>
                  <a:schemeClr val="bg1"/>
                </a:solidFill>
              </a:rPr>
              <a:t>→</a:t>
            </a:r>
            <a:r>
              <a:rPr lang="en-US" altLang="ja-JP" dirty="0" smtClean="0">
                <a:solidFill>
                  <a:schemeClr val="bg1"/>
                </a:solidFill>
              </a:rPr>
              <a:t>Odd term vanishes</a:t>
            </a:r>
          </a:p>
        </p:txBody>
      </p:sp>
    </p:spTree>
    <p:extLst>
      <p:ext uri="{BB962C8B-B14F-4D97-AF65-F5344CB8AC3E}">
        <p14:creationId xmlns:p14="http://schemas.microsoft.com/office/powerpoint/2010/main" val="25727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26100" y="931781"/>
            <a:ext cx="8891799" cy="5791651"/>
          </a:xfrm>
          <a:prstGeom prst="roundRect">
            <a:avLst>
              <a:gd name="adj" fmla="val 48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59118"/>
            <a:ext cx="7886700" cy="636822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gGL</a:t>
            </a:r>
            <a:r>
              <a:rPr lang="en-US" altLang="ja-JP" dirty="0" smtClean="0"/>
              <a:t> phase diagram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5775637"/>
            <a:ext cx="7886700" cy="91757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Broken phase expands by magnetic field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Phase modulation </a:t>
            </a:r>
            <a:r>
              <a:rPr lang="en-US" altLang="ja-JP" dirty="0" smtClean="0">
                <a:solidFill>
                  <a:schemeClr val="bg1"/>
                </a:solidFill>
              </a:rPr>
              <a:t>grows near the </a:t>
            </a:r>
            <a:r>
              <a:rPr kumimoji="1" lang="en-US" altLang="ja-JP" dirty="0" smtClean="0">
                <a:solidFill>
                  <a:schemeClr val="bg1"/>
                </a:solidFill>
              </a:rPr>
              <a:t>“Critical Point”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5" y="1368763"/>
            <a:ext cx="2870137" cy="20149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19" y="1386841"/>
            <a:ext cx="2870136" cy="201496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02" y="3863763"/>
            <a:ext cx="2870136" cy="201495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55" y="3866977"/>
            <a:ext cx="2870136" cy="20149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3827607"/>
            <a:ext cx="2870136" cy="201495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270307" y="2062836"/>
            <a:ext cx="2715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L: period of amplitude modulation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713029" y="1084397"/>
                <a:ext cx="819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ja-JP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29" y="1084397"/>
                <a:ext cx="81926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713029" y="3454484"/>
                <a:ext cx="1610441" cy="39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𝑒𝐵</m:t>
                        </m:r>
                      </m:e>
                    </m:rad>
                    <m:r>
                      <a:rPr kumimoji="1" lang="en-US" altLang="ja-JP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MeV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29" y="3454484"/>
                <a:ext cx="1610441" cy="394532"/>
              </a:xfrm>
              <a:prstGeom prst="rect">
                <a:avLst/>
              </a:prstGeom>
              <a:blipFill rotWithShape="0">
                <a:blip r:embed="rId8"/>
                <a:stretch>
                  <a:fillRect t="-1563" r="-2273" b="-26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620102" y="1400857"/>
                <a:ext cx="88723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102" y="1400857"/>
                <a:ext cx="887230" cy="287323"/>
              </a:xfrm>
              <a:prstGeom prst="rect">
                <a:avLst/>
              </a:prstGeom>
              <a:blipFill rotWithShape="0">
                <a:blip r:embed="rId9"/>
                <a:stretch>
                  <a:fillRect t="-8511" r="-2759" b="-6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879855" y="3819836"/>
                <a:ext cx="887230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855" y="3819836"/>
                <a:ext cx="887230" cy="287323"/>
              </a:xfrm>
              <a:prstGeom prst="rect">
                <a:avLst/>
              </a:prstGeom>
              <a:blipFill rotWithShape="0">
                <a:blip r:embed="rId10"/>
                <a:stretch>
                  <a:fillRect t="-8511" r="-2740" b="-6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7265035" y="3721218"/>
                <a:ext cx="363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035" y="3721218"/>
                <a:ext cx="36317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449021" y="1327276"/>
                <a:ext cx="570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021" y="1327276"/>
                <a:ext cx="57047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524135" y="3737827"/>
                <a:ext cx="570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35" y="3737827"/>
                <a:ext cx="570477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6562695" y="1312626"/>
                <a:ext cx="1767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 =</a:t>
                </a:r>
                <a:r>
                  <a:rPr lang="en-US" altLang="ja-JP" dirty="0">
                    <a:solidFill>
                      <a:schemeClr val="bg1"/>
                    </a:solidFill>
                  </a:rPr>
                  <a:t>0</a:t>
                </a:r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 everywhere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695" y="1312626"/>
                <a:ext cx="1767856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8197" r="-2759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1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207698" y="2001328"/>
            <a:ext cx="5089585" cy="346781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6000">
                <a:srgbClr val="FFC000"/>
              </a:gs>
              <a:gs pos="74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弧 1"/>
          <p:cNvSpPr/>
          <p:nvPr/>
        </p:nvSpPr>
        <p:spPr>
          <a:xfrm>
            <a:off x="-2952392" y="2488412"/>
            <a:ext cx="7772399" cy="6598588"/>
          </a:xfrm>
          <a:prstGeom prst="arc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3048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弧 21"/>
          <p:cNvSpPr/>
          <p:nvPr/>
        </p:nvSpPr>
        <p:spPr>
          <a:xfrm>
            <a:off x="-1795618" y="1587260"/>
            <a:ext cx="6226534" cy="9762130"/>
          </a:xfrm>
          <a:prstGeom prst="arc">
            <a:avLst>
              <a:gd name="adj1" fmla="val 18295697"/>
              <a:gd name="adj2" fmla="val 20512907"/>
            </a:avLst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1207698" y="1587260"/>
            <a:ext cx="0" cy="3881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円弧 19"/>
          <p:cNvSpPr/>
          <p:nvPr/>
        </p:nvSpPr>
        <p:spPr>
          <a:xfrm>
            <a:off x="-2495192" y="2789483"/>
            <a:ext cx="7405778" cy="3528203"/>
          </a:xfrm>
          <a:prstGeom prst="arc">
            <a:avLst>
              <a:gd name="adj1" fmla="val 16200000"/>
              <a:gd name="adj2" fmla="val 20879596"/>
            </a:avLst>
          </a:prstGeom>
          <a:ln w="444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弧 23"/>
          <p:cNvSpPr/>
          <p:nvPr/>
        </p:nvSpPr>
        <p:spPr>
          <a:xfrm>
            <a:off x="1451932" y="4022970"/>
            <a:ext cx="1985990" cy="2835030"/>
          </a:xfrm>
          <a:prstGeom prst="arc">
            <a:avLst>
              <a:gd name="adj1" fmla="val 18542661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098041" y="4396189"/>
            <a:ext cx="163773" cy="1637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3540949" y="3136045"/>
            <a:ext cx="163773" cy="16377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弧 26"/>
          <p:cNvSpPr/>
          <p:nvPr/>
        </p:nvSpPr>
        <p:spPr>
          <a:xfrm flipH="1">
            <a:off x="4509819" y="3813221"/>
            <a:ext cx="3584049" cy="3346878"/>
          </a:xfrm>
          <a:prstGeom prst="arc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207698" y="5469147"/>
            <a:ext cx="554678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073019" y="2073281"/>
            <a:ext cx="3213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Quark Gluon Plasma</a:t>
            </a:r>
            <a:endParaRPr kumimoji="1" lang="ja-JP" altLang="en-US" sz="28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46698" y="3403751"/>
            <a:ext cx="145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Hadron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258194" y="4751904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Liquid-Gas </a:t>
            </a:r>
          </a:p>
          <a:p>
            <a:r>
              <a:rPr lang="en-US" altLang="ja-JP" dirty="0" smtClean="0">
                <a:solidFill>
                  <a:srgbClr val="7030A0"/>
                </a:solidFill>
              </a:rPr>
              <a:t>transition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49645" y="4629834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Color</a:t>
            </a:r>
          </a:p>
          <a:p>
            <a:r>
              <a:rPr lang="en-US" altLang="ja-JP" dirty="0" smtClean="0"/>
              <a:t>Superconductor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77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kumimoji="1" lang="en-US" altLang="ja-JP" dirty="0" smtClean="0"/>
              <a:t>QCD phase diagram and Inhomogeneous </a:t>
            </a:r>
            <a:r>
              <a:rPr lang="en-US" altLang="ja-JP" dirty="0"/>
              <a:t>C</a:t>
            </a:r>
            <a:r>
              <a:rPr kumimoji="1" lang="en-US" altLang="ja-JP" dirty="0" smtClean="0"/>
              <a:t>hiral Phase</a:t>
            </a:r>
          </a:p>
          <a:p>
            <a:pPr lvl="1"/>
            <a:r>
              <a:rPr kumimoji="1" lang="en-US" altLang="ja-JP" dirty="0" smtClean="0"/>
              <a:t>QCD in the External Magnetic field</a:t>
            </a:r>
          </a:p>
          <a:p>
            <a:r>
              <a:rPr kumimoji="1" lang="en-US" altLang="ja-JP" dirty="0" smtClean="0"/>
              <a:t>Inhomogeneous chiral phase in Magnetic field</a:t>
            </a:r>
          </a:p>
          <a:p>
            <a:pPr lvl="1"/>
            <a:r>
              <a:rPr lang="en-US" altLang="ja-JP" dirty="0" smtClean="0"/>
              <a:t>Preceding study</a:t>
            </a:r>
          </a:p>
          <a:p>
            <a:pPr lvl="1"/>
            <a:r>
              <a:rPr lang="en-US" altLang="ja-JP" dirty="0" smtClean="0"/>
              <a:t>Hybrid condensate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Results</a:t>
            </a:r>
          </a:p>
          <a:p>
            <a:r>
              <a:rPr kumimoji="1" lang="en-US" altLang="ja-JP" dirty="0" smtClean="0"/>
              <a:t>Summary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17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56"/>
    </mc:Choice>
    <mc:Fallback xmlns="">
      <p:transition spd="slow" advTm="472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49474" y="852903"/>
            <a:ext cx="8891799" cy="5863871"/>
          </a:xfrm>
          <a:prstGeom prst="roundRect">
            <a:avLst>
              <a:gd name="adj" fmla="val 48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229" y="29675"/>
            <a:ext cx="7886700" cy="8232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QCD Phase diagram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7752" y="5400136"/>
            <a:ext cx="7841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Usually, The QCD phase structure is studied by assuming that the order parameter is temporally and spatially constant</a:t>
            </a:r>
            <a:r>
              <a:rPr lang="en-US" altLang="ja-JP" sz="20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Is it possible that Non-uniform phase appears in QCD phase diagram? 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40816" y="4600163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μ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95219" y="852903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T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601" y="1070896"/>
            <a:ext cx="59380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74"/>
    </mc:Choice>
    <mc:Fallback xmlns="">
      <p:transition spd="slow" advTm="5367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149474" y="982213"/>
            <a:ext cx="8891799" cy="5734561"/>
          </a:xfrm>
          <a:prstGeom prst="roundRect">
            <a:avLst>
              <a:gd name="adj" fmla="val 48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7002" y="28879"/>
            <a:ext cx="7886700" cy="823228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Inhomogeneous Chiral Phase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835" y="1123756"/>
            <a:ext cx="7886700" cy="4351338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Inhomogeneous phase appears in QCD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83969" y="2080289"/>
                <a:ext cx="3223503" cy="344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l-GR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l-GR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kumimoji="1" lang="en-US" altLang="ja-JP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69" y="2080289"/>
                <a:ext cx="3223503" cy="344518"/>
              </a:xfrm>
              <a:prstGeom prst="rect">
                <a:avLst/>
              </a:prstGeom>
              <a:blipFill rotWithShape="0">
                <a:blip r:embed="rId2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4"/>
          <p:cNvSpPr txBox="1"/>
          <p:nvPr/>
        </p:nvSpPr>
        <p:spPr>
          <a:xfrm>
            <a:off x="721614" y="4767208"/>
            <a:ext cx="3288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・</a:t>
            </a:r>
            <a:r>
              <a:rPr lang="en-US" altLang="ja-JP" sz="2000" dirty="0" smtClean="0">
                <a:solidFill>
                  <a:schemeClr val="bg1"/>
                </a:solidFill>
              </a:rPr>
              <a:t>Real </a:t>
            </a:r>
            <a:r>
              <a:rPr lang="en-US" altLang="ja-JP" sz="2000" dirty="0">
                <a:solidFill>
                  <a:schemeClr val="bg1"/>
                </a:solidFill>
              </a:rPr>
              <a:t>kink Crystal(RKC)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Amplitude is inhomogeneous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883969" y="5393498"/>
                <a:ext cx="3995325" cy="70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RKC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ja-JP" alt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ja-JP" alt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sn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𝑚𝑧</m:t>
                                  </m:r>
                                </m:num>
                                <m:den>
                                  <m: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ja-JP" alt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ja-JP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69" y="5393498"/>
                <a:ext cx="3995325" cy="7024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070004" y="3617255"/>
                <a:ext cx="2168799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ja-JP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DCDW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𝑖𝑞</m:t>
                          </m:r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04" y="3617255"/>
                <a:ext cx="2168799" cy="317779"/>
              </a:xfrm>
              <a:prstGeom prst="rect">
                <a:avLst/>
              </a:prstGeom>
              <a:blipFill rotWithShape="0">
                <a:blip r:embed="rId4"/>
                <a:stretch>
                  <a:fillRect l="-2535" t="-3774" r="-282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3"/>
          <p:cNvSpPr txBox="1"/>
          <p:nvPr/>
        </p:nvSpPr>
        <p:spPr>
          <a:xfrm>
            <a:off x="721614" y="2926716"/>
            <a:ext cx="3959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・</a:t>
            </a:r>
            <a:r>
              <a:rPr lang="en-US" altLang="ja-JP" sz="2000" dirty="0" smtClean="0">
                <a:solidFill>
                  <a:schemeClr val="bg1"/>
                </a:solidFill>
              </a:rPr>
              <a:t>Dual </a:t>
            </a:r>
            <a:r>
              <a:rPr lang="en-US" altLang="ja-JP" sz="2000" dirty="0">
                <a:solidFill>
                  <a:schemeClr val="bg1"/>
                </a:solidFill>
              </a:rPr>
              <a:t>Chiral Density Wave(DCDW</a:t>
            </a:r>
            <a:r>
              <a:rPr lang="en-US" altLang="ja-JP" sz="2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Phase is inhomogeneous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7835" y="2526606"/>
            <a:ext cx="2830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■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Typical configurations.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7002" y="1586088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・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Order parameter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267" y="2799142"/>
            <a:ext cx="3399233" cy="230128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729850" y="2373205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・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Phase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Diagram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2799910">
            <a:off x="5249034" y="3827609"/>
            <a:ext cx="1673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Homogeneous</a:t>
            </a:r>
          </a:p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Broken</a:t>
            </a:r>
            <a:endParaRPr kumimoji="1" lang="en-US" altLang="ja-JP" sz="1400" dirty="0" smtClean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97228" y="4189496"/>
            <a:ext cx="1673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RKC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13112" y="3583061"/>
            <a:ext cx="1673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Restored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1166" y="5100431"/>
            <a:ext cx="3530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Inhomogeneous phase appears </a:t>
            </a:r>
          </a:p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in intermediate μ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73034" y="1200300"/>
            <a:ext cx="2200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chemeClr val="bg1"/>
                </a:solidFill>
              </a:rPr>
              <a:t>E.Nakano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, </a:t>
            </a:r>
            <a:r>
              <a:rPr kumimoji="1" lang="en-US" altLang="ja-JP" sz="1400" dirty="0" err="1" smtClean="0">
                <a:solidFill>
                  <a:schemeClr val="bg1"/>
                </a:solidFill>
              </a:rPr>
              <a:t>T.Tatsumi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(2005)</a:t>
            </a:r>
          </a:p>
          <a:p>
            <a:r>
              <a:rPr lang="en-US" altLang="ja-JP" sz="1400" dirty="0" err="1" smtClean="0">
                <a:solidFill>
                  <a:schemeClr val="bg1"/>
                </a:solidFill>
              </a:rPr>
              <a:t>D.Nickel</a:t>
            </a:r>
            <a:r>
              <a:rPr lang="en-US" altLang="ja-JP" sz="1400" dirty="0" smtClean="0">
                <a:solidFill>
                  <a:schemeClr val="bg1"/>
                </a:solidFill>
              </a:rPr>
              <a:t> (2009)</a:t>
            </a:r>
          </a:p>
          <a:p>
            <a:r>
              <a:rPr lang="en-US" altLang="ja-JP" sz="1400" dirty="0" err="1" smtClean="0">
                <a:solidFill>
                  <a:schemeClr val="bg1"/>
                </a:solidFill>
              </a:rPr>
              <a:t>G.Basar</a:t>
            </a:r>
            <a:r>
              <a:rPr lang="en-US" altLang="ja-JP" sz="1400" dirty="0" smtClean="0">
                <a:solidFill>
                  <a:schemeClr val="bg1"/>
                </a:solidFill>
              </a:rPr>
              <a:t>(2008)</a:t>
            </a:r>
          </a:p>
          <a:p>
            <a:r>
              <a:rPr kumimoji="1" lang="en-US" altLang="ja-JP" sz="1400" dirty="0" smtClean="0">
                <a:solidFill>
                  <a:schemeClr val="bg1"/>
                </a:solidFill>
              </a:rPr>
              <a:t>…….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065" y="6132048"/>
            <a:ext cx="1789565" cy="421181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7368" y="4231166"/>
            <a:ext cx="1742299" cy="41742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519" y="3928330"/>
            <a:ext cx="862165" cy="88773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25" y="5832070"/>
            <a:ext cx="878440" cy="9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82"/>
    </mc:Choice>
    <mc:Fallback xmlns="">
      <p:transition spd="slow" advTm="12808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49474" y="1215958"/>
            <a:ext cx="8891799" cy="5500816"/>
          </a:xfrm>
          <a:prstGeom prst="roundRect">
            <a:avLst>
              <a:gd name="adj" fmla="val 48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903" y="208877"/>
            <a:ext cx="7886700" cy="591583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QCD in the External Magnetic Field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40000" y="1690689"/>
            <a:ext cx="7675350" cy="4351338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Quarks and Hadrons in Strong magnetic field</a:t>
            </a:r>
          </a:p>
          <a:p>
            <a:pPr lvl="1"/>
            <a:r>
              <a:rPr lang="en-US" altLang="ja-JP" dirty="0" err="1">
                <a:solidFill>
                  <a:schemeClr val="bg1"/>
                </a:solidFill>
              </a:rPr>
              <a:t>Magnetar</a:t>
            </a:r>
            <a:r>
              <a:rPr lang="ja-JP" altLang="en-US" dirty="0">
                <a:solidFill>
                  <a:schemeClr val="bg1"/>
                </a:solidFill>
              </a:rPr>
              <a:t>　～</a:t>
            </a:r>
            <a:r>
              <a:rPr lang="en-US" altLang="ja-JP" dirty="0">
                <a:solidFill>
                  <a:schemeClr val="bg1"/>
                </a:solidFill>
              </a:rPr>
              <a:t>10</a:t>
            </a:r>
            <a:r>
              <a:rPr lang="en-US" altLang="ja-JP" baseline="30000" dirty="0">
                <a:solidFill>
                  <a:schemeClr val="bg1"/>
                </a:solidFill>
              </a:rPr>
              <a:t>15</a:t>
            </a:r>
            <a:r>
              <a:rPr lang="en-US" altLang="ja-JP" dirty="0">
                <a:solidFill>
                  <a:schemeClr val="bg1"/>
                </a:solidFill>
              </a:rPr>
              <a:t> Gauss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Heavy Ion Collision</a:t>
            </a:r>
            <a:r>
              <a:rPr lang="ja-JP" altLang="en-US" dirty="0">
                <a:solidFill>
                  <a:schemeClr val="bg1"/>
                </a:solidFill>
              </a:rPr>
              <a:t>　～</a:t>
            </a:r>
            <a:r>
              <a:rPr lang="en-US" altLang="ja-JP" dirty="0">
                <a:solidFill>
                  <a:schemeClr val="bg1"/>
                </a:solidFill>
              </a:rPr>
              <a:t>10</a:t>
            </a:r>
            <a:r>
              <a:rPr lang="en-US" altLang="ja-JP" baseline="30000" dirty="0">
                <a:solidFill>
                  <a:schemeClr val="bg1"/>
                </a:solidFill>
              </a:rPr>
              <a:t>17</a:t>
            </a:r>
            <a:r>
              <a:rPr lang="en-US" altLang="ja-JP" dirty="0">
                <a:solidFill>
                  <a:schemeClr val="bg1"/>
                </a:solidFill>
              </a:rPr>
              <a:t> Gauss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Early Universe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>
                <a:solidFill>
                  <a:schemeClr val="bg1"/>
                </a:solidFill>
              </a:rPr>
              <a:t>Much higher</a:t>
            </a:r>
            <a:endParaRPr lang="ja-JP" altLang="en-US" dirty="0">
              <a:solidFill>
                <a:schemeClr val="bg1"/>
              </a:solidFill>
            </a:endParaRPr>
          </a:p>
          <a:p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Magnetic </a:t>
            </a:r>
            <a:r>
              <a:rPr lang="en-US" altLang="ja-JP" smtClean="0">
                <a:solidFill>
                  <a:schemeClr val="bg1"/>
                </a:solidFill>
              </a:rPr>
              <a:t>field </a:t>
            </a:r>
            <a:r>
              <a:rPr lang="en-US" altLang="ja-JP" smtClean="0">
                <a:solidFill>
                  <a:schemeClr val="bg1"/>
                </a:solidFill>
              </a:rPr>
              <a:t>causes </a:t>
            </a:r>
            <a:r>
              <a:rPr lang="en-US" altLang="ja-JP" dirty="0" smtClean="0">
                <a:solidFill>
                  <a:schemeClr val="bg1"/>
                </a:solidFill>
              </a:rPr>
              <a:t>various phenomena</a:t>
            </a:r>
          </a:p>
          <a:p>
            <a:pPr lvl="1"/>
            <a:r>
              <a:rPr kumimoji="1" lang="en-US" altLang="ja-JP" dirty="0" smtClean="0">
                <a:solidFill>
                  <a:schemeClr val="bg1"/>
                </a:solidFill>
              </a:rPr>
              <a:t>Magnetic Catalysis, </a:t>
            </a:r>
            <a:r>
              <a:rPr lang="en-US" altLang="ja-JP" dirty="0" smtClean="0">
                <a:solidFill>
                  <a:schemeClr val="bg1"/>
                </a:solidFill>
              </a:rPr>
              <a:t>Magnetic Inhibition</a:t>
            </a:r>
          </a:p>
          <a:p>
            <a:pPr lvl="1"/>
            <a:r>
              <a:rPr kumimoji="1" lang="en-US" altLang="ja-JP" dirty="0" smtClean="0">
                <a:solidFill>
                  <a:schemeClr val="bg1"/>
                </a:solidFill>
              </a:rPr>
              <a:t>Chiral magnetic effect</a:t>
            </a:r>
          </a:p>
          <a:p>
            <a:pPr lvl="1"/>
            <a:r>
              <a:rPr lang="en-US" altLang="ja-JP" dirty="0" smtClean="0">
                <a:solidFill>
                  <a:schemeClr val="bg1"/>
                </a:solidFill>
              </a:rPr>
              <a:t>Charged vector meson condensation</a:t>
            </a:r>
          </a:p>
          <a:p>
            <a:pPr lvl="1"/>
            <a:r>
              <a:rPr kumimoji="1" lang="en-US" altLang="ja-JP" dirty="0" smtClean="0">
                <a:solidFill>
                  <a:schemeClr val="bg1"/>
                </a:solidFill>
              </a:rPr>
              <a:t>….</a:t>
            </a:r>
          </a:p>
          <a:p>
            <a:pPr lvl="1"/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2903" y="5626528"/>
            <a:ext cx="8251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QCD phase structure must be changed 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by taking account to both of Inhomogeneity and magnetic field.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35289" y="3827375"/>
            <a:ext cx="2029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chemeClr val="bg1"/>
                </a:solidFill>
              </a:rPr>
              <a:t>V.P.Gusynin</a:t>
            </a:r>
            <a:r>
              <a:rPr lang="en-US" altLang="ja-JP" sz="1400" dirty="0" smtClean="0">
                <a:solidFill>
                  <a:schemeClr val="bg1"/>
                </a:solidFill>
              </a:rPr>
              <a:t>, et. al.(1994)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lang="en-US" altLang="ja-JP" sz="1400" dirty="0" err="1" smtClean="0">
                <a:solidFill>
                  <a:schemeClr val="bg1"/>
                </a:solidFill>
              </a:rPr>
              <a:t>G.S.Bali</a:t>
            </a:r>
            <a:r>
              <a:rPr lang="en-US" altLang="ja-JP" sz="1400" dirty="0" smtClean="0">
                <a:solidFill>
                  <a:schemeClr val="bg1"/>
                </a:solidFill>
              </a:rPr>
              <a:t>, et, al. (2011)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109366" y="4250566"/>
            <a:ext cx="2112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>
                <a:solidFill>
                  <a:schemeClr val="bg1"/>
                </a:solidFill>
              </a:rPr>
              <a:t>K.Fukushima</a:t>
            </a:r>
            <a:r>
              <a:rPr lang="en-US" altLang="ja-JP" sz="1400" dirty="0">
                <a:solidFill>
                  <a:schemeClr val="bg1"/>
                </a:solidFill>
              </a:rPr>
              <a:t>, et. al (2008)</a:t>
            </a:r>
          </a:p>
        </p:txBody>
      </p:sp>
    </p:spTree>
    <p:extLst>
      <p:ext uri="{BB962C8B-B14F-4D97-AF65-F5344CB8AC3E}">
        <p14:creationId xmlns:p14="http://schemas.microsoft.com/office/powerpoint/2010/main" val="6866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64"/>
    </mc:Choice>
    <mc:Fallback xmlns="">
      <p:transition spd="slow" advTm="7266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2524" y="2677251"/>
            <a:ext cx="78867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Inhomogeneous Chiral </a:t>
            </a:r>
            <a:r>
              <a:rPr lang="en-US" altLang="ja-JP" dirty="0"/>
              <a:t>P</a:t>
            </a:r>
            <a:r>
              <a:rPr kumimoji="1" lang="en-US" altLang="ja-JP" dirty="0" smtClean="0"/>
              <a:t>hase in the </a:t>
            </a:r>
            <a:r>
              <a:rPr lang="en-US" altLang="ja-JP" dirty="0"/>
              <a:t>M</a:t>
            </a:r>
            <a:r>
              <a:rPr kumimoji="1" lang="en-US" altLang="ja-JP" dirty="0" smtClean="0"/>
              <a:t>agnetic </a:t>
            </a:r>
            <a:r>
              <a:rPr lang="en-US" altLang="ja-JP" dirty="0"/>
              <a:t>F</a:t>
            </a:r>
            <a:r>
              <a:rPr kumimoji="1" lang="en-US" altLang="ja-JP" dirty="0" smtClean="0"/>
              <a:t>ield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68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8"/>
    </mc:Choice>
    <mc:Fallback xmlns="">
      <p:transition spd="slow" advTm="611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20251" y="918808"/>
            <a:ext cx="8891799" cy="5749327"/>
          </a:xfrm>
          <a:prstGeom prst="roundRect">
            <a:avLst>
              <a:gd name="adj" fmla="val 48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9100" y="0"/>
            <a:ext cx="8096250" cy="1002235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Preceding study and problem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6199" y="5430033"/>
            <a:ext cx="7886700" cy="1103378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Purpose of the current study</a:t>
            </a:r>
          </a:p>
          <a:p>
            <a:pPr lvl="1"/>
            <a:r>
              <a:rPr kumimoji="1" lang="en-US" altLang="ja-JP" dirty="0" smtClean="0">
                <a:solidFill>
                  <a:schemeClr val="bg1"/>
                </a:solidFill>
              </a:rPr>
              <a:t>What inhomogeneous phase is favored in magnetic field</a:t>
            </a:r>
          </a:p>
          <a:p>
            <a:pPr lvl="1"/>
            <a:r>
              <a:rPr lang="en-US" altLang="ja-JP" dirty="0" smtClean="0">
                <a:solidFill>
                  <a:schemeClr val="bg1"/>
                </a:solidFill>
              </a:rPr>
              <a:t>How mechanism of growth of DCDW in magnetic field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03657" y="4658303"/>
            <a:ext cx="4831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→</a:t>
            </a:r>
            <a:r>
              <a:rPr lang="en-US" altLang="ja-JP" sz="2000" dirty="0" smtClean="0">
                <a:solidFill>
                  <a:schemeClr val="bg1"/>
                </a:solidFill>
              </a:rPr>
              <a:t>DCDW grows by magnetic field</a:t>
            </a:r>
            <a:r>
              <a:rPr lang="ja-JP" altLang="en-US" sz="2000" dirty="0" smtClean="0"/>
              <a:t> </a:t>
            </a:r>
            <a:endParaRPr lang="en-US" altLang="ja-JP" sz="2000" dirty="0" smtClean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585" y="1752994"/>
            <a:ext cx="2893922" cy="283408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99" y="2248836"/>
            <a:ext cx="3251038" cy="2496445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17410" y="1101055"/>
            <a:ext cx="7886700" cy="486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solidFill>
                  <a:schemeClr val="bg1"/>
                </a:solidFill>
              </a:rPr>
              <a:t>DCDW in the external magnetic field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439230" y="1163385"/>
            <a:ext cx="3693276" cy="361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600" dirty="0" smtClean="0">
                <a:solidFill>
                  <a:schemeClr val="bg1"/>
                </a:solidFill>
              </a:rPr>
              <a:t>I. E. </a:t>
            </a:r>
            <a:r>
              <a:rPr lang="en-US" altLang="ja-JP" sz="1600" dirty="0" err="1" smtClean="0">
                <a:solidFill>
                  <a:schemeClr val="bg1"/>
                </a:solidFill>
              </a:rPr>
              <a:t>Frolov,et.al</a:t>
            </a:r>
            <a:r>
              <a:rPr lang="en-US" altLang="ja-JP" sz="1600" dirty="0" smtClean="0">
                <a:solidFill>
                  <a:schemeClr val="bg1"/>
                </a:solidFill>
              </a:rPr>
              <a:t>. Rev. D 82, 076002 (2010)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03657" y="2108896"/>
            <a:ext cx="72006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μ</a:t>
            </a:r>
            <a:r>
              <a:rPr kumimoji="1" lang="en-US" altLang="ja-JP" dirty="0" smtClean="0">
                <a:solidFill>
                  <a:schemeClr val="bg1"/>
                </a:solidFill>
              </a:rPr>
              <a:t>=0.3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67649" y="2933621"/>
            <a:ext cx="385042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q/2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92321" y="3232519"/>
            <a:ext cx="210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A: Restored phase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B,C,D: DCDW phase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493709" y="1710465"/>
                <a:ext cx="1739964" cy="254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ja-JP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ja-JP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DCDW</m:t>
                          </m:r>
                        </m:sub>
                      </m:sSub>
                      <m:d>
                        <m:dPr>
                          <m:ctrlPr>
                            <a:rPr lang="en-US" altLang="ja-JP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ja-JP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𝑖𝑞</m:t>
                          </m:r>
                          <m:r>
                            <a:rPr lang="en-US" altLang="ja-JP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ja-JP" alt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709" y="1710465"/>
                <a:ext cx="1739964" cy="254237"/>
              </a:xfrm>
              <a:prstGeom prst="rect">
                <a:avLst/>
              </a:prstGeom>
              <a:blipFill rotWithShape="0">
                <a:blip r:embed="rId4"/>
                <a:stretch>
                  <a:fillRect l="-2105" t="-4878" b="-170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957014" y="5021363"/>
            <a:ext cx="661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However, </a:t>
            </a:r>
            <a:r>
              <a:rPr kumimoji="1" lang="en-US" altLang="ja-JP" dirty="0" smtClean="0">
                <a:solidFill>
                  <a:schemeClr val="bg1"/>
                </a:solidFill>
              </a:rPr>
              <a:t>RKC is more favorable than DCDW without magnetic field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31"/>
    </mc:Choice>
    <mc:Fallback xmlns="">
      <p:transition spd="slow" advTm="9073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20249" y="1124505"/>
            <a:ext cx="8891799" cy="5500816"/>
          </a:xfrm>
          <a:prstGeom prst="roundRect">
            <a:avLst>
              <a:gd name="adj" fmla="val 48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8436" y="3592380"/>
            <a:ext cx="8155427" cy="96898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Hybrid</a:t>
            </a:r>
            <a:r>
              <a:rPr kumimoji="1" lang="ja-JP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dirty="0" smtClean="0">
                <a:solidFill>
                  <a:schemeClr val="bg1"/>
                </a:solidFill>
              </a:rPr>
              <a:t>Configuration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323423" y="5663222"/>
                <a:ext cx="7626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23" y="5663222"/>
                <a:ext cx="76264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下矢印 5"/>
          <p:cNvSpPr/>
          <p:nvPr/>
        </p:nvSpPr>
        <p:spPr>
          <a:xfrm rot="5400000">
            <a:off x="3027910" y="5168156"/>
            <a:ext cx="325546" cy="148282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5543059" y="5723406"/>
            <a:ext cx="1266092" cy="372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943872" y="5733162"/>
                <a:ext cx="13081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RKC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872" y="5733162"/>
                <a:ext cx="1308115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84104" y="5715653"/>
                <a:ext cx="1374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ja-JP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DCDW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ja-JP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4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04" y="5715653"/>
                <a:ext cx="137415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867" r="-7522" b="-3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527961" y="4223450"/>
                <a:ext cx="5417893" cy="70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altLang="ja-JP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𝑖𝑞</m:t>
                          </m:r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ja-JP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rad>
                        </m:num>
                        <m:den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ja-JP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sn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𝑚𝑧</m:t>
                                  </m:r>
                                </m:num>
                                <m:den>
                                  <m:r>
                                    <a:rPr lang="en-US" altLang="ja-JP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ja-JP" alt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ja-JP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ja-JP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e>
                      </m:func>
                      <m:r>
                        <a:rPr lang="en-US" altLang="ja-JP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𝑖𝑞</m:t>
                          </m:r>
                          <m:r>
                            <a:rPr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961" y="4223450"/>
                <a:ext cx="5417893" cy="7024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815254" y="5351823"/>
                <a:ext cx="683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ja-JP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schemeClr val="bg1"/>
                    </a:solidFill>
                  </a:rPr>
                  <a:t>1</a:t>
                </a:r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254" y="5351823"/>
                <a:ext cx="683520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9836" r="-4464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724687" y="5418972"/>
                <a:ext cx="629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ja-JP" alt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87" y="5418972"/>
                <a:ext cx="62998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8738" r="-9709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/>
          <p:cNvCxnSpPr/>
          <p:nvPr/>
        </p:nvCxnSpPr>
        <p:spPr>
          <a:xfrm flipV="1">
            <a:off x="3785124" y="4991794"/>
            <a:ext cx="2426601" cy="738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442647" y="4999175"/>
            <a:ext cx="554182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552144" y="5073530"/>
            <a:ext cx="77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RKC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74390" y="507246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DCDW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273615" y="2648072"/>
                <a:ext cx="3988780" cy="2756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ja-JP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ja-JP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)=−2</m:t>
                      </m:r>
                      <m:r>
                        <a:rPr lang="en-US" altLang="ja-JP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ja-JP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l-GR" altLang="ja-JP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ja-JP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ja-JP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n-US" altLang="ja-JP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ja-JP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ja-JP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l-GR" altLang="ja-JP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ja-JP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16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5" y="2648072"/>
                <a:ext cx="3988780" cy="275653"/>
              </a:xfrm>
              <a:prstGeom prst="rect">
                <a:avLst/>
              </a:prstGeom>
              <a:blipFill rotWithShape="0">
                <a:blip r:embed="rId9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674973" y="2166048"/>
                <a:ext cx="8469027" cy="3724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altLang="ja-JP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ja-JP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ja-JP" alt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ja-JP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r>
                                <a:rPr lang="el-GR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r>
                                <a:rPr lang="ja-JP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r>
                                <a:rPr lang="el-GR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r>
                                <a:rPr lang="ja-JP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ja-JP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ja-JP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ja-JP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r>
                                <a:rPr lang="el-GR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r>
                                <a:rPr lang="el-GR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3" y="2166048"/>
                <a:ext cx="8469027" cy="372474"/>
              </a:xfrm>
              <a:prstGeom prst="rect">
                <a:avLst/>
              </a:prstGeom>
              <a:blipFill rotWithShape="0">
                <a:blip r:embed="rId10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401908" y="1687166"/>
            <a:ext cx="514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Mean field NJL model in the external magnetic field.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8138" y="3102921"/>
            <a:ext cx="8284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We assume that magnetic field is parallel to modulation of order parameters.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488436" y="1278912"/>
            <a:ext cx="8155427" cy="96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</a:rPr>
              <a:t>M</a:t>
            </a:r>
            <a:r>
              <a:rPr lang="en-US" altLang="ja-JP" dirty="0" smtClean="0">
                <a:solidFill>
                  <a:schemeClr val="bg1"/>
                </a:solidFill>
              </a:rPr>
              <a:t>odel</a:t>
            </a:r>
          </a:p>
          <a:p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47314" y="6281221"/>
            <a:ext cx="431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This configuration is characterized by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q,ν,m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タイトル 1"/>
          <p:cNvSpPr>
            <a:spLocks noGrp="1"/>
          </p:cNvSpPr>
          <p:nvPr>
            <p:ph type="title"/>
          </p:nvPr>
        </p:nvSpPr>
        <p:spPr>
          <a:xfrm>
            <a:off x="608794" y="105559"/>
            <a:ext cx="7886700" cy="68026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Setting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984104" y="3883323"/>
            <a:ext cx="6953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More general type condensate which includes DCDW and RKC</a:t>
            </a:r>
          </a:p>
        </p:txBody>
      </p:sp>
    </p:spTree>
    <p:extLst>
      <p:ext uri="{BB962C8B-B14F-4D97-AF65-F5344CB8AC3E}">
        <p14:creationId xmlns:p14="http://schemas.microsoft.com/office/powerpoint/2010/main" val="16868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47"/>
    </mc:Choice>
    <mc:Fallback xmlns="">
      <p:transition spd="slow" advTm="9824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49474" y="912485"/>
            <a:ext cx="8891799" cy="5804289"/>
          </a:xfrm>
          <a:prstGeom prst="roundRect">
            <a:avLst>
              <a:gd name="adj" fmla="val 48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60779"/>
            <a:ext cx="7886700" cy="8517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Energy Spectrum and Free Energy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0259" y="1024202"/>
            <a:ext cx="7886700" cy="62916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1 particle Energy Spectrum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88359" y="1819252"/>
                <a:ext cx="3649269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ja-JP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ja-JP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ja-JP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ja-JP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ad>
                        <m:radPr>
                          <m:degHide m:val="on"/>
                          <m:ctrlPr>
                            <a:rPr kumimoji="1" lang="ja-JP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ja-JP" alt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ja-JP" alt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  <m:f>
                                        <m:fPr>
                                          <m:ctrlPr>
                                            <a:rPr lang="en-US" altLang="ja-JP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JP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num>
                                        <m:den>
                                          <m:r>
                                            <a:rPr lang="en-US" altLang="ja-JP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59" y="1819252"/>
                <a:ext cx="3649269" cy="10776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88359" y="3067563"/>
                <a:ext cx="1611467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ja-JP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ja-JP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59" y="3067563"/>
                <a:ext cx="1611467" cy="4725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2851737" y="317079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n=0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20015" y="216107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n=1,2,…..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4709716" y="2911173"/>
                <a:ext cx="391432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ja-JP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ja-JP" dirty="0" smtClean="0">
                    <a:solidFill>
                      <a:schemeClr val="bg1"/>
                    </a:solidFill>
                  </a:rPr>
                  <a:t>1</a:t>
                </a:r>
              </a:p>
              <a:p>
                <a:r>
                  <a:rPr lang="ja-JP" altLang="en-US" dirty="0" smtClean="0">
                    <a:solidFill>
                      <a:schemeClr val="bg1"/>
                    </a:solidFill>
                  </a:rPr>
                  <a:t>ｎ：</a:t>
                </a:r>
                <a:r>
                  <a:rPr lang="en-US" altLang="ja-JP" dirty="0" smtClean="0">
                    <a:solidFill>
                      <a:schemeClr val="bg1"/>
                    </a:solidFill>
                  </a:rPr>
                  <a:t>Landau levels (n=0,1,2…)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ja-JP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ja-JP" altLang="en-US" dirty="0" smtClean="0">
                    <a:solidFill>
                      <a:schemeClr val="bg1"/>
                    </a:solidFill>
                  </a:rPr>
                  <a:t>：</a:t>
                </a:r>
                <a:r>
                  <a:rPr lang="en-US" altLang="ja-JP" dirty="0" smtClean="0">
                    <a:solidFill>
                      <a:schemeClr val="bg1"/>
                    </a:solidFill>
                  </a:rPr>
                  <a:t>1+1dim RKC Energy spectrum</a:t>
                </a:r>
                <a:endParaRPr lang="en-US" altLang="ja-JP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716" y="2911173"/>
                <a:ext cx="3914320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1402" t="-3974" b="-105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310259" y="1692613"/>
            <a:ext cx="8540877" cy="2286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623759" y="2911173"/>
            <a:ext cx="4103298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0259" y="4045937"/>
            <a:ext cx="36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n=0, Energy spectrum is asymmetric.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10259" y="4568807"/>
            <a:ext cx="7886700" cy="62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bg1"/>
                </a:solidFill>
              </a:rPr>
              <a:t>Free energy</a:t>
            </a:r>
            <a:endParaRPr lang="ja-JP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908459" y="5053063"/>
                <a:ext cx="6450307" cy="9781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kumimoji="1" lang="en-US" altLang="ja-JP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ja-JP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ja-JP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ja-JP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ja-JP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kumimoji="1" lang="en-US" altLang="ja-JP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en-US" altLang="ja-JP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ja-JP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sSub>
                        <m:sSubPr>
                          <m:ctrlPr>
                            <a:rPr lang="en-US" altLang="ja-JP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ja-JP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1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altLang="ja-JP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altLang="ja-JP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altLang="ja-JP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ja-JP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ja-JP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ja-JP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nary>
                              <m:r>
                                <a:rPr lang="ja-JP" alt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ja-JP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ja-JP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ja-JP" altLang="en-US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sz="16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ja-JP" sz="16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ja-JP" sz="16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E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sz="16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ja-JP" altLang="en-US" sz="16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𝜖𝜁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ja-JP" sz="16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ja-JP" altLang="en-US" sz="16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  <m:r>
                                                <a:rPr lang="en-US" altLang="ja-JP" sz="16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)−</m:t>
                                              </m:r>
                                              <m:r>
                                                <a:rPr lang="ja-JP" altLang="en-US" sz="16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1600" dirty="0">
                  <a:solidFill>
                    <a:schemeClr val="bg1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59" y="5053063"/>
                <a:ext cx="6450307" cy="9781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28650" y="6031216"/>
                <a:ext cx="8299690" cy="3458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Phase structure is determined by Stationary conditions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ja-JP" alt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l-GR" altLang="ja-JP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num>
                          <m:den>
                            <m:r>
                              <a:rPr lang="ja-JP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ja-JP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box>
                    <m:r>
                      <a:rPr lang="en-US" altLang="ja-JP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ja-JP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l-GR" altLang="ja-JP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num>
                          <m:den>
                            <m:r>
                              <a:rPr lang="ja-JP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ja-JP" alt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den>
                        </m:f>
                      </m:e>
                    </m:box>
                    <m:r>
                      <a:rPr lang="en-US" altLang="ja-JP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ja-JP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l-GR" altLang="ja-JP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num>
                          <m:den>
                            <m:r>
                              <a:rPr lang="ja-JP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ja-JP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box>
                    <m:r>
                      <a:rPr lang="en-US" altLang="ja-JP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ja-JP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31216"/>
                <a:ext cx="8299690" cy="345864"/>
              </a:xfrm>
              <a:prstGeom prst="rect">
                <a:avLst/>
              </a:prstGeom>
              <a:blipFill rotWithShape="0">
                <a:blip r:embed="rId7"/>
                <a:stretch>
                  <a:fillRect l="-1689" t="-17544" b="-2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40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39"/>
    </mc:Choice>
    <mc:Fallback xmlns="">
      <p:transition spd="slow" advTm="5233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奥行</Template>
  <TotalTime>10775</TotalTime>
  <Words>734</Words>
  <Application>Microsoft Office PowerPoint</Application>
  <PresentationFormat>画面に合わせる (4:3)</PresentationFormat>
  <Paragraphs>222</Paragraphs>
  <Slides>19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HGｺﾞｼｯｸM</vt:lpstr>
      <vt:lpstr>ＭＳ Ｐゴシック</vt:lpstr>
      <vt:lpstr>Arial</vt:lpstr>
      <vt:lpstr>Calibri</vt:lpstr>
      <vt:lpstr>Cambria Math</vt:lpstr>
      <vt:lpstr>Corbel</vt:lpstr>
      <vt:lpstr>奥行</vt:lpstr>
      <vt:lpstr>Hybrid condensate in the external magnetic field</vt:lpstr>
      <vt:lpstr>Outline</vt:lpstr>
      <vt:lpstr>QCD Phase diagram</vt:lpstr>
      <vt:lpstr>Inhomogeneous Chiral Phase</vt:lpstr>
      <vt:lpstr>QCD in the External Magnetic Field</vt:lpstr>
      <vt:lpstr>Inhomogeneous Chiral Phase in the Magnetic Field</vt:lpstr>
      <vt:lpstr>Preceding study and problem</vt:lpstr>
      <vt:lpstr>Setting</vt:lpstr>
      <vt:lpstr>Energy Spectrum and Free Energy</vt:lpstr>
      <vt:lpstr>Anomalous Quark density</vt:lpstr>
      <vt:lpstr>Phase diagram</vt:lpstr>
      <vt:lpstr>Order Parameter</vt:lpstr>
      <vt:lpstr>Summary and outlook</vt:lpstr>
      <vt:lpstr>PowerPoint プレゼンテーション</vt:lpstr>
      <vt:lpstr>Back up</vt:lpstr>
      <vt:lpstr>Generalized Ginzburg-Landau approach</vt:lpstr>
      <vt:lpstr>Generalized Ginzburg Landau Expansion</vt:lpstr>
      <vt:lpstr>gGL phase diagram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nishiyama</dc:creator>
  <cp:lastModifiedBy>nishiyama</cp:lastModifiedBy>
  <cp:revision>155</cp:revision>
  <dcterms:created xsi:type="dcterms:W3CDTF">2014-10-10T05:20:00Z</dcterms:created>
  <dcterms:modified xsi:type="dcterms:W3CDTF">2014-10-21T00:25:21Z</dcterms:modified>
</cp:coreProperties>
</file>